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7" r:id="rId15"/>
    <p:sldId id="289" r:id="rId16"/>
    <p:sldId id="290" r:id="rId17"/>
    <p:sldId id="268" r:id="rId18"/>
    <p:sldId id="269" r:id="rId19"/>
    <p:sldId id="270" r:id="rId20"/>
    <p:sldId id="271" r:id="rId21"/>
    <p:sldId id="272" r:id="rId22"/>
    <p:sldId id="276" r:id="rId23"/>
    <p:sldId id="277" r:id="rId24"/>
    <p:sldId id="278" r:id="rId25"/>
    <p:sldId id="273" r:id="rId26"/>
    <p:sldId id="274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embeddedFontLst>
    <p:embeddedFont>
      <p:font typeface="Arial Black" panose="020B0A04020102020204" pitchFamily="3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icrosoft YaHei" panose="020B0503020204020204" pitchFamily="34" charset="-122"/>
      <p:regular r:id="rId42"/>
      <p:bold r:id="rId43"/>
    </p:embeddedFont>
    <p:embeddedFont>
      <p:font typeface="微軟正黑體" panose="020B0604030504040204" pitchFamily="34" charset="-120"/>
      <p:regular r:id="rId44"/>
      <p:bold r:id="rId45"/>
    </p:embeddedFont>
    <p:embeddedFont>
      <p:font typeface="微軟正黑體" panose="020B0604030504040204" pitchFamily="34" charset="-12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j/wVATD+C8Z1ovJnasx1pHjZ7N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81DFAB-160A-4C35-89B6-0E847BFA78C1}">
  <a:tblStyle styleId="{3F81DFAB-160A-4C35-89B6-0E847BFA78C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7016EA-4FF5-4174-87E0-34061ACBC05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縣市學力檢測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 sz="2000">
                <a:solidFill>
                  <a:srgbClr val="002060"/>
                </a:solidFill>
              </a:defRPr>
            </a:pPr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縣市</a:t>
            </a:r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年級全體學生</a:t>
            </a:r>
          </a:p>
        </c:rich>
      </c:tx>
      <c:layout>
        <c:manualLayout>
          <c:xMode val="edge"/>
          <c:yMode val="edge"/>
          <c:x val="0.367725638688245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3331123432269609"/>
          <c:y val="0.10737292427489856"/>
          <c:w val="0.84260092168091671"/>
          <c:h val="0.66021539292153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工作表2!$N$3</c:f>
              <c:strCache>
                <c:ptCount val="1"/>
                <c:pt idx="0">
                  <c:v>沒有使用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工作表2!$M$4:$M$6</c:f>
              <c:strCache>
                <c:ptCount val="3"/>
                <c:pt idx="0">
                  <c:v>英語文</c:v>
                </c:pt>
                <c:pt idx="1">
                  <c:v>國語文</c:v>
                </c:pt>
                <c:pt idx="2">
                  <c:v>數學</c:v>
                </c:pt>
              </c:strCache>
            </c:strRef>
          </c:cat>
          <c:val>
            <c:numRef>
              <c:f>工作表2!$N$4:$N$6</c:f>
              <c:numCache>
                <c:formatCode>General</c:formatCode>
                <c:ptCount val="3"/>
                <c:pt idx="0">
                  <c:v>56.302044623956107</c:v>
                </c:pt>
                <c:pt idx="1">
                  <c:v>55.636100339892202</c:v>
                </c:pt>
                <c:pt idx="2">
                  <c:v>44.87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F-4D4D-A199-5CBA56C291F7}"/>
            </c:ext>
          </c:extLst>
        </c:ser>
        <c:ser>
          <c:idx val="1"/>
          <c:order val="1"/>
          <c:tx>
            <c:strRef>
              <c:f>工作表2!$O$3</c:f>
              <c:strCache>
                <c:ptCount val="1"/>
                <c:pt idx="0">
                  <c:v>使用四小時以上(參與計畫)</c:v>
                </c:pt>
              </c:strCache>
            </c:strRef>
          </c:tx>
          <c:spPr>
            <a:solidFill>
              <a:srgbClr val="D487E2"/>
            </a:solidFill>
            <a:ln>
              <a:noFill/>
            </a:ln>
            <a:effectLst/>
          </c:spPr>
          <c:invertIfNegative val="0"/>
          <c:cat>
            <c:strRef>
              <c:f>工作表2!$M$4:$M$6</c:f>
              <c:strCache>
                <c:ptCount val="3"/>
                <c:pt idx="0">
                  <c:v>英語文</c:v>
                </c:pt>
                <c:pt idx="1">
                  <c:v>國語文</c:v>
                </c:pt>
                <c:pt idx="2">
                  <c:v>數學</c:v>
                </c:pt>
              </c:strCache>
            </c:strRef>
          </c:cat>
          <c:val>
            <c:numRef>
              <c:f>工作表2!$O$4:$O$6</c:f>
              <c:numCache>
                <c:formatCode>General</c:formatCode>
                <c:ptCount val="3"/>
                <c:pt idx="0">
                  <c:v>62.748853339299707</c:v>
                </c:pt>
                <c:pt idx="1">
                  <c:v>61.448185852258099</c:v>
                </c:pt>
                <c:pt idx="2">
                  <c:v>51.73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4F-4D4D-A199-5CBA56C29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3060880"/>
        <c:axId val="1783064688"/>
      </c:barChart>
      <c:catAx>
        <c:axId val="178306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783064688"/>
        <c:crosses val="autoZero"/>
        <c:auto val="1"/>
        <c:lblAlgn val="ctr"/>
        <c:lblOffset val="100"/>
        <c:noMultiLvlLbl val="0"/>
      </c:catAx>
      <c:valAx>
        <c:axId val="178306468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en-US" sz="18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平均分數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8306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494052708496899E-2"/>
          <c:y val="0.86783376676660207"/>
          <c:w val="0.89999988217352145"/>
          <c:h val="8.0602988659505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成長測驗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 sz="2000">
                <a:solidFill>
                  <a:srgbClr val="002060"/>
                </a:solidFill>
              </a:defRPr>
            </a:pP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</a:t>
            </a:r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:3-8</a:t>
            </a: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年級、國語文與數學</a:t>
            </a:r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:1-8</a:t>
            </a: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endParaRPr lang="en-US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工作表9!$E$38</c:f>
              <c:strCache>
                <c:ptCount val="1"/>
                <c:pt idx="0">
                  <c:v>沒有使用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工作表9!$D$39:$D$41</c:f>
              <c:strCache>
                <c:ptCount val="3"/>
                <c:pt idx="0">
                  <c:v>英語文</c:v>
                </c:pt>
                <c:pt idx="1">
                  <c:v>國語文</c:v>
                </c:pt>
                <c:pt idx="2">
                  <c:v>數學</c:v>
                </c:pt>
              </c:strCache>
            </c:strRef>
          </c:cat>
          <c:val>
            <c:numRef>
              <c:f>工作表9!$E$39:$E$41</c:f>
              <c:numCache>
                <c:formatCode>0.00%</c:formatCode>
                <c:ptCount val="3"/>
                <c:pt idx="0">
                  <c:v>0.29599999999999999</c:v>
                </c:pt>
                <c:pt idx="1">
                  <c:v>0.35199999999999998</c:v>
                </c:pt>
                <c:pt idx="2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3-4275-9BD9-C78159E084B8}"/>
            </c:ext>
          </c:extLst>
        </c:ser>
        <c:ser>
          <c:idx val="1"/>
          <c:order val="1"/>
          <c:tx>
            <c:strRef>
              <c:f>工作表9!$F$38</c:f>
              <c:strCache>
                <c:ptCount val="1"/>
                <c:pt idx="0">
                  <c:v>使用四小時以上(參與計畫)</c:v>
                </c:pt>
              </c:strCache>
            </c:strRef>
          </c:tx>
          <c:spPr>
            <a:solidFill>
              <a:srgbClr val="D487E2"/>
            </a:solidFill>
            <a:ln>
              <a:noFill/>
            </a:ln>
            <a:effectLst/>
          </c:spPr>
          <c:invertIfNegative val="0"/>
          <c:cat>
            <c:strRef>
              <c:f>工作表9!$D$39:$D$41</c:f>
              <c:strCache>
                <c:ptCount val="3"/>
                <c:pt idx="0">
                  <c:v>英語文</c:v>
                </c:pt>
                <c:pt idx="1">
                  <c:v>國語文</c:v>
                </c:pt>
                <c:pt idx="2">
                  <c:v>數學</c:v>
                </c:pt>
              </c:strCache>
            </c:strRef>
          </c:cat>
          <c:val>
            <c:numRef>
              <c:f>工作表9!$F$39:$F$41</c:f>
              <c:numCache>
                <c:formatCode>0.00%</c:formatCode>
                <c:ptCount val="3"/>
                <c:pt idx="0">
                  <c:v>0.40899999999999997</c:v>
                </c:pt>
                <c:pt idx="1">
                  <c:v>0.45700000000000002</c:v>
                </c:pt>
                <c:pt idx="2">
                  <c:v>0.52800000000000002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23-4275-9BD9-C78159E08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3065232"/>
        <c:axId val="1783065776"/>
      </c:barChart>
      <c:catAx>
        <c:axId val="178306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783065776"/>
        <c:crosses val="autoZero"/>
        <c:auto val="1"/>
        <c:lblAlgn val="ctr"/>
        <c:lblOffset val="100"/>
        <c:noMultiLvlLbl val="0"/>
      </c:catAx>
      <c:valAx>
        <c:axId val="1783065776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en-US" sz="180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平均通過率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8306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716704952052378E-2"/>
          <c:y val="0.86940283375679683"/>
          <c:w val="0.89999993671255918"/>
          <c:h val="7.80435574241283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工作表2!$J$3</c:f>
              <c:strCache>
                <c:ptCount val="1"/>
                <c:pt idx="0">
                  <c:v>沒有使用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工作表2!$H$4:$I$9</c:f>
              <c:multiLvlStrCache>
                <c:ptCount val="6"/>
                <c:lvl>
                  <c:pt idx="0">
                    <c:v>英語文</c:v>
                  </c:pt>
                  <c:pt idx="1">
                    <c:v>國語文</c:v>
                  </c:pt>
                  <c:pt idx="2">
                    <c:v>數學</c:v>
                  </c:pt>
                  <c:pt idx="3">
                    <c:v>英語文</c:v>
                  </c:pt>
                  <c:pt idx="4">
                    <c:v>國語文</c:v>
                  </c:pt>
                  <c:pt idx="5">
                    <c:v>數學</c:v>
                  </c:pt>
                </c:lvl>
                <c:lvl>
                  <c:pt idx="0">
                    <c:v>篩選測驗</c:v>
                  </c:pt>
                  <c:pt idx="3">
                    <c:v>成長測驗</c:v>
                  </c:pt>
                </c:lvl>
              </c:multiLvlStrCache>
            </c:multiLvlStrRef>
          </c:cat>
          <c:val>
            <c:numRef>
              <c:f>工作表2!$J$4:$J$9</c:f>
              <c:numCache>
                <c:formatCode>0.00%</c:formatCode>
                <c:ptCount val="6"/>
                <c:pt idx="0">
                  <c:v>0.53700000000000003</c:v>
                </c:pt>
                <c:pt idx="1">
                  <c:v>0.55300000000000005</c:v>
                </c:pt>
                <c:pt idx="2">
                  <c:v>0.32</c:v>
                </c:pt>
                <c:pt idx="3">
                  <c:v>0.29599999999999999</c:v>
                </c:pt>
                <c:pt idx="4">
                  <c:v>0.35199999999999998</c:v>
                </c:pt>
                <c:pt idx="5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8-431E-8E66-4C592D591BA7}"/>
            </c:ext>
          </c:extLst>
        </c:ser>
        <c:ser>
          <c:idx val="1"/>
          <c:order val="1"/>
          <c:tx>
            <c:strRef>
              <c:f>工作表2!$K$3</c:f>
              <c:strCache>
                <c:ptCount val="1"/>
                <c:pt idx="0">
                  <c:v>使用四小時以上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工作表2!$H$4:$I$9</c:f>
              <c:multiLvlStrCache>
                <c:ptCount val="6"/>
                <c:lvl>
                  <c:pt idx="0">
                    <c:v>英語文</c:v>
                  </c:pt>
                  <c:pt idx="1">
                    <c:v>國語文</c:v>
                  </c:pt>
                  <c:pt idx="2">
                    <c:v>數學</c:v>
                  </c:pt>
                  <c:pt idx="3">
                    <c:v>英語文</c:v>
                  </c:pt>
                  <c:pt idx="4">
                    <c:v>國語文</c:v>
                  </c:pt>
                  <c:pt idx="5">
                    <c:v>數學</c:v>
                  </c:pt>
                </c:lvl>
                <c:lvl>
                  <c:pt idx="0">
                    <c:v>篩選測驗</c:v>
                  </c:pt>
                  <c:pt idx="3">
                    <c:v>成長測驗</c:v>
                  </c:pt>
                </c:lvl>
              </c:multiLvlStrCache>
            </c:multiLvlStrRef>
          </c:cat>
          <c:val>
            <c:numRef>
              <c:f>工作表2!$K$4:$K$9</c:f>
              <c:numCache>
                <c:formatCode>0.00%</c:formatCode>
                <c:ptCount val="6"/>
                <c:pt idx="0">
                  <c:v>0.67700000000000005</c:v>
                </c:pt>
                <c:pt idx="1">
                  <c:v>0.68200000000000005</c:v>
                </c:pt>
                <c:pt idx="2">
                  <c:v>0.442</c:v>
                </c:pt>
                <c:pt idx="3">
                  <c:v>0.41299999999999998</c:v>
                </c:pt>
                <c:pt idx="4">
                  <c:v>0.45500000000000002</c:v>
                </c:pt>
                <c:pt idx="5">
                  <c:v>0.51300000000000001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A8-431E-8E66-4C592D591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2128032"/>
        <c:axId val="-1892127488"/>
      </c:barChart>
      <c:catAx>
        <c:axId val="-18921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892127488"/>
        <c:crosses val="autoZero"/>
        <c:auto val="1"/>
        <c:lblAlgn val="ctr"/>
        <c:lblOffset val="100"/>
        <c:noMultiLvlLbl val="0"/>
      </c:catAx>
      <c:valAx>
        <c:axId val="-1892127488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400" dirty="0"/>
                  <a:t>通過率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89212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709967231346528"/>
          <c:y val="6.0736092756133189E-2"/>
          <c:w val="0.37170562915280769"/>
          <c:h val="6.4888904597620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無使用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英語文</c:v>
                </c:pt>
                <c:pt idx="1">
                  <c:v>國語文</c:v>
                </c:pt>
                <c:pt idx="2">
                  <c:v>數學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55.85</c:v>
                </c:pt>
                <c:pt idx="1">
                  <c:v>55.47</c:v>
                </c:pt>
                <c:pt idx="2">
                  <c:v>45.07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A-4C6F-9C40-A73A45C8D1C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使用四小時以上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英語文</c:v>
                </c:pt>
                <c:pt idx="1">
                  <c:v>國語文</c:v>
                </c:pt>
                <c:pt idx="2">
                  <c:v>數學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65.16</c:v>
                </c:pt>
                <c:pt idx="1">
                  <c:v>63.88</c:v>
                </c:pt>
                <c:pt idx="2">
                  <c:v>54.51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A-4C6F-9C40-A73A45C8D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2128576"/>
        <c:axId val="-1892126944"/>
      </c:barChart>
      <c:catAx>
        <c:axId val="-189212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892126944"/>
        <c:crosses val="autoZero"/>
        <c:auto val="1"/>
        <c:lblAlgn val="ctr"/>
        <c:lblOffset val="100"/>
        <c:noMultiLvlLbl val="0"/>
      </c:catAx>
      <c:valAx>
        <c:axId val="-1892126944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89212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851084929023258"/>
          <c:y val="6.573643154076747E-2"/>
          <c:w val="0.36066575153317199"/>
          <c:h val="6.4866371862181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工作表5!$A$3</c:f>
              <c:strCache>
                <c:ptCount val="1"/>
                <c:pt idx="0">
                  <c:v>篩選測驗未通過者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工作表5!$B$2:$Y$2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工作表5!$B$3:$Y$3</c:f>
              <c:numCache>
                <c:formatCode>General</c:formatCode>
                <c:ptCount val="24"/>
                <c:pt idx="0">
                  <c:v>0.15</c:v>
                </c:pt>
                <c:pt idx="1">
                  <c:v>0.09</c:v>
                </c:pt>
                <c:pt idx="2">
                  <c:v>0</c:v>
                </c:pt>
                <c:pt idx="3">
                  <c:v>0.14000000000000001</c:v>
                </c:pt>
                <c:pt idx="4">
                  <c:v>0</c:v>
                </c:pt>
                <c:pt idx="5">
                  <c:v>0</c:v>
                </c:pt>
                <c:pt idx="6">
                  <c:v>0.14000000000000001</c:v>
                </c:pt>
                <c:pt idx="7">
                  <c:v>0.18</c:v>
                </c:pt>
                <c:pt idx="8">
                  <c:v>5.16</c:v>
                </c:pt>
                <c:pt idx="9">
                  <c:v>11.03</c:v>
                </c:pt>
                <c:pt idx="10">
                  <c:v>5.17</c:v>
                </c:pt>
                <c:pt idx="11">
                  <c:v>4.18</c:v>
                </c:pt>
                <c:pt idx="12">
                  <c:v>2.97</c:v>
                </c:pt>
                <c:pt idx="13">
                  <c:v>0.3</c:v>
                </c:pt>
                <c:pt idx="14">
                  <c:v>1.18</c:v>
                </c:pt>
                <c:pt idx="15">
                  <c:v>0.18</c:v>
                </c:pt>
                <c:pt idx="16">
                  <c:v>1.53</c:v>
                </c:pt>
                <c:pt idx="17">
                  <c:v>1.0900000000000001</c:v>
                </c:pt>
                <c:pt idx="18">
                  <c:v>10.69</c:v>
                </c:pt>
                <c:pt idx="19">
                  <c:v>4.16</c:v>
                </c:pt>
                <c:pt idx="20">
                  <c:v>2.2400000000000002</c:v>
                </c:pt>
                <c:pt idx="21">
                  <c:v>0.14000000000000001</c:v>
                </c:pt>
                <c:pt idx="22">
                  <c:v>0.14000000000000001</c:v>
                </c:pt>
                <c:pt idx="23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74-4BC3-B190-614A3C803C30}"/>
            </c:ext>
          </c:extLst>
        </c:ser>
        <c:ser>
          <c:idx val="1"/>
          <c:order val="1"/>
          <c:tx>
            <c:strRef>
              <c:f>工作表5!$A$4</c:f>
              <c:strCache>
                <c:ptCount val="1"/>
                <c:pt idx="0">
                  <c:v>篩選測驗通過者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工作表5!$B$2:$Y$2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工作表5!$B$4:$Y$4</c:f>
              <c:numCache>
                <c:formatCode>General</c:formatCode>
                <c:ptCount val="24"/>
                <c:pt idx="0">
                  <c:v>0.13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0.14000000000000001</c:v>
                </c:pt>
                <c:pt idx="7">
                  <c:v>0.17</c:v>
                </c:pt>
                <c:pt idx="8">
                  <c:v>7.48</c:v>
                </c:pt>
                <c:pt idx="9">
                  <c:v>17.73</c:v>
                </c:pt>
                <c:pt idx="10">
                  <c:v>7.13</c:v>
                </c:pt>
                <c:pt idx="11">
                  <c:v>6.19</c:v>
                </c:pt>
                <c:pt idx="12">
                  <c:v>2.91</c:v>
                </c:pt>
                <c:pt idx="13">
                  <c:v>0.45</c:v>
                </c:pt>
                <c:pt idx="14">
                  <c:v>1.18</c:v>
                </c:pt>
                <c:pt idx="15">
                  <c:v>0.41</c:v>
                </c:pt>
                <c:pt idx="16">
                  <c:v>3.17</c:v>
                </c:pt>
                <c:pt idx="17">
                  <c:v>0.16</c:v>
                </c:pt>
                <c:pt idx="18">
                  <c:v>21.63</c:v>
                </c:pt>
                <c:pt idx="19">
                  <c:v>12.17</c:v>
                </c:pt>
                <c:pt idx="20">
                  <c:v>8.41</c:v>
                </c:pt>
                <c:pt idx="21">
                  <c:v>0.64</c:v>
                </c:pt>
                <c:pt idx="22">
                  <c:v>0.15</c:v>
                </c:pt>
                <c:pt idx="23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74-4BC3-B190-614A3C803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2270448"/>
        <c:axId val="-212269904"/>
      </c:lineChart>
      <c:catAx>
        <c:axId val="-212270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400" dirty="0"/>
                  <a:t>每日時刻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212269904"/>
        <c:crosses val="autoZero"/>
        <c:auto val="1"/>
        <c:lblAlgn val="ctr"/>
        <c:lblOffset val="100"/>
        <c:noMultiLvlLbl val="0"/>
      </c:catAx>
      <c:valAx>
        <c:axId val="-21226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400" dirty="0"/>
                  <a:t>分鐘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21227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488e7d500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8" name="Google Shape;308;g1488e7d500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zh-TW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6039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zh-TW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3382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zh-TW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875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1" name="Google Shape;4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7" name="Google Shape;4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9" name="Google Shape;5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6" name="Google Shape;5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7" name="Google Shape;55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8" name="Google Shape;5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9" name="Google Shape;5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0" name="Google Shape;5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488e7d500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7" name="Google Shape;277;g1488e7d500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488e7d500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3" name="Google Shape;293;g1488e7d500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625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dt" idx="10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ftr" idx="11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sldNum" idx="12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6"/>
          <p:cNvSpPr txBox="1"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Calibri"/>
              <a:buNone/>
              <a:defRPr sz="375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 sz="1875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888888"/>
              </a:buClr>
              <a:buSzPts val="1688"/>
              <a:buNone/>
              <a:defRPr sz="168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dt" idx="10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6"/>
          <p:cNvSpPr txBox="1">
            <a:spLocks noGrp="1"/>
          </p:cNvSpPr>
          <p:nvPr>
            <p:ph type="ftr" idx="11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sldNum" idx="12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5"/>
          <p:cNvSpPr txBox="1"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5"/>
          <p:cNvSpPr txBox="1"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5"/>
          <p:cNvSpPr txBox="1">
            <a:spLocks noGrp="1"/>
          </p:cNvSpPr>
          <p:nvPr>
            <p:ph type="dt" idx="10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5"/>
          <p:cNvSpPr txBox="1">
            <a:spLocks noGrp="1"/>
          </p:cNvSpPr>
          <p:nvPr>
            <p:ph type="ftr" idx="11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5"/>
          <p:cNvSpPr txBox="1">
            <a:spLocks noGrp="1"/>
          </p:cNvSpPr>
          <p:nvPr>
            <p:ph type="sldNum" idx="12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6"/>
          <p:cNvSpPr txBox="1"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6"/>
          <p:cNvSpPr txBox="1">
            <a:spLocks noGrp="1"/>
          </p:cNvSpPr>
          <p:nvPr>
            <p:ph type="body" idx="1"/>
          </p:nvPr>
        </p:nvSpPr>
        <p:spPr>
          <a:xfrm>
            <a:off x="571500" y="1500188"/>
            <a:ext cx="5048250" cy="424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5287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625"/>
              <a:buChar char="•"/>
              <a:defRPr sz="2625"/>
            </a:lvl1pPr>
            <a:lvl2pPr marL="914400" lvl="1" indent="-3714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Char char="–"/>
              <a:defRPr sz="2250"/>
            </a:lvl2pPr>
            <a:lvl3pPr marL="1371600" lvl="2" indent="-347662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3pPr>
            <a:lvl4pPr marL="1828800" lvl="3" indent="-335788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–"/>
              <a:defRPr sz="1687"/>
            </a:lvl4pPr>
            <a:lvl5pPr marL="2286000" lvl="4" indent="-335788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»"/>
              <a:defRPr sz="1687"/>
            </a:lvl5pPr>
            <a:lvl6pPr marL="2743200" lvl="5" indent="-335788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6pPr>
            <a:lvl7pPr marL="3200400" lvl="6" indent="-335788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7pPr>
            <a:lvl8pPr marL="3657600" lvl="7" indent="-335788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8pPr>
            <a:lvl9pPr marL="4114800" lvl="8" indent="-335788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9pPr>
          </a:lstStyle>
          <a:p>
            <a:endParaRPr/>
          </a:p>
        </p:txBody>
      </p:sp>
      <p:sp>
        <p:nvSpPr>
          <p:cNvPr id="111" name="Google Shape;111;p46"/>
          <p:cNvSpPr txBox="1">
            <a:spLocks noGrp="1"/>
          </p:cNvSpPr>
          <p:nvPr>
            <p:ph type="body" idx="2"/>
          </p:nvPr>
        </p:nvSpPr>
        <p:spPr>
          <a:xfrm>
            <a:off x="5810250" y="1500188"/>
            <a:ext cx="5048250" cy="424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5287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625"/>
              <a:buChar char="•"/>
              <a:defRPr sz="2625"/>
            </a:lvl1pPr>
            <a:lvl2pPr marL="914400" lvl="1" indent="-3714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Char char="–"/>
              <a:defRPr sz="2250"/>
            </a:lvl2pPr>
            <a:lvl3pPr marL="1371600" lvl="2" indent="-347662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3pPr>
            <a:lvl4pPr marL="1828800" lvl="3" indent="-335788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–"/>
              <a:defRPr sz="1687"/>
            </a:lvl4pPr>
            <a:lvl5pPr marL="2286000" lvl="4" indent="-335788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»"/>
              <a:defRPr sz="1687"/>
            </a:lvl5pPr>
            <a:lvl6pPr marL="2743200" lvl="5" indent="-335788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6pPr>
            <a:lvl7pPr marL="3200400" lvl="6" indent="-335788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7pPr>
            <a:lvl8pPr marL="3657600" lvl="7" indent="-335788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8pPr>
            <a:lvl9pPr marL="4114800" lvl="8" indent="-335788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9pPr>
          </a:lstStyle>
          <a:p>
            <a:endParaRPr/>
          </a:p>
        </p:txBody>
      </p:sp>
      <p:sp>
        <p:nvSpPr>
          <p:cNvPr id="112" name="Google Shape;112;p46"/>
          <p:cNvSpPr txBox="1">
            <a:spLocks noGrp="1"/>
          </p:cNvSpPr>
          <p:nvPr>
            <p:ph type="dt" idx="10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6"/>
          <p:cNvSpPr txBox="1">
            <a:spLocks noGrp="1"/>
          </p:cNvSpPr>
          <p:nvPr>
            <p:ph type="ftr" idx="11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6"/>
          <p:cNvSpPr txBox="1">
            <a:spLocks noGrp="1"/>
          </p:cNvSpPr>
          <p:nvPr>
            <p:ph type="sldNum" idx="12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7"/>
          <p:cNvSpPr txBox="1"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25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7"/>
          <p:cNvSpPr txBox="1"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None/>
              <a:defRPr sz="1875" b="1"/>
            </a:lvl2pPr>
            <a:lvl3pPr marL="1371600" lvl="2" indent="-2286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None/>
              <a:defRPr sz="1687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118" name="Google Shape;118;p47"/>
          <p:cNvSpPr txBox="1">
            <a:spLocks noGrp="1"/>
          </p:cNvSpPr>
          <p:nvPr>
            <p:ph type="body" idx="2"/>
          </p:nvPr>
        </p:nvSpPr>
        <p:spPr>
          <a:xfrm>
            <a:off x="571500" y="2038945"/>
            <a:ext cx="5050235" cy="370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1pPr>
            <a:lvl2pPr marL="914400" lvl="1" indent="-347662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–"/>
              <a:defRPr sz="1875"/>
            </a:lvl2pPr>
            <a:lvl3pPr marL="1371600" lvl="2" indent="-335788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9" name="Google Shape;119;p47"/>
          <p:cNvSpPr txBox="1">
            <a:spLocks noGrp="1"/>
          </p:cNvSpPr>
          <p:nvPr>
            <p:ph type="body" idx="3"/>
          </p:nvPr>
        </p:nvSpPr>
        <p:spPr>
          <a:xfrm>
            <a:off x="5806282" y="1439168"/>
            <a:ext cx="5052219" cy="59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None/>
              <a:defRPr sz="1875" b="1"/>
            </a:lvl2pPr>
            <a:lvl3pPr marL="1371600" lvl="2" indent="-2286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None/>
              <a:defRPr sz="1687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120" name="Google Shape;120;p47"/>
          <p:cNvSpPr txBox="1">
            <a:spLocks noGrp="1"/>
          </p:cNvSpPr>
          <p:nvPr>
            <p:ph type="body" idx="4"/>
          </p:nvPr>
        </p:nvSpPr>
        <p:spPr>
          <a:xfrm>
            <a:off x="5806282" y="2038945"/>
            <a:ext cx="5052219" cy="370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1pPr>
            <a:lvl2pPr marL="914400" lvl="1" indent="-347662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–"/>
              <a:defRPr sz="1875"/>
            </a:lvl2pPr>
            <a:lvl3pPr marL="1371600" lvl="2" indent="-335788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1" name="Google Shape;121;p47"/>
          <p:cNvSpPr txBox="1">
            <a:spLocks noGrp="1"/>
          </p:cNvSpPr>
          <p:nvPr>
            <p:ph type="dt" idx="10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7"/>
          <p:cNvSpPr txBox="1">
            <a:spLocks noGrp="1"/>
          </p:cNvSpPr>
          <p:nvPr>
            <p:ph type="ftr" idx="11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7"/>
          <p:cNvSpPr txBox="1">
            <a:spLocks noGrp="1"/>
          </p:cNvSpPr>
          <p:nvPr>
            <p:ph type="sldNum" idx="12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8"/>
          <p:cNvSpPr txBox="1"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8"/>
          <p:cNvSpPr txBox="1">
            <a:spLocks noGrp="1"/>
          </p:cNvSpPr>
          <p:nvPr>
            <p:ph type="dt" idx="10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8"/>
          <p:cNvSpPr txBox="1">
            <a:spLocks noGrp="1"/>
          </p:cNvSpPr>
          <p:nvPr>
            <p:ph type="ftr" idx="11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8"/>
          <p:cNvSpPr txBox="1">
            <a:spLocks noGrp="1"/>
          </p:cNvSpPr>
          <p:nvPr>
            <p:ph type="sldNum" idx="12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9"/>
          <p:cNvSpPr txBox="1">
            <a:spLocks noGrp="1"/>
          </p:cNvSpPr>
          <p:nvPr>
            <p:ph type="dt" idx="10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9"/>
          <p:cNvSpPr txBox="1">
            <a:spLocks noGrp="1"/>
          </p:cNvSpPr>
          <p:nvPr>
            <p:ph type="ftr" idx="11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9"/>
          <p:cNvSpPr txBox="1">
            <a:spLocks noGrp="1"/>
          </p:cNvSpPr>
          <p:nvPr>
            <p:ph type="sldNum" idx="12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0"/>
          <p:cNvSpPr txBox="1"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Calibri"/>
              <a:buNone/>
              <a:defRPr sz="1875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0"/>
          <p:cNvSpPr txBox="1">
            <a:spLocks noGrp="1"/>
          </p:cNvSpPr>
          <p:nvPr>
            <p:ph type="body" idx="1"/>
          </p:nvPr>
        </p:nvSpPr>
        <p:spPr>
          <a:xfrm>
            <a:off x="4468812" y="255985"/>
            <a:ext cx="6389688" cy="548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395287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625"/>
              <a:buChar char="–"/>
              <a:defRPr sz="2625"/>
            </a:lvl2pPr>
            <a:lvl3pPr marL="1371600" lvl="2" indent="-3714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3pPr>
            <a:lvl4pPr marL="1828800" lvl="3" indent="-347662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–"/>
              <a:defRPr sz="1875"/>
            </a:lvl4pPr>
            <a:lvl5pPr marL="2286000" lvl="4" indent="-347662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»"/>
              <a:defRPr sz="1875"/>
            </a:lvl5pPr>
            <a:lvl6pPr marL="2743200" lvl="5" indent="-347662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6pPr>
            <a:lvl7pPr marL="3200400" lvl="6" indent="-347662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7pPr>
            <a:lvl8pPr marL="3657600" lvl="7" indent="-347662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8pPr>
            <a:lvl9pPr marL="4114800" lvl="8" indent="-347662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9pPr>
          </a:lstStyle>
          <a:p>
            <a:endParaRPr/>
          </a:p>
        </p:txBody>
      </p:sp>
      <p:sp>
        <p:nvSpPr>
          <p:cNvPr id="136" name="Google Shape;136;p50"/>
          <p:cNvSpPr txBox="1">
            <a:spLocks noGrp="1"/>
          </p:cNvSpPr>
          <p:nvPr>
            <p:ph type="body" idx="2"/>
          </p:nvPr>
        </p:nvSpPr>
        <p:spPr>
          <a:xfrm>
            <a:off x="571501" y="1345406"/>
            <a:ext cx="3760391" cy="439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1313"/>
              <a:buNone/>
              <a:defRPr sz="1313"/>
            </a:lvl1pPr>
            <a:lvl2pPr marL="914400" lvl="1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2pPr>
            <a:lvl3pPr marL="1371600" lvl="2" indent="-228600" algn="l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938"/>
              <a:buNone/>
              <a:defRPr sz="938"/>
            </a:lvl3pPr>
            <a:lvl4pPr marL="1828800" lvl="3" indent="-228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4pPr>
            <a:lvl5pPr marL="2286000" lvl="4" indent="-228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5pPr>
            <a:lvl6pPr marL="2743200" lvl="5" indent="-228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6pPr>
            <a:lvl7pPr marL="3200400" lvl="6" indent="-228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7pPr>
            <a:lvl8pPr marL="3657600" lvl="7" indent="-228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8pPr>
            <a:lvl9pPr marL="4114800" lvl="8" indent="-228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9pPr>
          </a:lstStyle>
          <a:p>
            <a:endParaRPr/>
          </a:p>
        </p:txBody>
      </p:sp>
      <p:sp>
        <p:nvSpPr>
          <p:cNvPr id="137" name="Google Shape;137;p50"/>
          <p:cNvSpPr txBox="1">
            <a:spLocks noGrp="1"/>
          </p:cNvSpPr>
          <p:nvPr>
            <p:ph type="dt" idx="10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0"/>
          <p:cNvSpPr txBox="1">
            <a:spLocks noGrp="1"/>
          </p:cNvSpPr>
          <p:nvPr>
            <p:ph type="ftr" idx="11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0"/>
          <p:cNvSpPr txBox="1">
            <a:spLocks noGrp="1"/>
          </p:cNvSpPr>
          <p:nvPr>
            <p:ph type="sldNum" idx="12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1"/>
          <p:cNvSpPr txBox="1"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Calibri"/>
              <a:buNone/>
              <a:defRPr sz="1875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1"/>
          <p:cNvSpPr>
            <a:spLocks noGrp="1"/>
          </p:cNvSpPr>
          <p:nvPr>
            <p:ph type="pic" idx="2"/>
          </p:nvPr>
        </p:nvSpPr>
        <p:spPr>
          <a:xfrm>
            <a:off x="2240360" y="574477"/>
            <a:ext cx="6858000" cy="3857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51"/>
          <p:cNvSpPr txBox="1">
            <a:spLocks noGrp="1"/>
          </p:cNvSpPr>
          <p:nvPr>
            <p:ph type="body" idx="1"/>
          </p:nvPr>
        </p:nvSpPr>
        <p:spPr>
          <a:xfrm>
            <a:off x="2240360" y="5031879"/>
            <a:ext cx="6858000" cy="7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1313"/>
              <a:buNone/>
              <a:defRPr sz="1313"/>
            </a:lvl1pPr>
            <a:lvl2pPr marL="914400" lvl="1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2pPr>
            <a:lvl3pPr marL="1371600" lvl="2" indent="-228600" algn="l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938"/>
              <a:buNone/>
              <a:defRPr sz="938"/>
            </a:lvl3pPr>
            <a:lvl4pPr marL="1828800" lvl="3" indent="-228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4pPr>
            <a:lvl5pPr marL="2286000" lvl="4" indent="-228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5pPr>
            <a:lvl6pPr marL="2743200" lvl="5" indent="-228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6pPr>
            <a:lvl7pPr marL="3200400" lvl="6" indent="-228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7pPr>
            <a:lvl8pPr marL="3657600" lvl="7" indent="-228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8pPr>
            <a:lvl9pPr marL="4114800" lvl="8" indent="-228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9pPr>
          </a:lstStyle>
          <a:p>
            <a:endParaRPr/>
          </a:p>
        </p:txBody>
      </p:sp>
      <p:sp>
        <p:nvSpPr>
          <p:cNvPr id="144" name="Google Shape;144;p51"/>
          <p:cNvSpPr txBox="1">
            <a:spLocks noGrp="1"/>
          </p:cNvSpPr>
          <p:nvPr>
            <p:ph type="dt" idx="10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1"/>
          <p:cNvSpPr txBox="1">
            <a:spLocks noGrp="1"/>
          </p:cNvSpPr>
          <p:nvPr>
            <p:ph type="ftr" idx="11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1"/>
          <p:cNvSpPr txBox="1">
            <a:spLocks noGrp="1"/>
          </p:cNvSpPr>
          <p:nvPr>
            <p:ph type="sldNum" idx="12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2"/>
          <p:cNvSpPr txBox="1"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2"/>
          <p:cNvSpPr txBox="1">
            <a:spLocks noGrp="1"/>
          </p:cNvSpPr>
          <p:nvPr>
            <p:ph type="body" idx="1"/>
          </p:nvPr>
        </p:nvSpPr>
        <p:spPr>
          <a:xfrm rot="5400000">
            <a:off x="3593455" y="-1521767"/>
            <a:ext cx="424309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2"/>
          <p:cNvSpPr txBox="1">
            <a:spLocks noGrp="1"/>
          </p:cNvSpPr>
          <p:nvPr>
            <p:ph type="dt" idx="10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2"/>
          <p:cNvSpPr txBox="1">
            <a:spLocks noGrp="1"/>
          </p:cNvSpPr>
          <p:nvPr>
            <p:ph type="ftr" idx="11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2"/>
          <p:cNvSpPr txBox="1">
            <a:spLocks noGrp="1"/>
          </p:cNvSpPr>
          <p:nvPr>
            <p:ph type="sldNum" idx="12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3"/>
          <p:cNvSpPr txBox="1">
            <a:spLocks noGrp="1"/>
          </p:cNvSpPr>
          <p:nvPr>
            <p:ph type="title"/>
          </p:nvPr>
        </p:nvSpPr>
        <p:spPr>
          <a:xfrm rot="5400000">
            <a:off x="6829723" y="1714501"/>
            <a:ext cx="5485805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3"/>
          <p:cNvSpPr txBox="1">
            <a:spLocks noGrp="1"/>
          </p:cNvSpPr>
          <p:nvPr>
            <p:ph type="body" idx="1"/>
          </p:nvPr>
        </p:nvSpPr>
        <p:spPr>
          <a:xfrm rot="5400000">
            <a:off x="1590972" y="-761999"/>
            <a:ext cx="5485805" cy="75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53"/>
          <p:cNvSpPr txBox="1">
            <a:spLocks noGrp="1"/>
          </p:cNvSpPr>
          <p:nvPr>
            <p:ph type="dt" idx="10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ftr" idx="11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3"/>
          <p:cNvSpPr txBox="1">
            <a:spLocks noGrp="1"/>
          </p:cNvSpPr>
          <p:nvPr>
            <p:ph type="sldNum" idx="12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25"/>
              <a:buFont typeface="Calibri"/>
              <a:buNone/>
              <a:defRPr sz="4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5287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Char char="–"/>
              <a:defRPr sz="2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66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–"/>
              <a:defRPr sz="18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66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»"/>
              <a:defRPr sz="18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766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sz="18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766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sz="18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766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sz="18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766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sz="18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dt" idx="10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ftr" idx="11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sldNum" idx="12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hyperlink" Target="https://docs.jamf.com/zh/jamf-parent/traditional/guide-for-parents/Getting_Started_with_Jamf_Parent.html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families.google.com/intl/zh-TW_ALL/familylink/" TargetMode="Externa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amilies.google.com/intl/zh-TW_ALL/familylink/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www.microsoft.com/zh-tw/microsoft-365/family-safet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cloud.edu.tw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zh.unesco.org/news/jiao-ke-wen-zu-zhi-fa-biao-shou-ge-guan-yu-ren-gong-zhi-neng-yu-jiao-yu-gong-sh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hyperlink" Target="https://www.hpa.gov.tw/Pages/EBook.aspx?nodeid=43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Google Shape;163;p1"/>
          <p:cNvCxnSpPr/>
          <p:nvPr/>
        </p:nvCxnSpPr>
        <p:spPr>
          <a:xfrm rot="-5400000">
            <a:off x="7105638" y="354953"/>
            <a:ext cx="3031699" cy="2"/>
          </a:xfrm>
          <a:prstGeom prst="straightConnector1">
            <a:avLst/>
          </a:prstGeom>
          <a:noFill/>
          <a:ln w="76200" cap="rnd" cmpd="sng">
            <a:solidFill>
              <a:srgbClr val="3F3A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1"/>
          <p:cNvCxnSpPr/>
          <p:nvPr/>
        </p:nvCxnSpPr>
        <p:spPr>
          <a:xfrm rot="-5400000">
            <a:off x="1990520" y="354954"/>
            <a:ext cx="3052847" cy="0"/>
          </a:xfrm>
          <a:prstGeom prst="straightConnector1">
            <a:avLst/>
          </a:prstGeom>
          <a:noFill/>
          <a:ln w="76200" cap="rnd" cmpd="sng">
            <a:solidFill>
              <a:srgbClr val="3F3A6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p1"/>
          <p:cNvSpPr/>
          <p:nvPr/>
        </p:nvSpPr>
        <p:spPr>
          <a:xfrm>
            <a:off x="2519874" y="1248560"/>
            <a:ext cx="7159982" cy="4194943"/>
          </a:xfrm>
          <a:custGeom>
            <a:avLst/>
            <a:gdLst/>
            <a:ahLst/>
            <a:cxnLst/>
            <a:rect l="l" t="t" r="r" b="b"/>
            <a:pathLst>
              <a:path w="3900959" h="2746804" extrusionOk="0">
                <a:moveTo>
                  <a:pt x="3776499" y="2746804"/>
                </a:moveTo>
                <a:lnTo>
                  <a:pt x="124460" y="2746804"/>
                </a:lnTo>
                <a:cubicBezTo>
                  <a:pt x="55880" y="2746804"/>
                  <a:pt x="0" y="2690924"/>
                  <a:pt x="0" y="262234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776499" y="0"/>
                </a:lnTo>
                <a:cubicBezTo>
                  <a:pt x="3845079" y="0"/>
                  <a:pt x="3900959" y="55880"/>
                  <a:pt x="3900959" y="124460"/>
                </a:cubicBezTo>
                <a:lnTo>
                  <a:pt x="3900959" y="2622344"/>
                </a:lnTo>
                <a:cubicBezTo>
                  <a:pt x="3900959" y="2690924"/>
                  <a:pt x="3845079" y="2746804"/>
                  <a:pt x="3776499" y="2746804"/>
                </a:cubicBezTo>
                <a:close/>
              </a:path>
            </a:pathLst>
          </a:custGeom>
          <a:solidFill>
            <a:srgbClr val="B6DB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2754085" y="1458685"/>
            <a:ext cx="6738258" cy="3694215"/>
          </a:xfrm>
          <a:custGeom>
            <a:avLst/>
            <a:gdLst/>
            <a:ahLst/>
            <a:cxnLst/>
            <a:rect l="l" t="t" r="r" b="b"/>
            <a:pathLst>
              <a:path w="4785630" h="2946724" extrusionOk="0">
                <a:moveTo>
                  <a:pt x="4661169" y="2946724"/>
                </a:moveTo>
                <a:lnTo>
                  <a:pt x="124460" y="2946724"/>
                </a:lnTo>
                <a:cubicBezTo>
                  <a:pt x="55880" y="2946724"/>
                  <a:pt x="0" y="2890844"/>
                  <a:pt x="0" y="282226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661169" y="0"/>
                </a:lnTo>
                <a:cubicBezTo>
                  <a:pt x="4729750" y="0"/>
                  <a:pt x="4785630" y="55880"/>
                  <a:pt x="4785630" y="124460"/>
                </a:cubicBezTo>
                <a:lnTo>
                  <a:pt x="4785630" y="2822264"/>
                </a:lnTo>
                <a:cubicBezTo>
                  <a:pt x="4785630" y="2890844"/>
                  <a:pt x="4729750" y="2946724"/>
                  <a:pt x="4661169" y="2946724"/>
                </a:cubicBezTo>
                <a:close/>
              </a:path>
            </a:pathLst>
          </a:custGeom>
          <a:solidFill>
            <a:srgbClr val="FDFD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1"/>
          <p:cNvGrpSpPr/>
          <p:nvPr/>
        </p:nvGrpSpPr>
        <p:grpSpPr>
          <a:xfrm>
            <a:off x="9238271" y="4663722"/>
            <a:ext cx="2919807" cy="2194278"/>
            <a:chOff x="8133152" y="3930671"/>
            <a:chExt cx="3950341" cy="3102231"/>
          </a:xfrm>
        </p:grpSpPr>
        <p:pic>
          <p:nvPicPr>
            <p:cNvPr id="168" name="Google Shape;168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33152" y="5209234"/>
              <a:ext cx="3950341" cy="18236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5040" y="5095348"/>
              <a:ext cx="813417" cy="479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35353" y="3930671"/>
              <a:ext cx="2041322" cy="167017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1" name="Google Shape;171;p1"/>
          <p:cNvCxnSpPr/>
          <p:nvPr/>
        </p:nvCxnSpPr>
        <p:spPr>
          <a:xfrm>
            <a:off x="2361766" y="1238809"/>
            <a:ext cx="7560084" cy="0"/>
          </a:xfrm>
          <a:prstGeom prst="straightConnector1">
            <a:avLst/>
          </a:prstGeom>
          <a:noFill/>
          <a:ln w="266700" cap="rnd" cmpd="sng">
            <a:solidFill>
              <a:srgbClr val="EB8B8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1"/>
          <p:cNvCxnSpPr/>
          <p:nvPr/>
        </p:nvCxnSpPr>
        <p:spPr>
          <a:xfrm>
            <a:off x="2361766" y="5298201"/>
            <a:ext cx="7560084" cy="0"/>
          </a:xfrm>
          <a:prstGeom prst="straightConnector1">
            <a:avLst/>
          </a:prstGeom>
          <a:noFill/>
          <a:ln w="133350" cap="rnd" cmpd="sng">
            <a:solidFill>
              <a:srgbClr val="EB8B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3" name="Google Shape;173;p1"/>
          <p:cNvSpPr txBox="1">
            <a:spLocks noGrp="1"/>
          </p:cNvSpPr>
          <p:nvPr>
            <p:ph type="ctrTitle"/>
          </p:nvPr>
        </p:nvSpPr>
        <p:spPr>
          <a:xfrm>
            <a:off x="1524000" y="2123282"/>
            <a:ext cx="9144000" cy="261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icrosoft JhengHei"/>
              <a:buNone/>
            </a:pPr>
            <a:r>
              <a:rPr lang="zh-TW" sz="5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自帶載具(BYOD) </a:t>
            </a:r>
            <a:br>
              <a:rPr lang="zh-TW" sz="5800" b="1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平板帶回家 (THSD)</a:t>
            </a:r>
            <a:br>
              <a:rPr lang="zh-TW" sz="5800" b="1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方案</a:t>
            </a:r>
            <a:endParaRPr dirty="0"/>
          </a:p>
        </p:txBody>
      </p:sp>
      <p:pic>
        <p:nvPicPr>
          <p:cNvPr id="174" name="Google Shape;17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296475">
            <a:off x="450493" y="2115883"/>
            <a:ext cx="357334" cy="357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296475">
            <a:off x="7248805" y="5744871"/>
            <a:ext cx="317613" cy="31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837906">
            <a:off x="1749780" y="361385"/>
            <a:ext cx="419701" cy="4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837906">
            <a:off x="10931964" y="3149416"/>
            <a:ext cx="267101" cy="27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897" y="504599"/>
            <a:ext cx="183070" cy="26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21486" y="6352401"/>
            <a:ext cx="257494" cy="37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296475">
            <a:off x="11565823" y="3917824"/>
            <a:ext cx="477596" cy="47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4799" y="2887385"/>
            <a:ext cx="3869544" cy="3970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g1488e7d5000_0_29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311" name="Google Shape;311;g1488e7d5000_0_29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312" name="Google Shape;312;g1488e7d5000_0_29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13" name="Google Shape;313;g1488e7d5000_0_29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g1488e7d5000_0_29"/>
          <p:cNvSpPr txBox="1">
            <a:spLocks noGrp="1"/>
          </p:cNvSpPr>
          <p:nvPr>
            <p:ph type="ctrTitle"/>
          </p:nvPr>
        </p:nvSpPr>
        <p:spPr>
          <a:xfrm>
            <a:off x="1364082" y="613679"/>
            <a:ext cx="9683400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r>
              <a:rPr 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施行BYOD &amp; THSD可能遇到的狀況?</a:t>
            </a:r>
            <a:endParaRPr sz="48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5" name="Google Shape;315;g1488e7d5000_0_29"/>
          <p:cNvSpPr txBox="1">
            <a:spLocks noGrp="1"/>
          </p:cNvSpPr>
          <p:nvPr>
            <p:ph type="subTitle" idx="1"/>
          </p:nvPr>
        </p:nvSpPr>
        <p:spPr>
          <a:xfrm>
            <a:off x="1375130" y="2000289"/>
            <a:ext cx="9683400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zh-TW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損壞賠償責任歸屬</a:t>
            </a:r>
            <a:endParaRPr sz="3100" b="1"/>
          </a:p>
          <a:p>
            <a:pPr marL="457200" lvl="0" indent="-266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16" name="Google Shape;316;g1488e7d5000_0_29"/>
          <p:cNvSpPr/>
          <p:nvPr/>
        </p:nvSpPr>
        <p:spPr>
          <a:xfrm>
            <a:off x="5287625" y="1863500"/>
            <a:ext cx="6017400" cy="4380900"/>
          </a:xfrm>
          <a:prstGeom prst="roundRect">
            <a:avLst>
              <a:gd name="adj" fmla="val 8619"/>
            </a:avLst>
          </a:prstGeom>
          <a:solidFill>
            <a:srgbClr val="FFFF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1488e7d5000_0_29"/>
          <p:cNvSpPr txBox="1"/>
          <p:nvPr/>
        </p:nvSpPr>
        <p:spPr>
          <a:xfrm>
            <a:off x="5547050" y="2077150"/>
            <a:ext cx="5637300" cy="3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70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800"/>
              <a:buFont typeface="Arial"/>
              <a:buChar char="•"/>
            </a:pPr>
            <a:r>
              <a:rPr lang="zh-TW" sz="2800" b="1" i="0" u="none" strike="noStrike" cap="none" dirty="0">
                <a:solidFill>
                  <a:srgbClr val="FF99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解決方式：</a:t>
            </a:r>
            <a:endParaRPr sz="2800" b="1" i="0" u="none" strike="noStrike" cap="none" dirty="0">
              <a:solidFill>
                <a:srgbClr val="FF993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406400" algn="l" rtl="0">
              <a:spcBef>
                <a:spcPts val="518"/>
              </a:spcBef>
              <a:spcAft>
                <a:spcPts val="0"/>
              </a:spcAft>
              <a:buSzPts val="2800"/>
              <a:buChar char="•"/>
            </a:pPr>
            <a:r>
              <a:rPr lang="zh-TW" sz="2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家長</a:t>
            </a:r>
            <a:r>
              <a:rPr lang="zh-TW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</a:t>
            </a:r>
            <a:r>
              <a:rPr lang="zh-TW" sz="2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注意學生在家使用情況</a:t>
            </a:r>
            <a:endParaRPr sz="28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406400" algn="l" rtl="0">
              <a:spcBef>
                <a:spcPts val="518"/>
              </a:spcBef>
              <a:spcAft>
                <a:spcPts val="0"/>
              </a:spcAft>
              <a:buSzPts val="2800"/>
              <a:buChar char="•"/>
            </a:pPr>
            <a:r>
              <a:rPr lang="zh-TW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詳細閱讀並了解</a:t>
            </a:r>
            <a:r>
              <a:rPr lang="zh-TW" sz="2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學校「載具管理規定及同意書」</a:t>
            </a:r>
            <a:r>
              <a:rPr lang="zh-TW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</a:t>
            </a:r>
            <a:endParaRPr sz="28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406400" algn="l" rtl="0">
              <a:spcBef>
                <a:spcPts val="518"/>
              </a:spcBef>
              <a:spcAft>
                <a:spcPts val="0"/>
              </a:spcAft>
              <a:buSzPts val="2800"/>
              <a:buChar char="•"/>
            </a:pPr>
            <a:r>
              <a:rPr lang="zh-TW" sz="2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培養學生IT素養</a:t>
            </a:r>
            <a:endParaRPr sz="2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8" name="Google Shape;318;g1488e7d5000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0677" y="1923388"/>
            <a:ext cx="445406" cy="58466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1488e7d5000_0_29"/>
          <p:cNvSpPr/>
          <p:nvPr/>
        </p:nvSpPr>
        <p:spPr>
          <a:xfrm>
            <a:off x="370336" y="132599"/>
            <a:ext cx="1536900" cy="775500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 Black"/>
              <a:buNone/>
            </a:pPr>
            <a:r>
              <a:rPr lang="zh-TW" sz="25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sz="25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20" name="Google Shape;320;g1488e7d5000_0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0425" y="3544025"/>
            <a:ext cx="2134175" cy="20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9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326" name="Google Shape;326;p9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327" name="Google Shape;327;p9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8" name="Google Shape;328;p9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9"/>
          <p:cNvSpPr txBox="1">
            <a:spLocks noGrp="1"/>
          </p:cNvSpPr>
          <p:nvPr>
            <p:ph type="ctrTitle"/>
          </p:nvPr>
        </p:nvSpPr>
        <p:spPr>
          <a:xfrm>
            <a:off x="1364082" y="613679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資訊科技支援服務</a:t>
            </a:r>
            <a:endParaRPr/>
          </a:p>
        </p:txBody>
      </p:sp>
      <p:sp>
        <p:nvSpPr>
          <p:cNvPr id="330" name="Google Shape;330;p9"/>
          <p:cNvSpPr txBox="1">
            <a:spLocks noGrp="1"/>
          </p:cNvSpPr>
          <p:nvPr>
            <p:ph type="subTitle" idx="1"/>
          </p:nvPr>
        </p:nvSpPr>
        <p:spPr>
          <a:xfrm>
            <a:off x="1375130" y="2000289"/>
            <a:ext cx="9683395" cy="41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>
                <a:solidFill>
                  <a:schemeClr val="dk1"/>
                </a:solidFill>
                <a:highlight>
                  <a:srgbClr val="FFFFA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《校內資訊管理人員及相關單位聯絡方式》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>
                <a:solidFill>
                  <a:schemeClr val="dk1"/>
                </a:solidFill>
                <a:highlight>
                  <a:srgbClr val="FFFFA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《其他支援管道，如相關line社群、部落格、專頁等》</a:t>
            </a:r>
            <a:endParaRPr/>
          </a:p>
        </p:txBody>
      </p:sp>
      <p:sp>
        <p:nvSpPr>
          <p:cNvPr id="331" name="Google Shape;331;p9"/>
          <p:cNvSpPr/>
          <p:nvPr/>
        </p:nvSpPr>
        <p:spPr>
          <a:xfrm>
            <a:off x="315259" y="99937"/>
            <a:ext cx="1896717" cy="997343"/>
          </a:xfrm>
          <a:custGeom>
            <a:avLst/>
            <a:gdLst/>
            <a:ahLst/>
            <a:cxnLst/>
            <a:rect l="l" t="t" r="r" b="b"/>
            <a:pathLst>
              <a:path w="2075404" h="913809" extrusionOk="0">
                <a:moveTo>
                  <a:pt x="7" y="551985"/>
                </a:moveTo>
                <a:cubicBezTo>
                  <a:pt x="1098" y="443104"/>
                  <a:pt x="55306" y="306196"/>
                  <a:pt x="321980" y="162429"/>
                </a:cubicBezTo>
                <a:cubicBezTo>
                  <a:pt x="625479" y="29609"/>
                  <a:pt x="1133330" y="-28482"/>
                  <a:pt x="1425567" y="13404"/>
                </a:cubicBezTo>
                <a:cubicBezTo>
                  <a:pt x="1717804" y="55290"/>
                  <a:pt x="2075404" y="144318"/>
                  <a:pt x="2075404" y="413745"/>
                </a:cubicBezTo>
                <a:cubicBezTo>
                  <a:pt x="2075404" y="683172"/>
                  <a:pt x="1624345" y="589827"/>
                  <a:pt x="1839075" y="811409"/>
                </a:cubicBezTo>
                <a:cubicBezTo>
                  <a:pt x="2053805" y="1032991"/>
                  <a:pt x="1518529" y="830950"/>
                  <a:pt x="1287288" y="797747"/>
                </a:cubicBezTo>
                <a:cubicBezTo>
                  <a:pt x="1086582" y="773298"/>
                  <a:pt x="469346" y="846125"/>
                  <a:pt x="315436" y="815715"/>
                </a:cubicBezTo>
                <a:cubicBezTo>
                  <a:pt x="127753" y="778179"/>
                  <a:pt x="-1084" y="660866"/>
                  <a:pt x="7" y="551985"/>
                </a:cubicBezTo>
                <a:close/>
              </a:path>
            </a:pathLst>
          </a:cu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HELP!</a:t>
            </a:r>
            <a:endParaRPr sz="30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10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337" name="Google Shape;337;p10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338" name="Google Shape;338;p10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39" name="Google Shape;339;p10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0" name="Google Shape;340;p10"/>
          <p:cNvSpPr txBox="1">
            <a:spLocks noGrp="1"/>
          </p:cNvSpPr>
          <p:nvPr>
            <p:ph type="ctrTitle"/>
          </p:nvPr>
        </p:nvSpPr>
        <p:spPr>
          <a:xfrm>
            <a:off x="1364082" y="613679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lang="zh-TW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家長配合事項</a:t>
            </a:r>
            <a:endParaRPr dirty="0"/>
          </a:p>
        </p:txBody>
      </p:sp>
      <p:sp>
        <p:nvSpPr>
          <p:cNvPr id="341" name="Google Shape;341;p10"/>
          <p:cNvSpPr txBox="1">
            <a:spLocks noGrp="1"/>
          </p:cNvSpPr>
          <p:nvPr>
            <p:ph type="subTitle" idx="1"/>
          </p:nvPr>
        </p:nvSpPr>
        <p:spPr>
          <a:xfrm>
            <a:off x="1375130" y="2000289"/>
            <a:ext cx="9683395" cy="41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42" name="Google Shape;342;p10"/>
          <p:cNvGraphicFramePr/>
          <p:nvPr/>
        </p:nvGraphicFramePr>
        <p:xfrm>
          <a:off x="1328635" y="2484170"/>
          <a:ext cx="9872925" cy="2809450"/>
        </p:xfrm>
        <a:graphic>
          <a:graphicData uri="http://schemas.openxmlformats.org/drawingml/2006/table">
            <a:tbl>
              <a:tblPr>
                <a:noFill/>
                <a:tableStyleId>{3F81DFAB-160A-4C35-89B6-0E847BFA78C1}</a:tableStyleId>
              </a:tblPr>
              <a:tblGrid>
                <a:gridCol w="468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4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zh-TW" sz="3500" b="1" i="0" u="none" strike="noStrike" cap="none" dirty="0">
                          <a:solidFill>
                            <a:srgbClr val="00808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計畫班級 </a:t>
                      </a:r>
                      <a:r>
                        <a:rPr lang="zh-TW" sz="2600" b="0" i="0" u="none" strike="noStrike" cap="none" dirty="0">
                          <a:solidFill>
                            <a:srgbClr val="00808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(成效評估、文件蒐集)</a:t>
                      </a:r>
                      <a:endParaRPr sz="2600" b="0" i="0" u="none" strike="noStrike" cap="none" dirty="0">
                        <a:solidFill>
                          <a:srgbClr val="00808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b="1" i="0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BYOD</a:t>
                      </a:r>
                      <a:endParaRPr sz="2600" b="1" i="0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4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THSD</a:t>
                      </a:r>
                      <a:endParaRPr sz="2600" b="1" i="0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D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►  </a:t>
                      </a:r>
                      <a:r>
                        <a:rPr lang="zh-TW" sz="26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學生數位學習使用調查</a:t>
                      </a:r>
                      <a:endParaRPr sz="2600" b="1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zh-TW" sz="2200" b="0" i="0" u="none" strike="noStrike" cap="none">
                          <a:solidFill>
                            <a:srgbClr val="953734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每學年1次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b="1" i="0" u="none" strike="noStrike" cap="none">
                          <a:solidFill>
                            <a:srgbClr val="7FC4C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●</a:t>
                      </a:r>
                      <a:endParaRPr sz="2600" b="0" i="0" u="none" strike="noStrike" cap="none">
                        <a:solidFill>
                          <a:srgbClr val="7FC4C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b="1" i="0" u="none" strike="noStrike" cap="none">
                          <a:solidFill>
                            <a:srgbClr val="FFAD5B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●</a:t>
                      </a:r>
                      <a:endParaRPr sz="2600" b="0" i="0" u="none" strike="noStrike" cap="none">
                        <a:solidFill>
                          <a:srgbClr val="FFAD5B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►  </a:t>
                      </a:r>
                      <a:r>
                        <a:rPr lang="zh-TW" sz="2600" b="1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家長滿意度問卷調查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b="1" i="0" u="none" strike="noStrike" cap="none">
                          <a:solidFill>
                            <a:srgbClr val="7FC4C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●</a:t>
                      </a:r>
                      <a:endParaRPr sz="2600" b="0" i="0" u="none" strike="noStrike" cap="none">
                        <a:solidFill>
                          <a:srgbClr val="7FC4C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b="1" i="0" u="none" strike="noStrike" cap="none">
                          <a:solidFill>
                            <a:srgbClr val="FFAD5B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●</a:t>
                      </a:r>
                      <a:endParaRPr sz="2600" b="0" i="0" u="none" strike="noStrike" cap="none">
                        <a:solidFill>
                          <a:srgbClr val="FFAD5B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►  </a:t>
                      </a:r>
                      <a:r>
                        <a:rPr lang="zh-TW" sz="2600" b="1" i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學習載具管理規定及同意書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zh-TW" sz="2200" b="0" i="0" u="none" strike="noStrike" cap="none">
                          <a:solidFill>
                            <a:srgbClr val="953734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至少90%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zh-TW" sz="2200" b="0" i="0" u="none" strike="noStrike" cap="none">
                          <a:solidFill>
                            <a:srgbClr val="953734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學生家長同意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b="1" i="0" u="none" strike="noStrike" cap="none">
                          <a:solidFill>
                            <a:srgbClr val="7FC4C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●</a:t>
                      </a:r>
                      <a:endParaRPr sz="2600" b="0" i="0" u="none" strike="noStrike" cap="none">
                        <a:solidFill>
                          <a:srgbClr val="7FC4C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zh-TW" sz="2600" b="1" i="0" u="none" strike="noStrike" cap="none">
                          <a:solidFill>
                            <a:srgbClr val="FFAD5B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●</a:t>
                      </a:r>
                      <a:endParaRPr sz="2600" b="0" i="0" u="none" strike="noStrike" cap="none">
                        <a:solidFill>
                          <a:srgbClr val="FFAD5B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3" name="Google Shape;343;p10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5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KPI</a:t>
            </a:r>
            <a:endParaRPr sz="25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336;p10">
            <a:extLst>
              <a:ext uri="{FF2B5EF4-FFF2-40B4-BE49-F238E27FC236}">
                <a16:creationId xmlns:a16="http://schemas.microsoft.com/office/drawing/2014/main" id="{5706914A-E4F6-4B61-8EA8-B0D6AFACF410}"/>
              </a:ext>
            </a:extLst>
          </p:cNvPr>
          <p:cNvGrpSpPr/>
          <p:nvPr/>
        </p:nvGrpSpPr>
        <p:grpSpPr>
          <a:xfrm>
            <a:off x="1100571" y="369603"/>
            <a:ext cx="10622838" cy="6355799"/>
            <a:chOff x="0" y="0"/>
            <a:chExt cx="13190936" cy="8584869"/>
          </a:xfrm>
        </p:grpSpPr>
        <p:sp>
          <p:nvSpPr>
            <p:cNvPr id="27" name="Google Shape;337;p10">
              <a:extLst>
                <a:ext uri="{FF2B5EF4-FFF2-40B4-BE49-F238E27FC236}">
                  <a16:creationId xmlns:a16="http://schemas.microsoft.com/office/drawing/2014/main" id="{152AFDA9-ABE2-4376-8064-E868F7BEDA63}"/>
                </a:ext>
              </a:extLst>
            </p:cNvPr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28" name="Google Shape;338;p10">
              <a:extLst>
                <a:ext uri="{FF2B5EF4-FFF2-40B4-BE49-F238E27FC236}">
                  <a16:creationId xmlns:a16="http://schemas.microsoft.com/office/drawing/2014/main" id="{BEBEBC00-444E-4D07-A2C1-FBEC827CCD7F}"/>
                </a:ext>
              </a:extLst>
            </p:cNvPr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" name="Google Shape;339;p10">
              <a:extLst>
                <a:ext uri="{FF2B5EF4-FFF2-40B4-BE49-F238E27FC236}">
                  <a16:creationId xmlns:a16="http://schemas.microsoft.com/office/drawing/2014/main" id="{7DEF51D8-234F-4543-8757-64AD4C4C8856}"/>
                </a:ext>
              </a:extLst>
            </p:cNvPr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3EBC13-0E9C-401D-8315-FD54F0C468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13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0E21438-4B38-4068-B859-DEA7BA29EAA0}"/>
              </a:ext>
            </a:extLst>
          </p:cNvPr>
          <p:cNvSpPr txBox="1"/>
          <p:nvPr/>
        </p:nvSpPr>
        <p:spPr>
          <a:xfrm>
            <a:off x="926576" y="335860"/>
            <a:ext cx="1055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APP(1/3)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61D5652-3994-4DEA-A161-B117512625DA}"/>
              </a:ext>
            </a:extLst>
          </p:cNvPr>
          <p:cNvSpPr/>
          <p:nvPr/>
        </p:nvSpPr>
        <p:spPr>
          <a:xfrm>
            <a:off x="5682531" y="5429106"/>
            <a:ext cx="5110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介紹影片：https://www.youtube.com/watch?v=R6AhwEp-CCg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5BF286DA-03D8-429E-9B02-EC68B8A6B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37" y="3036698"/>
            <a:ext cx="4241083" cy="2353819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799C9BCE-92CC-4415-B933-177E95E5D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142" y="3153510"/>
            <a:ext cx="1942375" cy="1902735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A0EE4A58-6BDB-468B-9DB9-7B65A2FA5BA0}"/>
              </a:ext>
            </a:extLst>
          </p:cNvPr>
          <p:cNvSpPr txBox="1"/>
          <p:nvPr/>
        </p:nvSpPr>
        <p:spPr>
          <a:xfrm>
            <a:off x="1738881" y="1157822"/>
            <a:ext cx="7654660" cy="1605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Jamf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Parent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 iOS</a:t>
            </a:r>
            <a:endParaRPr lang="en-US" altLang="zh-CN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讓家長管理孩童可瀏覽的應用程式與網站</a:t>
            </a:r>
            <a:endParaRPr lang="en-US" altLang="zh-CN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可限制一天中特定時間開放遊戲、應用程式以及社交網站的時間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Google Shape;274;p7">
            <a:extLst>
              <a:ext uri="{FF2B5EF4-FFF2-40B4-BE49-F238E27FC236}">
                <a16:creationId xmlns:a16="http://schemas.microsoft.com/office/drawing/2014/main" id="{70AAA74B-42B8-4470-ABF8-B4035B5EB5A2}"/>
              </a:ext>
            </a:extLst>
          </p:cNvPr>
          <p:cNvSpPr/>
          <p:nvPr/>
        </p:nvSpPr>
        <p:spPr>
          <a:xfrm>
            <a:off x="370336" y="132598"/>
            <a:ext cx="1581011" cy="830997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500"/>
            </a:pPr>
            <a:r>
              <a:rPr lang="en-US" altLang="zh-CN" sz="2000" dirty="0">
                <a:solidFill>
                  <a:schemeClr val="bg1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Parent</a:t>
            </a:r>
            <a:endParaRPr sz="2400" b="0" i="0" u="none" strike="noStrike" cap="none" dirty="0">
              <a:solidFill>
                <a:schemeClr val="bg1"/>
              </a:solidFill>
              <a:latin typeface="Arial Black" panose="020B0A04020102020204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AEC0100-C9AD-49B5-A9BD-FC12C6140B0B}"/>
              </a:ext>
            </a:extLst>
          </p:cNvPr>
          <p:cNvSpPr/>
          <p:nvPr/>
        </p:nvSpPr>
        <p:spPr>
          <a:xfrm>
            <a:off x="5682531" y="5731877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使用說明書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79600250-45B0-4690-93FF-AC53080FF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147" y="3153510"/>
            <a:ext cx="1883064" cy="1883064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92C94D44-7BDC-4909-BDC9-A819CA90AEF0}"/>
              </a:ext>
            </a:extLst>
          </p:cNvPr>
          <p:cNvSpPr/>
          <p:nvPr/>
        </p:nvSpPr>
        <p:spPr>
          <a:xfrm>
            <a:off x="3910444" y="5033407"/>
            <a:ext cx="12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下載</a:t>
            </a:r>
            <a:r>
              <a:rPr lang="en-US" altLang="zh-TW" dirty="0" err="1"/>
              <a:t>QRcode</a:t>
            </a:r>
            <a:endParaRPr lang="zh-TW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AE14763-988B-457F-BF21-40A55020839E}"/>
              </a:ext>
            </a:extLst>
          </p:cNvPr>
          <p:cNvSpPr/>
          <p:nvPr/>
        </p:nvSpPr>
        <p:spPr>
          <a:xfrm>
            <a:off x="2094880" y="4967257"/>
            <a:ext cx="843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iOS</a:t>
            </a:r>
            <a:r>
              <a:rPr lang="zh-TW" altLang="en-US" dirty="0"/>
              <a:t>系統</a:t>
            </a:r>
          </a:p>
        </p:txBody>
      </p:sp>
    </p:spTree>
    <p:extLst>
      <p:ext uri="{BB962C8B-B14F-4D97-AF65-F5344CB8AC3E}">
        <p14:creationId xmlns:p14="http://schemas.microsoft.com/office/powerpoint/2010/main" val="1850902747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336;p10">
            <a:extLst>
              <a:ext uri="{FF2B5EF4-FFF2-40B4-BE49-F238E27FC236}">
                <a16:creationId xmlns:a16="http://schemas.microsoft.com/office/drawing/2014/main" id="{D9317184-47A2-498E-9B87-0B2FD768E411}"/>
              </a:ext>
            </a:extLst>
          </p:cNvPr>
          <p:cNvGrpSpPr/>
          <p:nvPr/>
        </p:nvGrpSpPr>
        <p:grpSpPr>
          <a:xfrm>
            <a:off x="1100571" y="369603"/>
            <a:ext cx="10622838" cy="6355799"/>
            <a:chOff x="0" y="0"/>
            <a:chExt cx="13190936" cy="8584869"/>
          </a:xfrm>
        </p:grpSpPr>
        <p:sp>
          <p:nvSpPr>
            <p:cNvPr id="17" name="Google Shape;337;p10">
              <a:extLst>
                <a:ext uri="{FF2B5EF4-FFF2-40B4-BE49-F238E27FC236}">
                  <a16:creationId xmlns:a16="http://schemas.microsoft.com/office/drawing/2014/main" id="{D6EDD114-A336-41D6-9459-F89B0BD8A3F1}"/>
                </a:ext>
              </a:extLst>
            </p:cNvPr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18" name="Google Shape;338;p10">
              <a:extLst>
                <a:ext uri="{FF2B5EF4-FFF2-40B4-BE49-F238E27FC236}">
                  <a16:creationId xmlns:a16="http://schemas.microsoft.com/office/drawing/2014/main" id="{EDC1B398-CB53-47C3-B365-F00C2C5AB1B4}"/>
                </a:ext>
              </a:extLst>
            </p:cNvPr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" name="Google Shape;339;p10">
              <a:extLst>
                <a:ext uri="{FF2B5EF4-FFF2-40B4-BE49-F238E27FC236}">
                  <a16:creationId xmlns:a16="http://schemas.microsoft.com/office/drawing/2014/main" id="{CC061ABE-069D-4030-B884-3D0D35C337EE}"/>
                </a:ext>
              </a:extLst>
            </p:cNvPr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3EBC13-0E9C-401D-8315-FD54F0C468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14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0E21438-4B38-4068-B859-DEA7BA29EAA0}"/>
              </a:ext>
            </a:extLst>
          </p:cNvPr>
          <p:cNvSpPr txBox="1"/>
          <p:nvPr/>
        </p:nvSpPr>
        <p:spPr>
          <a:xfrm>
            <a:off x="926576" y="335860"/>
            <a:ext cx="1055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APP(2/3)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61D5652-3994-4DEA-A161-B117512625DA}"/>
              </a:ext>
            </a:extLst>
          </p:cNvPr>
          <p:cNvSpPr/>
          <p:nvPr/>
        </p:nvSpPr>
        <p:spPr>
          <a:xfrm>
            <a:off x="5801015" y="5645830"/>
            <a:ext cx="5091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介紹影片：https://www.youtube.com/watch?v=B3XxAprzHW8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0EE4A58-6BDB-468B-9DB9-7B65A2FA5BA0}"/>
              </a:ext>
            </a:extLst>
          </p:cNvPr>
          <p:cNvSpPr txBox="1"/>
          <p:nvPr/>
        </p:nvSpPr>
        <p:spPr>
          <a:xfrm>
            <a:off x="1720095" y="1064079"/>
            <a:ext cx="9366220" cy="2528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Family Link – </a:t>
            </a:r>
            <a:r>
              <a:rPr lang="en-US" altLang="zh-CN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 Android</a:t>
            </a:r>
            <a:r>
              <a:rPr lang="zh-CN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iOS </a:t>
            </a:r>
            <a:r>
              <a:rPr lang="zh-CN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管理子女下載的應用程式與使用時間，進行核准或封鎖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協助列出教師推薦的應用程式，已新增到子女的裝置中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設定裝置的使用上限時間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掌握子女的所在位置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Google Shape;274;p7">
            <a:extLst>
              <a:ext uri="{FF2B5EF4-FFF2-40B4-BE49-F238E27FC236}">
                <a16:creationId xmlns:a16="http://schemas.microsoft.com/office/drawing/2014/main" id="{70AAA74B-42B8-4470-ABF8-B4035B5EB5A2}"/>
              </a:ext>
            </a:extLst>
          </p:cNvPr>
          <p:cNvSpPr/>
          <p:nvPr/>
        </p:nvSpPr>
        <p:spPr>
          <a:xfrm>
            <a:off x="370336" y="132598"/>
            <a:ext cx="1581011" cy="830997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500"/>
            </a:pPr>
            <a:r>
              <a:rPr lang="en-US" altLang="zh-CN" sz="2000" dirty="0">
                <a:solidFill>
                  <a:schemeClr val="bg1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Parent</a:t>
            </a:r>
            <a:endParaRPr sz="2400" b="0" i="0" u="none" strike="noStrike" cap="none" dirty="0">
              <a:solidFill>
                <a:schemeClr val="bg1"/>
              </a:solidFill>
              <a:latin typeface="Arial Black" panose="020B0A04020102020204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2C94D44-7BDC-4909-BDC9-A819CA90AEF0}"/>
              </a:ext>
            </a:extLst>
          </p:cNvPr>
          <p:cNvSpPr/>
          <p:nvPr/>
        </p:nvSpPr>
        <p:spPr>
          <a:xfrm>
            <a:off x="4216422" y="5608223"/>
            <a:ext cx="12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下載</a:t>
            </a:r>
            <a:r>
              <a:rPr lang="en-US" altLang="zh-TW" dirty="0" err="1"/>
              <a:t>QRcode</a:t>
            </a:r>
            <a:endParaRPr lang="zh-TW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AE14763-988B-457F-BF21-40A55020839E}"/>
              </a:ext>
            </a:extLst>
          </p:cNvPr>
          <p:cNvSpPr/>
          <p:nvPr/>
        </p:nvSpPr>
        <p:spPr>
          <a:xfrm>
            <a:off x="1541394" y="5589257"/>
            <a:ext cx="2505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Android</a:t>
            </a:r>
            <a:r>
              <a:rPr lang="zh-TW" altLang="en-US" dirty="0"/>
              <a:t>、</a:t>
            </a:r>
            <a:r>
              <a:rPr lang="en-US" altLang="zh-TW" dirty="0"/>
              <a:t>iOS</a:t>
            </a:r>
            <a:r>
              <a:rPr lang="zh-TW" altLang="en-US" dirty="0"/>
              <a:t> 、</a:t>
            </a:r>
            <a:r>
              <a:rPr lang="en-US" altLang="zh-TW" dirty="0"/>
              <a:t>Chrome</a:t>
            </a:r>
            <a:r>
              <a:rPr lang="zh-TW" altLang="en-US" dirty="0"/>
              <a:t>系統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174C102-A951-4D84-BF5E-335CA0DFA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989" y="3715497"/>
            <a:ext cx="1952625" cy="1905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54D92E9-8411-4E3E-A381-181EE8C62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12" y="3701916"/>
            <a:ext cx="1932163" cy="193216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A9E82AA-00FF-4BED-89B5-EBADAFAC5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895" y="3269672"/>
            <a:ext cx="4377698" cy="242860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60BB261-D430-48D7-BB92-38B12DFD8198}"/>
              </a:ext>
            </a:extLst>
          </p:cNvPr>
          <p:cNvSpPr/>
          <p:nvPr/>
        </p:nvSpPr>
        <p:spPr>
          <a:xfrm>
            <a:off x="5801015" y="5963424"/>
            <a:ext cx="9028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說明網站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614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336;p10">
            <a:extLst>
              <a:ext uri="{FF2B5EF4-FFF2-40B4-BE49-F238E27FC236}">
                <a16:creationId xmlns:a16="http://schemas.microsoft.com/office/drawing/2014/main" id="{D9317184-47A2-498E-9B87-0B2FD768E411}"/>
              </a:ext>
            </a:extLst>
          </p:cNvPr>
          <p:cNvGrpSpPr/>
          <p:nvPr/>
        </p:nvGrpSpPr>
        <p:grpSpPr>
          <a:xfrm>
            <a:off x="1100571" y="369603"/>
            <a:ext cx="10622838" cy="6355799"/>
            <a:chOff x="0" y="0"/>
            <a:chExt cx="13190936" cy="8584869"/>
          </a:xfrm>
        </p:grpSpPr>
        <p:sp>
          <p:nvSpPr>
            <p:cNvPr id="17" name="Google Shape;337;p10">
              <a:extLst>
                <a:ext uri="{FF2B5EF4-FFF2-40B4-BE49-F238E27FC236}">
                  <a16:creationId xmlns:a16="http://schemas.microsoft.com/office/drawing/2014/main" id="{D6EDD114-A336-41D6-9459-F89B0BD8A3F1}"/>
                </a:ext>
              </a:extLst>
            </p:cNvPr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18" name="Google Shape;338;p10">
              <a:extLst>
                <a:ext uri="{FF2B5EF4-FFF2-40B4-BE49-F238E27FC236}">
                  <a16:creationId xmlns:a16="http://schemas.microsoft.com/office/drawing/2014/main" id="{EDC1B398-CB53-47C3-B365-F00C2C5AB1B4}"/>
                </a:ext>
              </a:extLst>
            </p:cNvPr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" name="Google Shape;339;p10">
              <a:extLst>
                <a:ext uri="{FF2B5EF4-FFF2-40B4-BE49-F238E27FC236}">
                  <a16:creationId xmlns:a16="http://schemas.microsoft.com/office/drawing/2014/main" id="{CC061ABE-069D-4030-B884-3D0D35C337EE}"/>
                </a:ext>
              </a:extLst>
            </p:cNvPr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3EBC13-0E9C-401D-8315-FD54F0C468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15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0E21438-4B38-4068-B859-DEA7BA29EAA0}"/>
              </a:ext>
            </a:extLst>
          </p:cNvPr>
          <p:cNvSpPr txBox="1"/>
          <p:nvPr/>
        </p:nvSpPr>
        <p:spPr>
          <a:xfrm>
            <a:off x="926576" y="335860"/>
            <a:ext cx="1055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APP(3/3)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61D5652-3994-4DEA-A161-B117512625DA}"/>
              </a:ext>
            </a:extLst>
          </p:cNvPr>
          <p:cNvSpPr/>
          <p:nvPr/>
        </p:nvSpPr>
        <p:spPr>
          <a:xfrm>
            <a:off x="5433689" y="5614406"/>
            <a:ext cx="5838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介紹影片：</a:t>
            </a:r>
            <a:r>
              <a:rPr lang="en-US" altLang="zh-TW" dirty="0"/>
              <a:t>https://www.microsoft.com/zh-tw/microsoft-365/family-safety</a:t>
            </a:r>
            <a:endParaRPr lang="zh-TW" altLang="en-US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5BF286DA-03D8-429E-9B02-EC68B8A6B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060" y="3195885"/>
            <a:ext cx="4241083" cy="2353819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A0EE4A58-6BDB-468B-9DB9-7B65A2FA5BA0}"/>
              </a:ext>
            </a:extLst>
          </p:cNvPr>
          <p:cNvSpPr txBox="1"/>
          <p:nvPr/>
        </p:nvSpPr>
        <p:spPr>
          <a:xfrm>
            <a:off x="1720095" y="1064079"/>
            <a:ext cx="9138405" cy="2067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Microsoft Family Safety - </a:t>
            </a:r>
            <a:r>
              <a:rPr lang="en-US" altLang="zh-CN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 Windows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限制孩童的使用時間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篩選應用程式與遊戲</a:t>
            </a:r>
            <a:endParaRPr lang="en-US" altLang="zh-CN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定位子女的位置，儲存子女經常造訪的地點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Google Shape;274;p7">
            <a:extLst>
              <a:ext uri="{FF2B5EF4-FFF2-40B4-BE49-F238E27FC236}">
                <a16:creationId xmlns:a16="http://schemas.microsoft.com/office/drawing/2014/main" id="{70AAA74B-42B8-4470-ABF8-B4035B5EB5A2}"/>
              </a:ext>
            </a:extLst>
          </p:cNvPr>
          <p:cNvSpPr/>
          <p:nvPr/>
        </p:nvSpPr>
        <p:spPr>
          <a:xfrm>
            <a:off x="370336" y="132598"/>
            <a:ext cx="1581011" cy="830997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500"/>
            </a:pPr>
            <a:r>
              <a:rPr lang="en-US" altLang="zh-CN" sz="2000" dirty="0">
                <a:solidFill>
                  <a:schemeClr val="bg1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Parent</a:t>
            </a:r>
            <a:endParaRPr sz="2400" b="0" i="0" u="none" strike="noStrike" cap="none" dirty="0">
              <a:solidFill>
                <a:schemeClr val="bg1"/>
              </a:solidFill>
              <a:latin typeface="Arial Black" panose="020B0A04020102020204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2C94D44-7BDC-4909-BDC9-A819CA90AEF0}"/>
              </a:ext>
            </a:extLst>
          </p:cNvPr>
          <p:cNvSpPr/>
          <p:nvPr/>
        </p:nvSpPr>
        <p:spPr>
          <a:xfrm>
            <a:off x="3917167" y="5192594"/>
            <a:ext cx="12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下載</a:t>
            </a:r>
            <a:r>
              <a:rPr lang="en-US" altLang="zh-TW" dirty="0" err="1"/>
              <a:t>QRcode</a:t>
            </a:r>
            <a:endParaRPr lang="zh-TW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AE14763-988B-457F-BF21-40A55020839E}"/>
              </a:ext>
            </a:extLst>
          </p:cNvPr>
          <p:cNvSpPr/>
          <p:nvPr/>
        </p:nvSpPr>
        <p:spPr>
          <a:xfrm>
            <a:off x="1837442" y="5187803"/>
            <a:ext cx="1271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Windows</a:t>
            </a:r>
            <a:r>
              <a:rPr lang="zh-TW" altLang="en-US" dirty="0"/>
              <a:t>系統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F88D029-CDB9-4D67-A542-AD7334240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743" y="3131183"/>
            <a:ext cx="4357513" cy="244602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3E28C4C-44D4-41D1-91B5-914CD0DA8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704" y="3337623"/>
            <a:ext cx="1877809" cy="1877809"/>
          </a:xfrm>
          <a:prstGeom prst="rect">
            <a:avLst/>
          </a:prstGeom>
        </p:spPr>
      </p:pic>
      <p:pic>
        <p:nvPicPr>
          <p:cNvPr id="1026" name="Picture 2" descr="在App Store 上的「Microsoft Family Safety」">
            <a:extLst>
              <a:ext uri="{FF2B5EF4-FFF2-40B4-BE49-F238E27FC236}">
                <a16:creationId xmlns:a16="http://schemas.microsoft.com/office/drawing/2014/main" id="{EBAA6157-5BDE-4CB9-9F5B-0A64F0486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t="12832" r="31416" b="12715"/>
          <a:stretch/>
        </p:blipFill>
        <p:spPr bwMode="auto">
          <a:xfrm>
            <a:off x="1622935" y="3337623"/>
            <a:ext cx="1844132" cy="185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>
            <a:hlinkClick r:id="rId7"/>
            <a:extLst>
              <a:ext uri="{FF2B5EF4-FFF2-40B4-BE49-F238E27FC236}">
                <a16:creationId xmlns:a16="http://schemas.microsoft.com/office/drawing/2014/main" id="{1A8E7DD9-33AA-4F1D-A60B-99EDAB528574}"/>
              </a:ext>
            </a:extLst>
          </p:cNvPr>
          <p:cNvSpPr/>
          <p:nvPr/>
        </p:nvSpPr>
        <p:spPr>
          <a:xfrm>
            <a:off x="5433689" y="593154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說明網站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70295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2852322" y="-2427757"/>
            <a:ext cx="7689619" cy="1177312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1"/>
          <p:cNvSpPr txBox="1">
            <a:spLocks noGrp="1"/>
          </p:cNvSpPr>
          <p:nvPr>
            <p:ph type="title"/>
          </p:nvPr>
        </p:nvSpPr>
        <p:spPr>
          <a:xfrm>
            <a:off x="695325" y="2667000"/>
            <a:ext cx="10515600" cy="235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937B"/>
              </a:buClr>
              <a:buSzPts val="6600"/>
              <a:buFont typeface="Microsoft JhengHei"/>
              <a:buNone/>
            </a:pPr>
            <a:r>
              <a:rPr lang="zh-TW" sz="6600">
                <a:solidFill>
                  <a:srgbClr val="0E937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數位學習推動及成效</a:t>
            </a:r>
            <a:endParaRPr/>
          </a:p>
        </p:txBody>
      </p:sp>
      <p:sp>
        <p:nvSpPr>
          <p:cNvPr id="350" name="Google Shape;350;p11"/>
          <p:cNvSpPr txBox="1">
            <a:spLocks noGrp="1"/>
          </p:cNvSpPr>
          <p:nvPr>
            <p:ph type="sldNum" idx="12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12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356" name="Google Shape;356;p12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357" name="Google Shape;357;p12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58" name="Google Shape;358;p12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Google Shape;359;p12"/>
          <p:cNvSpPr txBox="1">
            <a:spLocks noGrp="1"/>
          </p:cNvSpPr>
          <p:nvPr>
            <p:ph type="ctrTitle"/>
          </p:nvPr>
        </p:nvSpPr>
        <p:spPr>
          <a:xfrm>
            <a:off x="1254303" y="579937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lang="zh-TW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教育部數位學習資源入口網</a:t>
            </a:r>
            <a:endParaRPr dirty="0"/>
          </a:p>
        </p:txBody>
      </p:sp>
      <p:pic>
        <p:nvPicPr>
          <p:cNvPr id="360" name="Google Shape;360;p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6462" y="1717965"/>
            <a:ext cx="7337901" cy="416296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2"/>
          <p:cNvSpPr/>
          <p:nvPr/>
        </p:nvSpPr>
        <p:spPr>
          <a:xfrm>
            <a:off x="937630" y="217037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5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相關數位學習資源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F9949B7-26DA-427E-B144-99C614DA56FB}"/>
              </a:ext>
            </a:extLst>
          </p:cNvPr>
          <p:cNvSpPr txBox="1"/>
          <p:nvPr/>
        </p:nvSpPr>
        <p:spPr>
          <a:xfrm>
            <a:off x="4718833" y="5890329"/>
            <a:ext cx="2973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教育雲數位學習入口 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(cloud.edu.tw)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13"/>
          <p:cNvGrpSpPr/>
          <p:nvPr/>
        </p:nvGrpSpPr>
        <p:grpSpPr>
          <a:xfrm>
            <a:off x="365339" y="206926"/>
            <a:ext cx="11461321" cy="6355799"/>
            <a:chOff x="0" y="0"/>
            <a:chExt cx="13190936" cy="8584869"/>
          </a:xfrm>
        </p:grpSpPr>
        <p:sp>
          <p:nvSpPr>
            <p:cNvPr id="368" name="Google Shape;368;p13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369" name="Google Shape;369;p13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70" name="Google Shape;370;p13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13"/>
          <p:cNvSpPr txBox="1">
            <a:spLocks noGrp="1"/>
          </p:cNvSpPr>
          <p:nvPr>
            <p:ph type="ctrTitle"/>
          </p:nvPr>
        </p:nvSpPr>
        <p:spPr>
          <a:xfrm>
            <a:off x="1161143" y="823229"/>
            <a:ext cx="10034734" cy="137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r>
              <a:rPr 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教育部雲端帳號(Open ID)串聯學習平臺</a:t>
            </a:r>
            <a:endParaRPr/>
          </a:p>
        </p:txBody>
      </p:sp>
      <p:sp>
        <p:nvSpPr>
          <p:cNvPr id="372" name="Google Shape;372;p13"/>
          <p:cNvSpPr/>
          <p:nvPr/>
        </p:nvSpPr>
        <p:spPr>
          <a:xfrm>
            <a:off x="375093" y="214675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5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相關數位學習資源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994" y="3720408"/>
            <a:ext cx="1613912" cy="80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2681" y="3666839"/>
            <a:ext cx="1869567" cy="93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5916" y="3693029"/>
            <a:ext cx="1719355" cy="85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74101" y="3819695"/>
            <a:ext cx="1322097" cy="66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40168" y="3581085"/>
            <a:ext cx="2067421" cy="10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04533" y="3666839"/>
            <a:ext cx="1869568" cy="9347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Google Shape;380;p13"/>
          <p:cNvGrpSpPr/>
          <p:nvPr/>
        </p:nvGrpSpPr>
        <p:grpSpPr>
          <a:xfrm>
            <a:off x="542634" y="4783366"/>
            <a:ext cx="11057232" cy="981617"/>
            <a:chOff x="587280" y="4836519"/>
            <a:chExt cx="11235803" cy="997470"/>
          </a:xfrm>
        </p:grpSpPr>
        <p:pic>
          <p:nvPicPr>
            <p:cNvPr id="381" name="Google Shape;381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329331" y="4966335"/>
              <a:ext cx="1531874" cy="765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516761" y="4836519"/>
              <a:ext cx="1846594" cy="923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13"/>
            <p:cNvPicPr preferRelativeResize="0"/>
            <p:nvPr/>
          </p:nvPicPr>
          <p:blipFill rotWithShape="1">
            <a:blip r:embed="rId11">
              <a:alphaModFix/>
            </a:blip>
            <a:srcRect l="10879"/>
            <a:stretch/>
          </p:blipFill>
          <p:spPr>
            <a:xfrm>
              <a:off x="587280" y="4864617"/>
              <a:ext cx="1727827" cy="969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1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589715" y="4895237"/>
              <a:ext cx="1731440" cy="865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1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101017" y="4868075"/>
              <a:ext cx="1728392" cy="864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1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0232180" y="5170771"/>
              <a:ext cx="1590903" cy="25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1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135621" y="4989273"/>
              <a:ext cx="1584256" cy="7921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8" name="Google Shape;388;p13"/>
          <p:cNvSpPr txBox="1">
            <a:spLocks noGrp="1"/>
          </p:cNvSpPr>
          <p:nvPr>
            <p:ph type="subTitle" idx="1"/>
          </p:nvPr>
        </p:nvSpPr>
        <p:spPr>
          <a:xfrm>
            <a:off x="1375130" y="2201377"/>
            <a:ext cx="9683395" cy="3951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zh-TW" sz="2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提供</a:t>
            </a:r>
            <a:r>
              <a:rPr lang="zh-TW" sz="2600" dirty="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</a:t>
            </a:r>
            <a:r>
              <a:rPr lang="zh-TW" sz="2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師生通用帳號，可登入</a:t>
            </a:r>
            <a:r>
              <a:rPr lang="zh-TW" sz="2600" dirty="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52個免費教學服務或平臺</a:t>
            </a:r>
            <a:r>
              <a:rPr lang="zh-TW" sz="2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，減少記憶多組帳號密碼的負擔，並降低資安個資風險。</a:t>
            </a:r>
            <a:endParaRPr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14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394" name="Google Shape;394;p14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395" name="Google Shape;395;p14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96" name="Google Shape;396;p14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14"/>
          <p:cNvSpPr txBox="1">
            <a:spLocks noGrp="1"/>
          </p:cNvSpPr>
          <p:nvPr>
            <p:ph type="subTitle" idx="1"/>
          </p:nvPr>
        </p:nvSpPr>
        <p:spPr>
          <a:xfrm>
            <a:off x="1182334" y="1616531"/>
            <a:ext cx="10376891" cy="461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zh-TW" alt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教育部</a:t>
            </a: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AI學習平臺，大數據技術分析學生</a:t>
            </a:r>
            <a:r>
              <a:rPr lang="zh-TW" sz="2200" dirty="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學習弱點，讓學習更有效</a:t>
            </a:r>
            <a:endParaRPr sz="2200" dirty="0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類似Google Map的學習地圖，提供</a:t>
            </a:r>
            <a:r>
              <a:rPr lang="zh-TW" sz="2200" dirty="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學生專屬學習路徑</a:t>
            </a: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，更容易達到學習目標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398" name="Google Shape;398;p14"/>
          <p:cNvSpPr txBox="1">
            <a:spLocks noGrp="1"/>
          </p:cNvSpPr>
          <p:nvPr>
            <p:ph type="ctrTitle"/>
          </p:nvPr>
        </p:nvSpPr>
        <p:spPr>
          <a:xfrm>
            <a:off x="1364082" y="165555"/>
            <a:ext cx="9683394" cy="2113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altLang="en-US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教育部</a:t>
            </a:r>
            <a:r>
              <a:rPr lang="zh-TW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AI學習平臺提升學習效率</a:t>
            </a:r>
            <a:endParaRPr dirty="0"/>
          </a:p>
        </p:txBody>
      </p:sp>
      <p:sp>
        <p:nvSpPr>
          <p:cNvPr id="399" name="Google Shape;399;p14"/>
          <p:cNvSpPr/>
          <p:nvPr/>
        </p:nvSpPr>
        <p:spPr>
          <a:xfrm>
            <a:off x="937630" y="217037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5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</a:t>
            </a:r>
            <a:r>
              <a:rPr lang="zh-TW" altLang="en-US" sz="25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學習成效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4"/>
          <p:cNvSpPr/>
          <p:nvPr/>
        </p:nvSpPr>
        <p:spPr>
          <a:xfrm>
            <a:off x="5996115" y="3437004"/>
            <a:ext cx="2186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14"/>
          <p:cNvPicPr preferRelativeResize="0"/>
          <p:nvPr/>
        </p:nvPicPr>
        <p:blipFill rotWithShape="1">
          <a:blip r:embed="rId3">
            <a:alphaModFix/>
          </a:blip>
          <a:srcRect b="4533"/>
          <a:stretch/>
        </p:blipFill>
        <p:spPr>
          <a:xfrm>
            <a:off x="8127262" y="2547967"/>
            <a:ext cx="2920213" cy="395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4"/>
          <p:cNvPicPr preferRelativeResize="0"/>
          <p:nvPr/>
        </p:nvPicPr>
        <p:blipFill rotWithShape="1">
          <a:blip r:embed="rId4">
            <a:alphaModFix/>
          </a:blip>
          <a:srcRect t="678" b="4168"/>
          <a:stretch/>
        </p:blipFill>
        <p:spPr>
          <a:xfrm>
            <a:off x="4830357" y="2547967"/>
            <a:ext cx="2852240" cy="395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4"/>
          <p:cNvPicPr preferRelativeResize="0"/>
          <p:nvPr/>
        </p:nvPicPr>
        <p:blipFill rotWithShape="1">
          <a:blip r:embed="rId5">
            <a:alphaModFix/>
          </a:blip>
          <a:srcRect b="3989"/>
          <a:stretch/>
        </p:blipFill>
        <p:spPr>
          <a:xfrm>
            <a:off x="1526970" y="2547967"/>
            <a:ext cx="2895355" cy="395397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4"/>
          <p:cNvSpPr/>
          <p:nvPr/>
        </p:nvSpPr>
        <p:spPr>
          <a:xfrm>
            <a:off x="1534886" y="2513951"/>
            <a:ext cx="2895355" cy="472892"/>
          </a:xfrm>
          <a:prstGeom prst="roundRect">
            <a:avLst>
              <a:gd name="adj" fmla="val 16667"/>
            </a:avLst>
          </a:prstGeom>
          <a:solidFill>
            <a:srgbClr val="FFD7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zh-TW" sz="2133" b="1" i="0" u="none" strike="noStrike" cap="non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甲生（高能力）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4"/>
          <p:cNvSpPr/>
          <p:nvPr/>
        </p:nvSpPr>
        <p:spPr>
          <a:xfrm>
            <a:off x="4844040" y="2513951"/>
            <a:ext cx="2852240" cy="472892"/>
          </a:xfrm>
          <a:prstGeom prst="roundRect">
            <a:avLst>
              <a:gd name="adj" fmla="val 16667"/>
            </a:avLst>
          </a:prstGeom>
          <a:solidFill>
            <a:srgbClr val="FFD7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zh-TW" sz="2133" b="1" i="0" u="none" strike="noStrike" cap="non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乙生（中能力）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4"/>
          <p:cNvSpPr/>
          <p:nvPr/>
        </p:nvSpPr>
        <p:spPr>
          <a:xfrm>
            <a:off x="8134029" y="2524680"/>
            <a:ext cx="2920213" cy="472892"/>
          </a:xfrm>
          <a:prstGeom prst="roundRect">
            <a:avLst>
              <a:gd name="adj" fmla="val 16667"/>
            </a:avLst>
          </a:prstGeom>
          <a:solidFill>
            <a:srgbClr val="FFD7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zh-TW" sz="2133" b="1" i="0" u="none" strike="noStrike" cap="non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丙生（低能力）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3175052" y="-2421811"/>
            <a:ext cx="7689619" cy="117731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2"/>
          <p:cNvGrpSpPr/>
          <p:nvPr/>
        </p:nvGrpSpPr>
        <p:grpSpPr>
          <a:xfrm>
            <a:off x="2354029" y="2083448"/>
            <a:ext cx="6999778" cy="4056459"/>
            <a:chOff x="2304212" y="1229558"/>
            <a:chExt cx="6999778" cy="4056459"/>
          </a:xfrm>
        </p:grpSpPr>
        <p:sp>
          <p:nvSpPr>
            <p:cNvPr id="188" name="Google Shape;188;p2"/>
            <p:cNvSpPr/>
            <p:nvPr/>
          </p:nvSpPr>
          <p:spPr>
            <a:xfrm>
              <a:off x="2304212" y="1258311"/>
              <a:ext cx="495028" cy="46571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305321" y="2335529"/>
              <a:ext cx="495028" cy="46571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305321" y="3363579"/>
              <a:ext cx="495028" cy="46571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095624" y="1229558"/>
              <a:ext cx="483870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zh-TW" sz="36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BYOD &amp; THSD介紹</a:t>
              </a:r>
              <a:endParaRPr sz="3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zh-TW" sz="36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	</a:t>
              </a: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095623" y="2306776"/>
              <a:ext cx="48387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zh-TW" sz="36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數位學習推動成效</a:t>
              </a: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095623" y="3324919"/>
              <a:ext cx="62083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zh-TW" sz="36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載具管理規定及同意書(範例)</a:t>
              </a:r>
              <a:endParaRPr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095623" y="4639686"/>
              <a:ext cx="60674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2"/>
          <p:cNvGrpSpPr/>
          <p:nvPr/>
        </p:nvGrpSpPr>
        <p:grpSpPr>
          <a:xfrm>
            <a:off x="1630236" y="5808416"/>
            <a:ext cx="8686445" cy="943036"/>
            <a:chOff x="742836" y="5590660"/>
            <a:chExt cx="10305457" cy="1185239"/>
          </a:xfrm>
        </p:grpSpPr>
        <p:pic>
          <p:nvPicPr>
            <p:cNvPr id="196" name="Google Shape;19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14011" y="5852559"/>
              <a:ext cx="641837" cy="641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054046" y="5773695"/>
              <a:ext cx="799566" cy="79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2836" y="5686424"/>
              <a:ext cx="950811" cy="9508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66121" y="5852559"/>
              <a:ext cx="515234" cy="515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41754" y="5773695"/>
              <a:ext cx="778969" cy="778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16247" y="5686424"/>
              <a:ext cx="1089475" cy="108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027414" y="5773695"/>
              <a:ext cx="614171" cy="614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905955" y="5590660"/>
              <a:ext cx="1142338" cy="1142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681122" y="5689574"/>
              <a:ext cx="991771" cy="991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2"/>
          <p:cNvSpPr txBox="1">
            <a:spLocks noGrp="1"/>
          </p:cNvSpPr>
          <p:nvPr>
            <p:ph type="ctrTitle"/>
          </p:nvPr>
        </p:nvSpPr>
        <p:spPr>
          <a:xfrm>
            <a:off x="1380497" y="529311"/>
            <a:ext cx="3383861" cy="142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icrosoft JhengHei"/>
              <a:buNone/>
            </a:pPr>
            <a:r>
              <a:rPr lang="zh-TW" sz="5800" b="1">
                <a:latin typeface="Microsoft JhengHei"/>
                <a:ea typeface="Microsoft JhengHei"/>
                <a:cs typeface="Microsoft JhengHei"/>
                <a:sym typeface="Microsoft JhengHei"/>
              </a:rPr>
              <a:t>目錄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15"/>
          <p:cNvGrpSpPr/>
          <p:nvPr/>
        </p:nvGrpSpPr>
        <p:grpSpPr>
          <a:xfrm>
            <a:off x="903364" y="230484"/>
            <a:ext cx="10622838" cy="6536774"/>
            <a:chOff x="0" y="0"/>
            <a:chExt cx="13190936" cy="8584869"/>
          </a:xfrm>
        </p:grpSpPr>
        <p:sp>
          <p:nvSpPr>
            <p:cNvPr id="412" name="Google Shape;412;p15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413" name="Google Shape;413;p15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14" name="Google Shape;414;p15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p15"/>
          <p:cNvSpPr txBox="1">
            <a:spLocks noGrp="1"/>
          </p:cNvSpPr>
          <p:nvPr>
            <p:ph type="ctrTitle"/>
          </p:nvPr>
        </p:nvSpPr>
        <p:spPr>
          <a:xfrm>
            <a:off x="1364082" y="823229"/>
            <a:ext cx="9683394" cy="93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lang="zh-TW" altLang="en-US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教育部</a:t>
            </a:r>
            <a:r>
              <a:rPr lang="zh-TW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AI學習平臺提升學習效率</a:t>
            </a:r>
            <a:endParaRPr sz="4400" dirty="0"/>
          </a:p>
        </p:txBody>
      </p:sp>
      <p:sp>
        <p:nvSpPr>
          <p:cNvPr id="416" name="Google Shape;416;p15"/>
          <p:cNvSpPr/>
          <p:nvPr/>
        </p:nvSpPr>
        <p:spPr>
          <a:xfrm>
            <a:off x="917281" y="235539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500"/>
            </a:pPr>
            <a:r>
              <a:rPr lang="zh-TW" altLang="en-US" sz="25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lang="zh-TW" altLang="en-US" dirty="0"/>
          </a:p>
        </p:txBody>
      </p:sp>
      <p:sp>
        <p:nvSpPr>
          <p:cNvPr id="417" name="Google Shape;417;p1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1"/>
          </p:nvPr>
        </p:nvSpPr>
        <p:spPr>
          <a:xfrm>
            <a:off x="1840211" y="1635925"/>
            <a:ext cx="9080096" cy="438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zh-TW" sz="2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全國性測驗結果顯示，善用數位學習可明顯提升學習成效</a:t>
            </a:r>
            <a:endParaRPr dirty="0">
              <a:solidFill>
                <a:schemeClr val="dk1"/>
              </a:solidFill>
            </a:endParaRPr>
          </a:p>
        </p:txBody>
      </p:sp>
      <p:graphicFrame>
        <p:nvGraphicFramePr>
          <p:cNvPr id="419" name="Google Shape;419;p15"/>
          <p:cNvGraphicFramePr/>
          <p:nvPr>
            <p:extLst>
              <p:ext uri="{D42A27DB-BD31-4B8C-83A1-F6EECF244321}">
                <p14:modId xmlns:p14="http://schemas.microsoft.com/office/powerpoint/2010/main" val="884651569"/>
              </p:ext>
            </p:extLst>
          </p:nvPr>
        </p:nvGraphicFramePr>
        <p:xfrm>
          <a:off x="6059308" y="2018137"/>
          <a:ext cx="5092234" cy="4679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0" name="Google Shape;420;p15"/>
          <p:cNvGraphicFramePr/>
          <p:nvPr>
            <p:extLst>
              <p:ext uri="{D42A27DB-BD31-4B8C-83A1-F6EECF244321}">
                <p14:modId xmlns:p14="http://schemas.microsoft.com/office/powerpoint/2010/main" val="2720292317"/>
              </p:ext>
            </p:extLst>
          </p:nvPr>
        </p:nvGraphicFramePr>
        <p:xfrm>
          <a:off x="1541230" y="2018137"/>
          <a:ext cx="4589756" cy="4679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47A50DD4-AED9-490F-8F32-48235FAD4FC3}"/>
              </a:ext>
            </a:extLst>
          </p:cNvPr>
          <p:cNvSpPr/>
          <p:nvPr/>
        </p:nvSpPr>
        <p:spPr>
          <a:xfrm>
            <a:off x="2871375" y="6439162"/>
            <a:ext cx="239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因材網及110年科技化評量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AA0A325-A477-4D78-ABE4-C7F76D0CCAD1}"/>
              </a:ext>
            </a:extLst>
          </p:cNvPr>
          <p:cNvSpPr/>
          <p:nvPr/>
        </p:nvSpPr>
        <p:spPr>
          <a:xfrm>
            <a:off x="7539804" y="6397896"/>
            <a:ext cx="2576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因材網及110年縣市學力檢測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19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464" name="Google Shape;464;p19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465" name="Google Shape;465;p19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66" name="Google Shape;466;p19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19"/>
          <p:cNvSpPr txBox="1">
            <a:spLocks noGrp="1"/>
          </p:cNvSpPr>
          <p:nvPr>
            <p:ph type="ctrTitle"/>
          </p:nvPr>
        </p:nvSpPr>
        <p:spPr>
          <a:xfrm>
            <a:off x="921463" y="165555"/>
            <a:ext cx="10558406" cy="191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因材網使用對於科技化評量通過率的影響</a:t>
            </a:r>
            <a:endParaRPr dirty="0"/>
          </a:p>
        </p:txBody>
      </p:sp>
      <p:sp>
        <p:nvSpPr>
          <p:cNvPr id="468" name="Google Shape;468;p19"/>
          <p:cNvSpPr/>
          <p:nvPr/>
        </p:nvSpPr>
        <p:spPr>
          <a:xfrm>
            <a:off x="937630" y="217037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500"/>
            </a:pPr>
            <a:r>
              <a:rPr lang="zh-TW" altLang="en-US" sz="25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lang="zh-TW" altLang="en-US" dirty="0"/>
          </a:p>
        </p:txBody>
      </p:sp>
      <p:sp>
        <p:nvSpPr>
          <p:cNvPr id="469" name="Google Shape;469;p19"/>
          <p:cNvSpPr/>
          <p:nvPr/>
        </p:nvSpPr>
        <p:spPr>
          <a:xfrm>
            <a:off x="5996115" y="3437004"/>
            <a:ext cx="2186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0" name="Google Shape;470;p19"/>
          <p:cNvGraphicFramePr/>
          <p:nvPr>
            <p:extLst>
              <p:ext uri="{D42A27DB-BD31-4B8C-83A1-F6EECF244321}">
                <p14:modId xmlns:p14="http://schemas.microsoft.com/office/powerpoint/2010/main" val="2992233924"/>
              </p:ext>
            </p:extLst>
          </p:nvPr>
        </p:nvGraphicFramePr>
        <p:xfrm>
          <a:off x="1417270" y="1558628"/>
          <a:ext cx="9357460" cy="509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" name="Google Shape;471;p19"/>
          <p:cNvSpPr txBox="1">
            <a:spLocks noGrp="1"/>
          </p:cNvSpPr>
          <p:nvPr>
            <p:ph type="sldNum" idx="12"/>
          </p:nvPr>
        </p:nvSpPr>
        <p:spPr>
          <a:xfrm>
            <a:off x="18633204" y="5872633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14B02C8-8F95-4866-AB71-45FE5C4F8DAF}"/>
              </a:ext>
            </a:extLst>
          </p:cNvPr>
          <p:cNvSpPr/>
          <p:nvPr/>
        </p:nvSpPr>
        <p:spPr>
          <a:xfrm>
            <a:off x="9128529" y="6190554"/>
            <a:ext cx="239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因材網及110年科技化評量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0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477" name="Google Shape;477;p20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478" name="Google Shape;478;p20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79" name="Google Shape;479;p20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Google Shape;480;p20"/>
          <p:cNvSpPr txBox="1">
            <a:spLocks noGrp="1"/>
          </p:cNvSpPr>
          <p:nvPr>
            <p:ph type="ctrTitle"/>
          </p:nvPr>
        </p:nvSpPr>
        <p:spPr>
          <a:xfrm>
            <a:off x="1364082" y="165555"/>
            <a:ext cx="9683394" cy="191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Microsoft JhengHei"/>
              <a:buNone/>
            </a:pPr>
            <a:r>
              <a:rPr lang="zh-TW" sz="4400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因材網使用對於縣市學力測驗的影響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81" name="Google Shape;481;p20"/>
          <p:cNvSpPr/>
          <p:nvPr/>
        </p:nvSpPr>
        <p:spPr>
          <a:xfrm>
            <a:off x="924183" y="217037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500"/>
            </a:pPr>
            <a:r>
              <a:rPr lang="zh-TW" altLang="en-US" sz="25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lang="zh-TW" altLang="en-US" dirty="0"/>
          </a:p>
        </p:txBody>
      </p:sp>
      <p:sp>
        <p:nvSpPr>
          <p:cNvPr id="482" name="Google Shape;482;p20"/>
          <p:cNvSpPr/>
          <p:nvPr/>
        </p:nvSpPr>
        <p:spPr>
          <a:xfrm>
            <a:off x="5996115" y="3437004"/>
            <a:ext cx="2186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83" name="Google Shape;483;p20"/>
          <p:cNvGraphicFramePr/>
          <p:nvPr>
            <p:extLst>
              <p:ext uri="{D42A27DB-BD31-4B8C-83A1-F6EECF244321}">
                <p14:modId xmlns:p14="http://schemas.microsoft.com/office/powerpoint/2010/main" val="1978208523"/>
              </p:ext>
            </p:extLst>
          </p:nvPr>
        </p:nvGraphicFramePr>
        <p:xfrm>
          <a:off x="2041830" y="1552114"/>
          <a:ext cx="8327898" cy="499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4" name="Google Shape;484;p20"/>
          <p:cNvSpPr txBox="1">
            <a:spLocks noGrp="1"/>
          </p:cNvSpPr>
          <p:nvPr>
            <p:ph type="sldNum" idx="12"/>
          </p:nvPr>
        </p:nvSpPr>
        <p:spPr>
          <a:xfrm>
            <a:off x="19677074" y="700682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3231AF9-78B3-4EE0-ACAB-417112F56E36}"/>
              </a:ext>
            </a:extLst>
          </p:cNvPr>
          <p:cNvSpPr/>
          <p:nvPr/>
        </p:nvSpPr>
        <p:spPr>
          <a:xfrm>
            <a:off x="8880693" y="6195712"/>
            <a:ext cx="2576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因材網及110年縣市學力檢測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21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490" name="Google Shape;490;p21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491" name="Google Shape;491;p21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92" name="Google Shape;492;p21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3" name="Google Shape;493;p21"/>
          <p:cNvSpPr txBox="1">
            <a:spLocks noGrp="1"/>
          </p:cNvSpPr>
          <p:nvPr>
            <p:ph type="ctrTitle"/>
          </p:nvPr>
        </p:nvSpPr>
        <p:spPr>
          <a:xfrm>
            <a:off x="1364082" y="165555"/>
            <a:ext cx="9683394" cy="191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sz="4400" b="1">
                <a:latin typeface="Microsoft JhengHei"/>
                <a:ea typeface="Microsoft JhengHei"/>
                <a:cs typeface="Microsoft JhengHei"/>
                <a:sym typeface="Microsoft JhengHei"/>
              </a:rPr>
              <a:t>因材網使用時間對篩選通過率的影響</a:t>
            </a:r>
            <a:endParaRPr/>
          </a:p>
        </p:txBody>
      </p:sp>
      <p:sp>
        <p:nvSpPr>
          <p:cNvPr id="494" name="Google Shape;494;p21"/>
          <p:cNvSpPr/>
          <p:nvPr/>
        </p:nvSpPr>
        <p:spPr>
          <a:xfrm>
            <a:off x="937630" y="217037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500"/>
            </a:pPr>
            <a:r>
              <a:rPr lang="zh-TW" altLang="en-US" sz="25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lang="zh-TW" altLang="en-US" dirty="0"/>
          </a:p>
        </p:txBody>
      </p:sp>
      <p:sp>
        <p:nvSpPr>
          <p:cNvPr id="495" name="Google Shape;495;p21"/>
          <p:cNvSpPr/>
          <p:nvPr/>
        </p:nvSpPr>
        <p:spPr>
          <a:xfrm>
            <a:off x="5996115" y="3437004"/>
            <a:ext cx="2186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6" name="Google Shape;496;p21"/>
          <p:cNvGraphicFramePr/>
          <p:nvPr/>
        </p:nvGraphicFramePr>
        <p:xfrm>
          <a:off x="1304764" y="1428750"/>
          <a:ext cx="9145692" cy="499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91D606D-FAB8-4DD7-A637-88A6B53E89DE}"/>
              </a:ext>
            </a:extLst>
          </p:cNvPr>
          <p:cNvSpPr/>
          <p:nvPr/>
        </p:nvSpPr>
        <p:spPr>
          <a:xfrm>
            <a:off x="9112718" y="6182525"/>
            <a:ext cx="239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因材網及110年科技化評量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6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426" name="Google Shape;426;p16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427" name="Google Shape;427;p16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28" name="Google Shape;428;p16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16"/>
          <p:cNvSpPr txBox="1">
            <a:spLocks noGrp="1"/>
          </p:cNvSpPr>
          <p:nvPr>
            <p:ph type="ctrTitle"/>
          </p:nvPr>
        </p:nvSpPr>
        <p:spPr>
          <a:xfrm>
            <a:off x="1364082" y="165555"/>
            <a:ext cx="9683394" cy="191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 sz="44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特偏學校學生識字量大幅提升</a:t>
            </a:r>
            <a:endParaRPr dirty="0"/>
          </a:p>
        </p:txBody>
      </p:sp>
      <p:sp>
        <p:nvSpPr>
          <p:cNvPr id="430" name="Google Shape;430;p16"/>
          <p:cNvSpPr/>
          <p:nvPr/>
        </p:nvSpPr>
        <p:spPr>
          <a:xfrm>
            <a:off x="937630" y="217037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500"/>
            </a:pPr>
            <a:r>
              <a:rPr lang="zh-TW" altLang="en-US" sz="25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lang="zh-TW" altLang="en-US" dirty="0"/>
          </a:p>
        </p:txBody>
      </p:sp>
      <p:sp>
        <p:nvSpPr>
          <p:cNvPr id="431" name="Google Shape;431;p16"/>
          <p:cNvSpPr/>
          <p:nvPr/>
        </p:nvSpPr>
        <p:spPr>
          <a:xfrm>
            <a:off x="5996115" y="3437004"/>
            <a:ext cx="2186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4160" y="1496179"/>
            <a:ext cx="7243043" cy="469953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6"/>
          <p:cNvSpPr/>
          <p:nvPr/>
        </p:nvSpPr>
        <p:spPr>
          <a:xfrm>
            <a:off x="7510272" y="4776035"/>
            <a:ext cx="2384390" cy="918684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TW" sz="1600" b="1" i="0" u="none" strike="noStrike" cap="none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106.09  有6人未達均值</a:t>
            </a:r>
            <a:endParaRPr sz="1600" b="1" i="0" u="none" strike="noStrike" cap="none" dirty="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TW" sz="1600" b="1" i="0" u="none" strike="noStrike" cap="none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108.03  有7人超過均值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CD7F280-A2A2-404E-9452-51F9427B252B}"/>
              </a:ext>
            </a:extLst>
          </p:cNvPr>
          <p:cNvSpPr/>
          <p:nvPr/>
        </p:nvSpPr>
        <p:spPr>
          <a:xfrm>
            <a:off x="7856497" y="6195712"/>
            <a:ext cx="365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高雄某特偏學校106-108年因材網使用結果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17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439" name="Google Shape;439;p17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440" name="Google Shape;440;p17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41" name="Google Shape;441;p17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2" name="Google Shape;442;p17"/>
          <p:cNvSpPr txBox="1">
            <a:spLocks noGrp="1"/>
          </p:cNvSpPr>
          <p:nvPr>
            <p:ph type="ctrTitle"/>
          </p:nvPr>
        </p:nvSpPr>
        <p:spPr>
          <a:xfrm>
            <a:off x="1364082" y="165555"/>
            <a:ext cx="9683394" cy="191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zh-TW" altLang="zh-TW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特偏學校</a:t>
            </a:r>
            <a:r>
              <a:rPr lang="zh-TW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數學學習從學習落後轉為進度超前</a:t>
            </a:r>
            <a:endParaRPr sz="3600" dirty="0"/>
          </a:p>
        </p:txBody>
      </p:sp>
      <p:sp>
        <p:nvSpPr>
          <p:cNvPr id="443" name="Google Shape;443;p17"/>
          <p:cNvSpPr/>
          <p:nvPr/>
        </p:nvSpPr>
        <p:spPr>
          <a:xfrm>
            <a:off x="937630" y="217037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500"/>
            </a:pPr>
            <a:r>
              <a:rPr lang="zh-TW" altLang="en-US" sz="25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lang="zh-TW" altLang="en-US" dirty="0"/>
          </a:p>
        </p:txBody>
      </p:sp>
      <p:sp>
        <p:nvSpPr>
          <p:cNvPr id="444" name="Google Shape;444;p17"/>
          <p:cNvSpPr/>
          <p:nvPr/>
        </p:nvSpPr>
        <p:spPr>
          <a:xfrm>
            <a:off x="6091365" y="3437004"/>
            <a:ext cx="2186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9486" y="1353693"/>
            <a:ext cx="9263528" cy="53387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6AF496B-E812-4D18-B120-B03ADF2BF728}"/>
              </a:ext>
            </a:extLst>
          </p:cNvPr>
          <p:cNvSpPr/>
          <p:nvPr/>
        </p:nvSpPr>
        <p:spPr>
          <a:xfrm>
            <a:off x="7916884" y="6195712"/>
            <a:ext cx="3651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高雄某特偏學校106-107年因材網使用結果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23"/>
          <p:cNvGrpSpPr/>
          <p:nvPr/>
        </p:nvGrpSpPr>
        <p:grpSpPr>
          <a:xfrm>
            <a:off x="370278" y="109488"/>
            <a:ext cx="11470340" cy="6355799"/>
            <a:chOff x="0" y="0"/>
            <a:chExt cx="13190936" cy="8584869"/>
          </a:xfrm>
        </p:grpSpPr>
        <p:sp>
          <p:nvSpPr>
            <p:cNvPr id="517" name="Google Shape;517;p23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518" name="Google Shape;518;p23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19" name="Google Shape;519;p23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p23"/>
          <p:cNvSpPr/>
          <p:nvPr/>
        </p:nvSpPr>
        <p:spPr>
          <a:xfrm>
            <a:off x="415788" y="219432"/>
            <a:ext cx="5580327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全國家長推廣研習及講師培訓架構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3"/>
          <p:cNvSpPr/>
          <p:nvPr/>
        </p:nvSpPr>
        <p:spPr>
          <a:xfrm>
            <a:off x="5996115" y="3437004"/>
            <a:ext cx="2186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3"/>
          <p:cNvSpPr/>
          <p:nvPr/>
        </p:nvSpPr>
        <p:spPr>
          <a:xfrm>
            <a:off x="417455" y="1837622"/>
            <a:ext cx="6740165" cy="4544560"/>
          </a:xfrm>
          <a:prstGeom prst="rect">
            <a:avLst/>
          </a:prstGeom>
          <a:solidFill>
            <a:srgbClr val="D8D8D8"/>
          </a:solidFill>
          <a:ln w="63500" cap="flat" cmpd="sng">
            <a:solidFill>
              <a:srgbClr val="395E8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3"/>
          <p:cNvSpPr/>
          <p:nvPr/>
        </p:nvSpPr>
        <p:spPr>
          <a:xfrm>
            <a:off x="4418298" y="3099983"/>
            <a:ext cx="907516" cy="2988139"/>
          </a:xfrm>
          <a:prstGeom prst="downArrow">
            <a:avLst>
              <a:gd name="adj1" fmla="val 50000"/>
              <a:gd name="adj2" fmla="val 39190"/>
            </a:avLst>
          </a:prstGeom>
          <a:solidFill>
            <a:srgbClr val="FABF8E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4" name="Google Shape;524;p23"/>
          <p:cNvSpPr/>
          <p:nvPr/>
        </p:nvSpPr>
        <p:spPr>
          <a:xfrm>
            <a:off x="4456507" y="712863"/>
            <a:ext cx="3336287" cy="1054441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全國中小學</a:t>
            </a:r>
            <a:endParaRPr sz="20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家長</a:t>
            </a:r>
            <a:endParaRPr sz="20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5" name="Google Shape;525;p23"/>
          <p:cNvSpPr/>
          <p:nvPr/>
        </p:nvSpPr>
        <p:spPr>
          <a:xfrm>
            <a:off x="807605" y="2092536"/>
            <a:ext cx="10897921" cy="11391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185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6" name="Google Shape;526;p23"/>
          <p:cNvSpPr/>
          <p:nvPr/>
        </p:nvSpPr>
        <p:spPr>
          <a:xfrm>
            <a:off x="907155" y="5770237"/>
            <a:ext cx="5767379" cy="459890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A1講師認證</a:t>
            </a:r>
            <a:endParaRPr sz="20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7" name="Google Shape;527;p23"/>
          <p:cNvSpPr/>
          <p:nvPr/>
        </p:nvSpPr>
        <p:spPr>
          <a:xfrm rot="5400000">
            <a:off x="8200593" y="725003"/>
            <a:ext cx="855518" cy="1605823"/>
          </a:xfrm>
          <a:prstGeom prst="bentArrow">
            <a:avLst>
              <a:gd name="adj1" fmla="val 28563"/>
              <a:gd name="adj2" fmla="val 25000"/>
              <a:gd name="adj3" fmla="val 41626"/>
              <a:gd name="adj4" fmla="val 41375"/>
            </a:avLst>
          </a:prstGeom>
          <a:solidFill>
            <a:srgbClr val="95373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8" name="Google Shape;528;p23"/>
          <p:cNvSpPr/>
          <p:nvPr/>
        </p:nvSpPr>
        <p:spPr>
          <a:xfrm rot="-5400000" flipH="1">
            <a:off x="3140153" y="593086"/>
            <a:ext cx="792962" cy="1807100"/>
          </a:xfrm>
          <a:prstGeom prst="bentArrow">
            <a:avLst>
              <a:gd name="adj1" fmla="val 33725"/>
              <a:gd name="adj2" fmla="val 25000"/>
              <a:gd name="adj3" fmla="val 38200"/>
              <a:gd name="adj4" fmla="val 41187"/>
            </a:avLst>
          </a:prstGeom>
          <a:solidFill>
            <a:srgbClr val="97480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 </a:t>
            </a:r>
            <a:endParaRPr sz="20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9" name="Google Shape;529;p23"/>
          <p:cNvSpPr/>
          <p:nvPr/>
        </p:nvSpPr>
        <p:spPr>
          <a:xfrm>
            <a:off x="1424934" y="3238280"/>
            <a:ext cx="907516" cy="1276330"/>
          </a:xfrm>
          <a:prstGeom prst="downArrow">
            <a:avLst>
              <a:gd name="adj1" fmla="val 50000"/>
              <a:gd name="adj2" fmla="val 40887"/>
            </a:avLst>
          </a:prstGeom>
          <a:solidFill>
            <a:srgbClr val="97480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0" name="Google Shape;530;p23"/>
          <p:cNvSpPr txBox="1"/>
          <p:nvPr/>
        </p:nvSpPr>
        <p:spPr>
          <a:xfrm>
            <a:off x="1350619" y="854696"/>
            <a:ext cx="113021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家       長</a:t>
            </a:r>
            <a:br>
              <a:rPr lang="en-US" altLang="zh-TW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講       師</a:t>
            </a: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認       證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31" name="Google Shape;531;p23"/>
          <p:cNvGraphicFramePr/>
          <p:nvPr/>
        </p:nvGraphicFramePr>
        <p:xfrm>
          <a:off x="807604" y="2133532"/>
          <a:ext cx="10897900" cy="1043375"/>
        </p:xfrm>
        <a:graphic>
          <a:graphicData uri="http://schemas.openxmlformats.org/drawingml/2006/table">
            <a:tbl>
              <a:tblPr firstRow="1" bandRow="1">
                <a:noFill/>
                <a:tableStyleId>{3C7016EA-4FF5-4174-87E0-34061ACBC05F}</a:tableStyleId>
              </a:tblPr>
              <a:tblGrid>
                <a:gridCol w="544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1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A.數位學習工作坊</a:t>
                      </a:r>
                      <a:endParaRPr sz="2000" u="none" strike="noStrike" cap="none"/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18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A1、認識親子科技輔助自主學習(2小時)</a:t>
                      </a:r>
                      <a:endParaRPr sz="1400" u="none" strike="noStrike" cap="none"/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8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zh-TW" sz="20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A2、親子科技輔助自主學習培力(4小時)</a:t>
                      </a:r>
                      <a:endParaRPr sz="1400" u="none" strike="noStrike" cap="none" dirty="0"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18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2" name="Google Shape;532;p23"/>
          <p:cNvSpPr/>
          <p:nvPr/>
        </p:nvSpPr>
        <p:spPr>
          <a:xfrm>
            <a:off x="903849" y="4831257"/>
            <a:ext cx="5767379" cy="8589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D、</a:t>
            </a: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親子科技輔助自主學習</a:t>
            </a:r>
            <a:r>
              <a:rPr lang="zh-TW" sz="2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講師實習</a:t>
            </a:r>
            <a:endParaRPr sz="20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(12小時)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3"/>
          <p:cNvSpPr txBox="1"/>
          <p:nvPr/>
        </p:nvSpPr>
        <p:spPr>
          <a:xfrm>
            <a:off x="9564664" y="854696"/>
            <a:ext cx="129383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alt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一      般</a:t>
            </a:r>
            <a:endParaRPr lang="en-US" altLang="zh-TW"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家      長</a:t>
            </a:r>
            <a:endParaRPr lang="en-US" altLang="zh-TW"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altLang="en-US" sz="2000" b="1" dirty="0">
                <a:latin typeface="Calibri"/>
                <a:ea typeface="Calibri"/>
                <a:cs typeface="Calibri"/>
                <a:sym typeface="Calibri"/>
              </a:rPr>
              <a:t>研      習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3"/>
          <p:cNvSpPr/>
          <p:nvPr/>
        </p:nvSpPr>
        <p:spPr>
          <a:xfrm>
            <a:off x="903849" y="4205997"/>
            <a:ext cx="5767379" cy="459890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A2講師認證</a:t>
            </a:r>
            <a:endParaRPr sz="20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5" name="Google Shape;535;p23"/>
          <p:cNvSpPr/>
          <p:nvPr/>
        </p:nvSpPr>
        <p:spPr>
          <a:xfrm>
            <a:off x="830636" y="3287388"/>
            <a:ext cx="5840592" cy="81905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C.親子科技輔助自主學習培力講師工作坊</a:t>
            </a:r>
            <a:endParaRPr sz="20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(9小時)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3"/>
          <p:cNvSpPr txBox="1">
            <a:spLocks noGrp="1"/>
          </p:cNvSpPr>
          <p:nvPr>
            <p:ph type="sldNum" idx="12"/>
          </p:nvPr>
        </p:nvSpPr>
        <p:spPr>
          <a:xfrm>
            <a:off x="8191500" y="5609456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 altLang="zh-TW"/>
              <a:t>26</a:t>
            </a:fld>
            <a:endParaRPr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07E0C1F-83F3-41CA-814B-A6F245E78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139" y="3356899"/>
            <a:ext cx="2217420" cy="221742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CCE6EB5-9C85-4CD9-AAF2-444CF5678665}"/>
              </a:ext>
            </a:extLst>
          </p:cNvPr>
          <p:cNvSpPr txBox="1"/>
          <p:nvPr/>
        </p:nvSpPr>
        <p:spPr>
          <a:xfrm>
            <a:off x="8244723" y="5513276"/>
            <a:ext cx="2456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家長研習資訊</a:t>
            </a:r>
            <a:b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親師生計畫</a:t>
            </a:r>
            <a:r>
              <a:rPr lang="en-US" altLang="zh-TW" sz="20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endParaRPr lang="zh-TW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2852322" y="-2427757"/>
            <a:ext cx="7689619" cy="11773123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24"/>
          <p:cNvSpPr txBox="1">
            <a:spLocks noGrp="1"/>
          </p:cNvSpPr>
          <p:nvPr>
            <p:ph type="title"/>
          </p:nvPr>
        </p:nvSpPr>
        <p:spPr>
          <a:xfrm>
            <a:off x="810569" y="2667000"/>
            <a:ext cx="10400356" cy="235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937B"/>
              </a:buClr>
              <a:buSzPts val="6000"/>
              <a:buFont typeface="Microsoft JhengHei"/>
              <a:buNone/>
            </a:pPr>
            <a:r>
              <a:rPr lang="zh-TW" sz="6000" dirty="0">
                <a:solidFill>
                  <a:srgbClr val="0E937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載具管理規定及同意書(範例)</a:t>
            </a:r>
            <a:endParaRPr sz="6000" dirty="0">
              <a:solidFill>
                <a:srgbClr val="0E937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3" name="Google Shape;543;p24"/>
          <p:cNvSpPr txBox="1">
            <a:spLocks noGrp="1"/>
          </p:cNvSpPr>
          <p:nvPr>
            <p:ph type="sldNum" idx="12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 altLang="zh-TW"/>
              <a:t>27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25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549" name="Google Shape;549;p25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550" name="Google Shape;550;p25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51" name="Google Shape;551;p25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5"/>
          <p:cNvSpPr txBox="1">
            <a:spLocks noGrp="1"/>
          </p:cNvSpPr>
          <p:nvPr>
            <p:ph type="ctrTitle"/>
          </p:nvPr>
        </p:nvSpPr>
        <p:spPr>
          <a:xfrm>
            <a:off x="1364082" y="234990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lang="zh-TW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載具管理規定及同意書(範例)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53" name="Google Shape;553;p25"/>
          <p:cNvSpPr txBox="1">
            <a:spLocks noGrp="1"/>
          </p:cNvSpPr>
          <p:nvPr>
            <p:ph type="subTitle" idx="1"/>
          </p:nvPr>
        </p:nvSpPr>
        <p:spPr>
          <a:xfrm>
            <a:off x="1375130" y="1459345"/>
            <a:ext cx="9683395" cy="478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  <a:buFont typeface="Noto Sans Symbols"/>
              <a:buChar char="◆"/>
            </a:pPr>
            <a:r>
              <a:rPr lang="zh-TW" sz="2400" b="1" dirty="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載具登記：</a:t>
            </a:r>
            <a:endParaRPr sz="2400" b="1" dirty="0">
              <a:solidFill>
                <a:srgbClr val="FF98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6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(一)自帶載具基本規格要求(列表)。</a:t>
            </a:r>
            <a:endParaRPr sz="2200" dirty="0"/>
          </a:p>
          <a:p>
            <a:pPr marL="534988" lvl="0" indent="-534988" algn="l" rtl="0">
              <a:lnSpc>
                <a:spcPct val="16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(二)每部已登記載具將會被貼上印有其學生證號碼</a:t>
            </a:r>
            <a:r>
              <a:rPr lang="en-US" alt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或可識別</a:t>
            </a:r>
            <a:r>
              <a:rPr lang="en-US" alt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的標籤。標籤不能被移除或修改。</a:t>
            </a:r>
            <a:endParaRPr sz="2200" dirty="0"/>
          </a:p>
          <a:p>
            <a:pPr marL="534988" lvl="0" indent="-534988" algn="l" rtl="0">
              <a:lnSpc>
                <a:spcPct val="16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(三)如學生發現載具上的標籤遺失或損壞，學生可聯絡學校更換。如學生被發現於學校內使用未貼有標籤的載具，學校將通知家長親自取回有關載具。</a:t>
            </a:r>
            <a:endParaRPr sz="2200" dirty="0"/>
          </a:p>
          <a:p>
            <a:pPr marL="534988" lvl="0" indent="-534988" algn="l" rtl="0">
              <a:lnSpc>
                <a:spcPct val="16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(四)學生須妥善保管載具，不使用時應放於班級指定位置。學校強烈建議學生必須為其載具購置保護套以作保護之用。</a:t>
            </a:r>
            <a:endParaRPr sz="2200" dirty="0"/>
          </a:p>
        </p:txBody>
      </p:sp>
      <p:sp>
        <p:nvSpPr>
          <p:cNvPr id="554" name="Google Shape;554;p25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5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sz="25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6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560" name="Google Shape;560;p26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561" name="Google Shape;561;p26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62" name="Google Shape;562;p26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4" name="Google Shape;564;p26"/>
          <p:cNvSpPr txBox="1">
            <a:spLocks noGrp="1"/>
          </p:cNvSpPr>
          <p:nvPr>
            <p:ph type="subTitle" idx="1"/>
          </p:nvPr>
        </p:nvSpPr>
        <p:spPr>
          <a:xfrm>
            <a:off x="1144525" y="1191491"/>
            <a:ext cx="10340458" cy="533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  <a:buFont typeface="Noto Sans Symbols"/>
              <a:buChar char="◆"/>
            </a:pPr>
            <a:r>
              <a:rPr lang="zh-TW" sz="2200" b="1" dirty="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載具使用規定：</a:t>
            </a:r>
            <a:endParaRPr lang="en-US" altLang="zh-TW" sz="2200" dirty="0">
              <a:ea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</a:pPr>
            <a:r>
              <a:rPr lang="en-US" altLang="zh-TW" sz="2200" b="1" dirty="0">
                <a:solidFill>
                  <a:srgbClr val="008080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2200" b="1" dirty="0">
                <a:solidFill>
                  <a:srgbClr val="008080"/>
                </a:solidFill>
                <a:latin typeface="Microsoft JhengHei"/>
                <a:ea typeface="Microsoft JhengHei"/>
                <a:sym typeface="Microsoft JhengHei"/>
              </a:rPr>
              <a:t>一</a:t>
            </a:r>
            <a:r>
              <a:rPr lang="en-US" altLang="zh-TW" sz="2200" b="1" dirty="0">
                <a:solidFill>
                  <a:srgbClr val="008080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r>
              <a:rPr lang="zh-TW" sz="2200" b="1" dirty="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在校使用</a:t>
            </a:r>
            <a:endParaRPr sz="22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57187" lvl="0" indent="0" algn="l" rtl="0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(1)所有於學校使用的載具必須先經由學校登記，方可於學校內使用。</a:t>
            </a:r>
            <a:endParaRPr sz="2200" dirty="0"/>
          </a:p>
          <a:p>
            <a:pPr marL="720725" lvl="0" indent="-365125" algn="l" rtl="0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(2)學校為學生預載日常學習應用程式，載具之應用程式均必須由學校同意後進行安裝，且禁止下載任何遊戲或非教學程式。</a:t>
            </a:r>
            <a:endParaRPr sz="2200" dirty="0"/>
          </a:p>
          <a:p>
            <a:pPr marL="357187" lvl="0" indent="0" algn="l" rtl="0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(3)須在師長及家長許可情況下，使用其載具作學科學習用途。</a:t>
            </a:r>
            <a:endParaRPr sz="2200" dirty="0"/>
          </a:p>
          <a:p>
            <a:pPr marL="357187" lvl="0" indent="0" algn="l" rtl="0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(4)進行課程時須依學校規定存放資料位置，如我的網路、Google雲端等。</a:t>
            </a:r>
            <a:endParaRPr sz="2200" dirty="0"/>
          </a:p>
          <a:p>
            <a:pPr marL="357187" lvl="0" indent="0" algn="l" rtl="0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(5)學校保留審查學生瀏覽不屬於教育類網站的權利。</a:t>
            </a:r>
            <a:endParaRPr sz="2200" dirty="0"/>
          </a:p>
          <a:p>
            <a:pPr marL="357187" lvl="0" indent="0" algn="l" rtl="0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(6)學生於課堂時間內只能在老師的監督下，使用學校認可及批准的載具。</a:t>
            </a:r>
            <a:endParaRPr sz="2200" dirty="0"/>
          </a:p>
          <a:p>
            <a:pPr marL="357187" lvl="0" indent="0" algn="l" rtl="0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(7)未經師長同意，不使用任何其他學生載具。</a:t>
            </a:r>
            <a:endParaRPr sz="2200" dirty="0"/>
          </a:p>
          <a:p>
            <a:pPr marL="357187" lvl="0" indent="0" algn="l" rtl="0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(8)學生只能在老師的允許下於學校使用電子郵件或其他通訊軟體。</a:t>
            </a:r>
            <a:endParaRPr sz="2200" dirty="0"/>
          </a:p>
          <a:p>
            <a:pPr marL="357187" lvl="0" indent="0" algn="l" rtl="0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2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(9)使用影音檔案時為避免干擾他人，應自備耳機，未經師長許可勿擴音播放。</a:t>
            </a:r>
            <a:endParaRPr sz="2200" dirty="0"/>
          </a:p>
        </p:txBody>
      </p:sp>
      <p:sp>
        <p:nvSpPr>
          <p:cNvPr id="565" name="Google Shape;565;p26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5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sz="25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" name="Google Shape;552;p25">
            <a:extLst>
              <a:ext uri="{FF2B5EF4-FFF2-40B4-BE49-F238E27FC236}">
                <a16:creationId xmlns:a16="http://schemas.microsoft.com/office/drawing/2014/main" id="{9F825239-50A5-4F6B-8AC6-D2187396CC80}"/>
              </a:ext>
            </a:extLst>
          </p:cNvPr>
          <p:cNvSpPr txBox="1">
            <a:spLocks/>
          </p:cNvSpPr>
          <p:nvPr/>
        </p:nvSpPr>
        <p:spPr>
          <a:xfrm>
            <a:off x="1364082" y="234990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800"/>
              <a:buFont typeface="Microsoft JhengHei"/>
              <a:buNone/>
            </a:pPr>
            <a:r>
              <a:rPr lang="zh-TW" altLang="en-US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</a:t>
            </a:r>
            <a:r>
              <a:rPr lang="en-US" altLang="zh-TW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範例</a:t>
            </a:r>
            <a:r>
              <a:rPr lang="en-US" altLang="zh-TW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lang="zh-TW" altLang="en-US"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2852322" y="-2427757"/>
            <a:ext cx="7689619" cy="1177312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"/>
          <p:cNvSpPr txBox="1">
            <a:spLocks noGrp="1"/>
          </p:cNvSpPr>
          <p:nvPr>
            <p:ph type="title"/>
          </p:nvPr>
        </p:nvSpPr>
        <p:spPr>
          <a:xfrm>
            <a:off x="695325" y="2667000"/>
            <a:ext cx="10515600" cy="119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937B"/>
              </a:buClr>
              <a:buSzPts val="6600"/>
              <a:buFont typeface="Microsoft JhengHei"/>
              <a:buNone/>
            </a:pPr>
            <a:r>
              <a:rPr lang="zh-TW" sz="6600" b="1">
                <a:solidFill>
                  <a:srgbClr val="0E937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BYOD &amp; THSD介紹</a:t>
            </a:r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7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571" name="Google Shape;571;p27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572" name="Google Shape;572;p27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73" name="Google Shape;573;p27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27"/>
          <p:cNvSpPr txBox="1">
            <a:spLocks noGrp="1"/>
          </p:cNvSpPr>
          <p:nvPr>
            <p:ph type="subTitle" idx="1"/>
          </p:nvPr>
        </p:nvSpPr>
        <p:spPr>
          <a:xfrm>
            <a:off x="1375130" y="1687465"/>
            <a:ext cx="9683395" cy="455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3000"/>
              <a:buFont typeface="Noto Sans Symbols"/>
              <a:buChar char="◆"/>
            </a:pPr>
            <a:r>
              <a:rPr lang="zh-TW" sz="2800" b="1" dirty="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載具使用規定：</a:t>
            </a:r>
            <a:endParaRPr lang="en-US" altLang="zh-TW" sz="2800" dirty="0">
              <a:ea typeface="Microsoft JhengHei"/>
              <a:cs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3000"/>
            </a:pPr>
            <a:r>
              <a:rPr lang="en-US" altLang="zh-TW" sz="2400" b="1" dirty="0">
                <a:solidFill>
                  <a:srgbClr val="008080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2400" b="1" dirty="0">
                <a:solidFill>
                  <a:srgbClr val="008080"/>
                </a:solidFill>
                <a:latin typeface="Microsoft JhengHei"/>
                <a:ea typeface="Microsoft JhengHei"/>
                <a:sym typeface="Microsoft JhengHei"/>
              </a:rPr>
              <a:t>二</a:t>
            </a:r>
            <a:r>
              <a:rPr lang="en-US" altLang="zh-TW" sz="2400" b="1" dirty="0">
                <a:solidFill>
                  <a:srgbClr val="008080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r>
              <a:rPr lang="zh-TW" altLang="en-US" sz="2400" b="1" dirty="0">
                <a:solidFill>
                  <a:srgbClr val="008080"/>
                </a:solidFill>
                <a:latin typeface="Microsoft JhengHei"/>
                <a:ea typeface="Microsoft JhengHei"/>
                <a:sym typeface="Microsoft JhengHei"/>
              </a:rPr>
              <a:t>在家使用</a:t>
            </a:r>
            <a:endParaRPr lang="en-US" altLang="zh-TW" sz="2400" b="1" dirty="0">
              <a:solidFill>
                <a:schemeClr val="dk1"/>
              </a:solidFill>
              <a:latin typeface="Microsoft JhengHei"/>
              <a:ea typeface="Microsoft JhengHei"/>
              <a:sym typeface="Microsoft JhengHei"/>
            </a:endParaRPr>
          </a:p>
          <a:p>
            <a:pPr marL="895350" lvl="0" indent="-53975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altLang="en-US" sz="2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(1)家長如要安裝非學校預載之其他程式，須自行向校方申請並經其同意。</a:t>
            </a:r>
            <a:endParaRPr dirty="0"/>
          </a:p>
          <a:p>
            <a:pPr marL="357187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altLang="en-US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sz="2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(2)建議家長明確規範學生在家使用載具的時間及場域。</a:t>
            </a:r>
            <a:endParaRPr dirty="0"/>
          </a:p>
          <a:p>
            <a:pPr marL="714375" lvl="0" indent="-166687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endParaRPr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76" name="Google Shape;576;p27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5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sz="25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" name="Google Shape;552;p25">
            <a:extLst>
              <a:ext uri="{FF2B5EF4-FFF2-40B4-BE49-F238E27FC236}">
                <a16:creationId xmlns:a16="http://schemas.microsoft.com/office/drawing/2014/main" id="{B0F74234-8C05-4815-8681-5117650CA84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64082" y="234990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lang="zh-TW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載具管理規定及同意書(範例)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28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582" name="Google Shape;582;p28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583" name="Google Shape;583;p28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84" name="Google Shape;584;p28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6" name="Google Shape;586;p28"/>
          <p:cNvSpPr txBox="1">
            <a:spLocks noGrp="1"/>
          </p:cNvSpPr>
          <p:nvPr>
            <p:ph type="subTitle" idx="1"/>
          </p:nvPr>
        </p:nvSpPr>
        <p:spPr>
          <a:xfrm>
            <a:off x="1375130" y="1256145"/>
            <a:ext cx="9741893" cy="524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  <a:buFont typeface="Noto Sans Symbols"/>
              <a:buChar char="◆"/>
            </a:pPr>
            <a:r>
              <a:rPr lang="zh-TW" sz="2000" b="1" dirty="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載具使用規定：</a:t>
            </a:r>
            <a:endParaRPr lang="en-US" altLang="zh-TW" sz="2000" dirty="0">
              <a:ea typeface="Microsoft JhengHei"/>
            </a:endParaRPr>
          </a:p>
          <a:p>
            <a:pPr marL="803275" lvl="0" indent="-8032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</a:pPr>
            <a:r>
              <a:rPr lang="en-US" altLang="zh-TW" sz="2000" b="1" dirty="0">
                <a:solidFill>
                  <a:srgbClr val="008080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2000" b="1" dirty="0">
                <a:solidFill>
                  <a:srgbClr val="008080"/>
                </a:solidFill>
                <a:latin typeface="Microsoft JhengHei"/>
                <a:ea typeface="Microsoft JhengHei"/>
                <a:sym typeface="Microsoft JhengHei"/>
              </a:rPr>
              <a:t>三</a:t>
            </a:r>
            <a:r>
              <a:rPr lang="en-US" altLang="zh-TW" sz="2000" b="1" dirty="0">
                <a:solidFill>
                  <a:srgbClr val="008080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r>
              <a:rPr lang="zh-TW" altLang="en-US" sz="2000" b="1" dirty="0">
                <a:solidFill>
                  <a:srgbClr val="008080"/>
                </a:solidFill>
                <a:latin typeface="Microsoft JhengHei"/>
                <a:ea typeface="Microsoft JhengHei"/>
                <a:sym typeface="Microsoft JhengHei"/>
              </a:rPr>
              <a:t>設備管理</a:t>
            </a:r>
            <a:endParaRPr lang="en-US" altLang="zh-TW" sz="2000" b="1" dirty="0">
              <a:solidFill>
                <a:schemeClr val="dk1"/>
              </a:solidFill>
              <a:latin typeface="Microsoft JhengHei"/>
              <a:ea typeface="Microsoft JhengHei"/>
              <a:sym typeface="Microsoft JhengHei"/>
            </a:endParaRPr>
          </a:p>
          <a:p>
            <a:pPr marL="803275" lvl="0" indent="-8032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</a:pPr>
            <a:r>
              <a:rPr lang="zh-TW" altLang="en-US" sz="20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zh-TW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(1)無載具學生可以借用學校載具，於課堂使用或攜帶載具回家。學生應負擔載具保管責任，若非載具保固範圍之人為毀損，須負責修復或賠償。</a:t>
            </a:r>
            <a:endParaRPr lang="en-US" altLang="zh-TW" sz="2000" dirty="0">
              <a:ea typeface="Microsoft JhengHei"/>
            </a:endParaRPr>
          </a:p>
          <a:p>
            <a:pPr marL="803275" lvl="0" indent="-8032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</a:pPr>
            <a:r>
              <a:rPr lang="zh-TW" alt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zh-TW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(2)如果載具被惡意損壞、丟失或被盜造成無法歸還時，請務必立即通知教師/學校，依其嚴重性報案備查。</a:t>
            </a:r>
            <a:endParaRPr lang="en-US" altLang="zh-TW" sz="2000" dirty="0">
              <a:ea typeface="Microsoft JhengHei"/>
            </a:endParaRPr>
          </a:p>
          <a:p>
            <a:pPr marL="803275" lvl="0" indent="-8032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</a:pPr>
            <a:r>
              <a:rPr lang="zh-TW" alt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zh-TW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(3)借用學校載具須妥善保管，不可毀損標籤(如財產標籤、型號貼紙等)、不恣意改裝(如換殼、貼紙、其他裝飾品等)、或毀損(如屏幕破碎、外殼破裂、無法使用、水漬等)。</a:t>
            </a:r>
            <a:endParaRPr lang="en-US" altLang="zh-TW" sz="2000" dirty="0">
              <a:ea typeface="Microsoft JhengHei"/>
            </a:endParaRPr>
          </a:p>
          <a:p>
            <a:pPr marL="803275" lvl="0" indent="-8032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</a:pPr>
            <a:r>
              <a:rPr lang="zh-TW" alt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zh-TW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(4)學生在校須使用學校無線網絡(Wi-Fi)，基於網路安全，學生不能使用有線網路連接其裝備至學校的網路。且未經師長同意不得使用個人電信網路(如：4G/5G)。</a:t>
            </a:r>
            <a:endParaRPr sz="2000" dirty="0"/>
          </a:p>
          <a:p>
            <a:pPr marL="357187" lvl="0" indent="0" algn="l" rtl="0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2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87" name="Google Shape;587;p28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5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sz="25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" name="Google Shape;552;p25">
            <a:extLst>
              <a:ext uri="{FF2B5EF4-FFF2-40B4-BE49-F238E27FC236}">
                <a16:creationId xmlns:a16="http://schemas.microsoft.com/office/drawing/2014/main" id="{CAC804BA-455A-4EFA-8112-C23BAED19C6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64082" y="234990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lang="zh-TW" sz="4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載具管理規定及同意書(範例)</a:t>
            </a:r>
            <a:endParaRPr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29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593" name="Google Shape;593;p29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594" name="Google Shape;594;p29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95" name="Google Shape;595;p29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29"/>
          <p:cNvSpPr txBox="1">
            <a:spLocks noGrp="1"/>
          </p:cNvSpPr>
          <p:nvPr>
            <p:ph type="subTitle" idx="1"/>
          </p:nvPr>
        </p:nvSpPr>
        <p:spPr>
          <a:xfrm>
            <a:off x="1375130" y="1274617"/>
            <a:ext cx="9890294" cy="537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  <a:buFont typeface="Noto Sans Symbols"/>
              <a:buChar char="◆"/>
            </a:pPr>
            <a:r>
              <a:rPr lang="zh-TW" sz="2000" b="1" dirty="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載具使用規定：</a:t>
            </a:r>
            <a:endParaRPr lang="en-US" altLang="zh-TW" sz="2000" b="1" dirty="0">
              <a:solidFill>
                <a:srgbClr val="FF98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</a:pPr>
            <a:r>
              <a:rPr lang="en-US" altLang="zh-TW" sz="1600" b="1" dirty="0">
                <a:solidFill>
                  <a:srgbClr val="008080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1600" b="1" dirty="0">
                <a:solidFill>
                  <a:srgbClr val="008080"/>
                </a:solidFill>
                <a:latin typeface="Microsoft JhengHei"/>
                <a:ea typeface="Microsoft JhengHei"/>
                <a:sym typeface="Microsoft JhengHei"/>
              </a:rPr>
              <a:t>四</a:t>
            </a:r>
            <a:r>
              <a:rPr lang="en-US" altLang="zh-TW" sz="1600" b="1" dirty="0">
                <a:solidFill>
                  <a:srgbClr val="008080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r>
              <a:rPr lang="zh-TW" altLang="en-US" sz="1600" b="1" dirty="0">
                <a:solidFill>
                  <a:srgbClr val="008080"/>
                </a:solidFill>
                <a:latin typeface="Microsoft JhengHei"/>
                <a:ea typeface="Microsoft JhengHei"/>
                <a:sym typeface="Microsoft JhengHei"/>
              </a:rPr>
              <a:t>資訊安全</a:t>
            </a:r>
            <a:br>
              <a:rPr lang="zh-TW" sz="14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(1)學生必須遵守著作權法、個資法相關規定。</a:t>
            </a:r>
            <a:endParaRPr lang="en-US" altLang="zh-TW" sz="1600" dirty="0">
              <a:ea typeface="Microsoft JhengHei"/>
            </a:endParaRPr>
          </a:p>
          <a:p>
            <a:pPr marL="803275" lvl="0" indent="-80327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</a:pPr>
            <a:r>
              <a:rPr lang="zh-TW" altLang="en-US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(2)學生不應與其他人分享個人用戶名稱和密碼，亦不可使用他人帳密登入其電子文件、電子郵件及其他電子通訊軟體。</a:t>
            </a:r>
            <a:endParaRPr lang="en-US" altLang="zh-TW" sz="1600" dirty="0">
              <a:ea typeface="Microsoft JhengHei"/>
            </a:endParaRPr>
          </a:p>
          <a:p>
            <a:pPr marL="803275" lvl="0" indent="-80327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</a:pPr>
            <a:r>
              <a:rPr lang="zh-TW" altLang="en-US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(3)學生不能出版、瀏覽或散布非法資料，如騷擾、跟踪、恐嚇、威脅、人身攻擊、淫穢、褻瀆及粗俗語言等內容。</a:t>
            </a:r>
            <a:endParaRPr lang="en-US" altLang="zh-TW" sz="1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803275" lvl="0" indent="-80327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</a:pPr>
            <a:r>
              <a:rPr lang="zh-TW" altLang="en-US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(4)未經師長許可，學生嚴禁一切錄影、錄音或拍照。</a:t>
            </a:r>
            <a:endParaRPr lang="en-US" altLang="zh-TW" sz="1600" dirty="0">
              <a:ea typeface="Microsoft JhengHei"/>
            </a:endParaRPr>
          </a:p>
          <a:p>
            <a:pPr marL="803275" lvl="0" indent="-80327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</a:pPr>
            <a:r>
              <a:rPr lang="zh-TW" altLang="en-US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(5)學校將透過防火牆過濾學生從網路取得的資訊，避免學生接觸網路不當資訊。</a:t>
            </a:r>
            <a:endParaRPr lang="en-US" altLang="zh-TW" sz="16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803275" lvl="0" indent="-80327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</a:pPr>
            <a:r>
              <a:rPr lang="zh-TW" altLang="en-US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(6)當學生誤入不當網站或接收到不當資訊，應立即通知師長或學校資訊人員。若未盡通知義務，學校保留向該學生進行處分的權利。</a:t>
            </a:r>
            <a:endParaRPr lang="en-US" altLang="zh-TW" sz="1600" dirty="0">
              <a:ea typeface="Microsoft JhengHei"/>
            </a:endParaRPr>
          </a:p>
          <a:p>
            <a:pPr marL="803275" lvl="0" indent="-80327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ct val="100000"/>
            </a:pPr>
            <a:r>
              <a:rPr lang="zh-TW" altLang="en-US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sz="16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(7)學校將保留一切監管、檢查、存取載具的權利，並透過校園智慧網路系統，儲存學生電子郵件及網路存取紀錄以用作為學校網路安全防範之用，學生使用校內網絡將受到監控。</a:t>
            </a:r>
            <a:endParaRPr sz="1600" dirty="0"/>
          </a:p>
        </p:txBody>
      </p:sp>
      <p:sp>
        <p:nvSpPr>
          <p:cNvPr id="598" name="Google Shape;598;p29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5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sz="25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" name="Google Shape;552;p25">
            <a:extLst>
              <a:ext uri="{FF2B5EF4-FFF2-40B4-BE49-F238E27FC236}">
                <a16:creationId xmlns:a16="http://schemas.microsoft.com/office/drawing/2014/main" id="{4BEBAD2E-CA8D-42DF-AD2C-287B89DD46F0}"/>
              </a:ext>
            </a:extLst>
          </p:cNvPr>
          <p:cNvSpPr txBox="1">
            <a:spLocks/>
          </p:cNvSpPr>
          <p:nvPr/>
        </p:nvSpPr>
        <p:spPr>
          <a:xfrm>
            <a:off x="1364082" y="234990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800"/>
              <a:buFont typeface="Microsoft JhengHei"/>
              <a:buNone/>
            </a:pPr>
            <a:r>
              <a:rPr lang="zh-TW" altLang="en-US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</a:t>
            </a:r>
            <a:r>
              <a:rPr lang="en-US" alt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範例</a:t>
            </a:r>
            <a:r>
              <a:rPr lang="en-US" alt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lang="zh-TW" altLang="en-US" sz="4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"/>
          <p:cNvGrpSpPr/>
          <p:nvPr/>
        </p:nvGrpSpPr>
        <p:grpSpPr>
          <a:xfrm>
            <a:off x="271462" y="251100"/>
            <a:ext cx="11649075" cy="6355799"/>
            <a:chOff x="0" y="0"/>
            <a:chExt cx="13190936" cy="8584869"/>
          </a:xfrm>
        </p:grpSpPr>
        <p:sp>
          <p:nvSpPr>
            <p:cNvPr id="231" name="Google Shape;231;p5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232" name="Google Shape;232;p5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33" name="Google Shape;233;p5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" name="Google Shape;2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sp>
        <p:nvSpPr>
          <p:cNvPr id="235" name="Google Shape;235;p5"/>
          <p:cNvSpPr txBox="1"/>
          <p:nvPr/>
        </p:nvSpPr>
        <p:spPr>
          <a:xfrm>
            <a:off x="353335" y="527017"/>
            <a:ext cx="11364830" cy="535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1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一、日本GIGA計畫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230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</a:t>
            </a:r>
            <a:r>
              <a:rPr lang="zh-TW" sz="2400" b="1" i="0" u="none" strike="noStrike" cap="none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一生一載具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搭配建置高速網路環境、學習輔助等系統，並運用</a:t>
            </a:r>
            <a:r>
              <a:rPr lang="zh-TW" sz="2400" b="1" i="0" u="none" strike="noStrike" cap="none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人工智慧改善個人化數位學習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，提供學生公平均等的教育機會</a:t>
            </a:r>
            <a:endParaRPr sz="24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2230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1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二、新加坡</a:t>
            </a:r>
            <a:endParaRPr sz="24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68400" marR="0" lvl="2" indent="-546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 以多階段教育科技計畫(EdTech Plan)建置軟硬體系統等，有效利用教育科技進行高品質的教和學，現階段計畫強調：應用</a:t>
            </a:r>
            <a:r>
              <a:rPr lang="zh-TW" sz="2400" b="1" i="0" u="none" strike="noStrike" cap="none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科技提升學生自主學習及溝通合作能力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，強調以</a:t>
            </a:r>
            <a:r>
              <a:rPr lang="zh-TW" sz="2400" b="1" i="0" u="none" strike="noStrike" cap="none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科技進行學生為中心的評量</a:t>
            </a:r>
            <a:endParaRPr sz="2400" b="1" i="0" u="none" strike="noStrike" cap="none" dirty="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68400" marR="0" lvl="2" indent="-546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 推動</a:t>
            </a:r>
            <a:r>
              <a:rPr lang="zh-TW" sz="2400" b="1" i="0" u="none" strike="noStrike" cap="none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學生自</a:t>
            </a:r>
            <a:r>
              <a:rPr lang="zh-TW" altLang="en-US" sz="2400" b="1" i="0" u="none" strike="noStrike" cap="none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帶</a:t>
            </a:r>
            <a:r>
              <a:rPr lang="zh-TW" sz="2400" b="1" i="0" u="none" strike="noStrike" cap="none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載具（BYOD）策略</a:t>
            </a:r>
            <a:r>
              <a:rPr lang="zh-TW" sz="2400" b="1" i="0" u="none" strike="noStrike" cap="none" dirty="0">
                <a:solidFill>
                  <a:srgbClr val="36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zh-TW" sz="2400" b="1" i="0" u="none" strike="noStrike" cap="none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載具與學生比為 1:3</a:t>
            </a:r>
            <a:endParaRPr sz="2400" b="1" i="0" u="none" strike="noStrike" cap="none" dirty="0">
              <a:solidFill>
                <a:srgbClr val="36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1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三、愛沙尼亞</a:t>
            </a:r>
            <a:endParaRPr sz="24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68400" marR="0" lvl="2" indent="-546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 2012年全球第一個將</a:t>
            </a:r>
            <a:r>
              <a:rPr lang="zh-TW" sz="2400" b="1" i="0" u="none" strike="noStrike" cap="none" dirty="0">
                <a:solidFill>
                  <a:srgbClr val="D12B1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資訊教育延伸至小學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的國家，2019年延伸至幼稚園</a:t>
            </a:r>
            <a:endParaRPr sz="24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68400" marR="0" lvl="2" indent="-546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</a:t>
            </a:r>
            <a:r>
              <a:rPr lang="zh-TW" sz="2400" b="1" i="0" u="none" strike="noStrike" cap="none" dirty="0">
                <a:solidFill>
                  <a:srgbClr val="36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2400" b="1" i="0" u="none" strike="noStrike" cap="none" dirty="0">
                <a:solidFill>
                  <a:srgbClr val="D12B1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由政府提供數位學習平臺與數位學習資源</a:t>
            </a:r>
            <a:endParaRPr sz="2400" b="1" i="0" u="none" strike="noStrike" cap="none" dirty="0">
              <a:solidFill>
                <a:srgbClr val="D12B1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68400" marR="0" lvl="2" indent="-546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(三) 推動</a:t>
            </a:r>
            <a:r>
              <a:rPr lang="zh-TW" sz="2400" b="1" i="0" u="none" strike="noStrike" cap="none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學生自</a:t>
            </a:r>
            <a:r>
              <a:rPr lang="zh-TW" altLang="en-US" sz="2400" b="1" i="0" u="none" strike="noStrike" cap="none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帶</a:t>
            </a:r>
            <a:r>
              <a:rPr lang="zh-TW" sz="2400" b="1" i="0" u="none" strike="noStrike" cap="none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載具（BYOD）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策略，無設備者由學校提供</a:t>
            </a:r>
            <a:endParaRPr sz="2400" b="1" i="0" u="none" strike="sng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800225" marR="0" lvl="2" indent="-590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36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36" name="Google Shape;236;p5" descr="https://www.mext.go.jp/content/20210113-mxt_kouhou02-000012079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756" y="1934819"/>
            <a:ext cx="3371850" cy="106939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/>
          <p:nvPr/>
        </p:nvSpPr>
        <p:spPr>
          <a:xfrm>
            <a:off x="1006049" y="186025"/>
            <a:ext cx="1025055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各國生生用平板政策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4"/>
          <p:cNvGrpSpPr/>
          <p:nvPr/>
        </p:nvGrpSpPr>
        <p:grpSpPr>
          <a:xfrm>
            <a:off x="276225" y="206926"/>
            <a:ext cx="11649075" cy="6355799"/>
            <a:chOff x="0" y="0"/>
            <a:chExt cx="13190936" cy="8584869"/>
          </a:xfrm>
        </p:grpSpPr>
        <p:sp>
          <p:nvSpPr>
            <p:cNvPr id="218" name="Google Shape;218;p4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219" name="Google Shape;219;p4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0" name="Google Shape;220;p4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4"/>
          <p:cNvSpPr txBox="1"/>
          <p:nvPr/>
        </p:nvSpPr>
        <p:spPr>
          <a:xfrm>
            <a:off x="491960" y="1026488"/>
            <a:ext cx="10993022" cy="583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Arial"/>
              <a:buNone/>
            </a:pPr>
            <a:r>
              <a:rPr lang="zh-TW" sz="2800" b="1" i="0" u="none" strike="noStrike" cap="non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教科文組織會員國政府及其他利益攸關方的建議</a:t>
            </a:r>
            <a:endParaRPr sz="2800" b="1" i="0" u="none" strike="noStrike" cap="none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60363" marR="0" lvl="0" indent="-360363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在益處明顯大於風險的情況下支持開發以</a:t>
            </a:r>
            <a:r>
              <a:rPr lang="zh-TW" sz="2800" b="1" i="0" u="sng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人工智慧技術為基礎的教育和培訓新模式，並藉助人工智慧工具提供個性化終身學習系統，</a:t>
            </a: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實現人人皆學、處處能學、時時可學。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363" marR="0" lvl="0" indent="-360363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適時考慮使用</a:t>
            </a:r>
            <a:r>
              <a:rPr lang="zh-TW" sz="2800" b="1" i="0" u="sng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相關數據</a:t>
            </a: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來推動</a:t>
            </a:r>
            <a:r>
              <a:rPr lang="zh-TW" sz="2800" b="1" i="0" u="sng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循證政</a:t>
            </a:r>
            <a:endParaRPr sz="2800" b="1" i="0" u="sng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35718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zh-TW" sz="2800" b="1" i="0" u="sng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策規劃</a:t>
            </a: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的發展。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363" marR="0" lvl="0" indent="-360363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確保人工智慧技術的使用旨在賦予教師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35718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權能，而非取代教師，制定適當的能力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35718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建設方案，</a:t>
            </a:r>
            <a:r>
              <a:rPr lang="zh-TW" sz="2800" b="1" i="0" u="sng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提高教師使用人工智慧系統</a:t>
            </a:r>
            <a:endParaRPr sz="2800" b="1" i="0" u="sng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35718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zh-TW" sz="2800" b="1" i="0" u="sng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工作的能力</a:t>
            </a: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"/>
          <p:cNvSpPr txBox="1"/>
          <p:nvPr/>
        </p:nvSpPr>
        <p:spPr>
          <a:xfrm>
            <a:off x="863192" y="165555"/>
            <a:ext cx="1025055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教科文組織2019年首度發表關於人工智慧與教育的共識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8404" y="2854276"/>
            <a:ext cx="5760439" cy="317475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5847188" y="5894101"/>
            <a:ext cx="57604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crosoft JhengHei"/>
              <a:buNone/>
            </a:pPr>
            <a:r>
              <a:rPr lang="zh-TW" sz="1200" b="0" i="0" u="sng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https://zh.unesco.org/news/jiao-ke-wen-zu-zhi-fa-biao-shou-ge-guan-yu-ren-gong-zhi-neng-yu-jiao-yu-gong-shi</a:t>
            </a:r>
            <a:endParaRPr sz="12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6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243" name="Google Shape;243;p6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244" name="Google Shape;244;p6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45" name="Google Shape;245;p6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6"/>
          <p:cNvSpPr txBox="1">
            <a:spLocks noGrp="1"/>
          </p:cNvSpPr>
          <p:nvPr>
            <p:ph type="ctrTitle"/>
          </p:nvPr>
        </p:nvSpPr>
        <p:spPr>
          <a:xfrm>
            <a:off x="1364082" y="613679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BYOD &amp; THSD是甚麼?</a:t>
            </a:r>
            <a:endParaRPr sz="48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47" name="Google Shape;247;p6"/>
          <p:cNvGrpSpPr/>
          <p:nvPr/>
        </p:nvGrpSpPr>
        <p:grpSpPr>
          <a:xfrm>
            <a:off x="1279249" y="2248973"/>
            <a:ext cx="4768496" cy="3285051"/>
            <a:chOff x="1375128" y="3376552"/>
            <a:chExt cx="4768496" cy="2676443"/>
          </a:xfrm>
        </p:grpSpPr>
        <p:sp>
          <p:nvSpPr>
            <p:cNvPr id="248" name="Google Shape;248;p6"/>
            <p:cNvSpPr/>
            <p:nvPr/>
          </p:nvSpPr>
          <p:spPr>
            <a:xfrm>
              <a:off x="1375129" y="3559532"/>
              <a:ext cx="4768495" cy="2493463"/>
            </a:xfrm>
            <a:custGeom>
              <a:avLst/>
              <a:gdLst/>
              <a:ahLst/>
              <a:cxnLst/>
              <a:rect l="l" t="t" r="r" b="b"/>
              <a:pathLst>
                <a:path w="1838819" h="3085723" extrusionOk="0">
                  <a:moveTo>
                    <a:pt x="0" y="0"/>
                  </a:moveTo>
                  <a:lnTo>
                    <a:pt x="1838819" y="0"/>
                  </a:lnTo>
                  <a:lnTo>
                    <a:pt x="1838819" y="3085723"/>
                  </a:lnTo>
                  <a:lnTo>
                    <a:pt x="0" y="3085723"/>
                  </a:lnTo>
                  <a:close/>
                </a:path>
              </a:pathLst>
            </a:custGeom>
            <a:solidFill>
              <a:srgbClr val="FFFF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1375128" y="3376552"/>
              <a:ext cx="4768496" cy="774648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5CFC1"/>
            </a:solidFill>
            <a:ln>
              <a:noFill/>
            </a:ln>
          </p:spPr>
        </p:sp>
      </p:grpSp>
      <p:grpSp>
        <p:nvGrpSpPr>
          <p:cNvPr id="250" name="Google Shape;250;p6"/>
          <p:cNvGrpSpPr/>
          <p:nvPr/>
        </p:nvGrpSpPr>
        <p:grpSpPr>
          <a:xfrm>
            <a:off x="6278980" y="2271654"/>
            <a:ext cx="4768496" cy="3262368"/>
            <a:chOff x="6290030" y="3413902"/>
            <a:chExt cx="4768496" cy="2639093"/>
          </a:xfrm>
        </p:grpSpPr>
        <p:sp>
          <p:nvSpPr>
            <p:cNvPr id="251" name="Google Shape;251;p6"/>
            <p:cNvSpPr/>
            <p:nvPr/>
          </p:nvSpPr>
          <p:spPr>
            <a:xfrm>
              <a:off x="6290030" y="3559532"/>
              <a:ext cx="4768495" cy="2493463"/>
            </a:xfrm>
            <a:custGeom>
              <a:avLst/>
              <a:gdLst/>
              <a:ahLst/>
              <a:cxnLst/>
              <a:rect l="l" t="t" r="r" b="b"/>
              <a:pathLst>
                <a:path w="1838819" h="3085723" extrusionOk="0">
                  <a:moveTo>
                    <a:pt x="0" y="0"/>
                  </a:moveTo>
                  <a:lnTo>
                    <a:pt x="1838819" y="0"/>
                  </a:lnTo>
                  <a:lnTo>
                    <a:pt x="1838819" y="3085723"/>
                  </a:lnTo>
                  <a:lnTo>
                    <a:pt x="0" y="3085723"/>
                  </a:lnTo>
                  <a:close/>
                </a:path>
              </a:pathLst>
            </a:custGeom>
            <a:solidFill>
              <a:srgbClr val="FFFFAF"/>
            </a:solidFill>
            <a:ln>
              <a:noFill/>
            </a:ln>
          </p:spPr>
        </p:sp>
        <p:sp>
          <p:nvSpPr>
            <p:cNvPr id="252" name="Google Shape;252;p6"/>
            <p:cNvSpPr/>
            <p:nvPr/>
          </p:nvSpPr>
          <p:spPr>
            <a:xfrm>
              <a:off x="6290030" y="3413902"/>
              <a:ext cx="4768496" cy="769149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5CFC1"/>
            </a:solidFill>
            <a:ln>
              <a:noFill/>
            </a:ln>
          </p:spPr>
        </p:sp>
      </p:grpSp>
      <p:sp>
        <p:nvSpPr>
          <p:cNvPr id="253" name="Google Shape;253;p6"/>
          <p:cNvSpPr txBox="1"/>
          <p:nvPr/>
        </p:nvSpPr>
        <p:spPr>
          <a:xfrm>
            <a:off x="1586919" y="3357905"/>
            <a:ext cx="4322813" cy="198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zh-TW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簡稱</a:t>
            </a:r>
            <a:r>
              <a:rPr lang="zh-TW" sz="2600" b="1" i="0" u="none" strike="noStrike" cap="none" dirty="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BYOD</a:t>
            </a:r>
            <a:endParaRPr sz="26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zh-TW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全班50%以上</a:t>
            </a:r>
            <a:r>
              <a:rPr lang="zh-TW" sz="26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學生帶自家載具到校</a:t>
            </a:r>
            <a:r>
              <a:rPr lang="zh-TW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</a:t>
            </a:r>
            <a:br>
              <a:rPr lang="zh-TW" sz="26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(其他學生使用公用載具)</a:t>
            </a:r>
            <a:endParaRPr sz="24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4" name="Google Shape;254;p6"/>
          <p:cNvSpPr txBox="1"/>
          <p:nvPr/>
        </p:nvSpPr>
        <p:spPr>
          <a:xfrm>
            <a:off x="1602278" y="2414326"/>
            <a:ext cx="4312567" cy="73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7646"/>
              <a:buFont typeface="Arial"/>
              <a:buNone/>
            </a:pPr>
            <a:r>
              <a:rPr lang="zh-TW" sz="28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自帶載具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7646"/>
              <a:buFont typeface="Arial"/>
              <a:buNone/>
            </a:pPr>
            <a:r>
              <a:rPr lang="zh-TW" sz="28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Bring Your Own Device</a:t>
            </a:r>
            <a:endParaRPr sz="28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5" name="Google Shape;255;p6"/>
          <p:cNvSpPr txBox="1"/>
          <p:nvPr/>
        </p:nvSpPr>
        <p:spPr>
          <a:xfrm>
            <a:off x="6273384" y="2319279"/>
            <a:ext cx="4774092" cy="87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zh-TW" sz="2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平板帶回家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zh-TW" sz="2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Take Home Student Device </a:t>
            </a:r>
            <a:endParaRPr sz="2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"/>
          <p:cNvSpPr txBox="1"/>
          <p:nvPr/>
        </p:nvSpPr>
        <p:spPr>
          <a:xfrm>
            <a:off x="6499023" y="3428999"/>
            <a:ext cx="4322813" cy="178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zh-TW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簡稱</a:t>
            </a:r>
            <a:r>
              <a:rPr lang="zh-TW" sz="2600" b="1" i="0" u="none" strike="noStrike" cap="none" dirty="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THSD</a:t>
            </a:r>
            <a:endParaRPr sz="26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zh-TW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班級學生</a:t>
            </a:r>
            <a:r>
              <a:rPr lang="zh-TW" sz="26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攜帶學校公用載具回家</a:t>
            </a:r>
            <a:r>
              <a:rPr lang="zh-TW" sz="26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進行學習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5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What</a:t>
            </a:r>
            <a:endParaRPr sz="25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7"/>
          <p:cNvGrpSpPr/>
          <p:nvPr/>
        </p:nvGrpSpPr>
        <p:grpSpPr>
          <a:xfrm>
            <a:off x="784581" y="354985"/>
            <a:ext cx="10622838" cy="6355799"/>
            <a:chOff x="0" y="0"/>
            <a:chExt cx="13190936" cy="8584869"/>
          </a:xfrm>
        </p:grpSpPr>
        <p:sp>
          <p:nvSpPr>
            <p:cNvPr id="263" name="Google Shape;263;p7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264" name="Google Shape;264;p7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65" name="Google Shape;265;p7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7"/>
          <p:cNvSpPr txBox="1">
            <a:spLocks noGrp="1"/>
          </p:cNvSpPr>
          <p:nvPr>
            <p:ph type="ctrTitle"/>
          </p:nvPr>
        </p:nvSpPr>
        <p:spPr>
          <a:xfrm>
            <a:off x="1364082" y="613679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為何要推行BYOD &amp; THSD?</a:t>
            </a:r>
            <a:endParaRPr sz="48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7" name="Google Shape;267;p7"/>
          <p:cNvSpPr txBox="1">
            <a:spLocks noGrp="1"/>
          </p:cNvSpPr>
          <p:nvPr>
            <p:ph type="subTitle" idx="1"/>
          </p:nvPr>
        </p:nvSpPr>
        <p:spPr>
          <a:xfrm>
            <a:off x="1375130" y="2000289"/>
            <a:ext cx="9683395" cy="41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zh-TW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優點：</a:t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1739196" y="5198353"/>
            <a:ext cx="2935704" cy="979714"/>
          </a:xfrm>
          <a:prstGeom prst="roundRect">
            <a:avLst>
              <a:gd name="adj" fmla="val 37522"/>
            </a:avLst>
          </a:prstGeom>
          <a:solidFill>
            <a:srgbClr val="FEB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擴增</a:t>
            </a: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學習資源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1739196" y="2902654"/>
            <a:ext cx="5472815" cy="979714"/>
          </a:xfrm>
          <a:prstGeom prst="roundRect">
            <a:avLst>
              <a:gd name="adj" fmla="val 37522"/>
            </a:avLst>
          </a:prstGeom>
          <a:solidFill>
            <a:srgbClr val="CDF0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增加</a:t>
            </a: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學習時間</a:t>
            </a:r>
            <a:r>
              <a:rPr lang="zh-TW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空間</a:t>
            </a:r>
            <a:r>
              <a:rPr lang="zh-TW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彈性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7009997" y="4038362"/>
            <a:ext cx="3136034" cy="979714"/>
          </a:xfrm>
          <a:prstGeom prst="roundRect">
            <a:avLst>
              <a:gd name="adj" fmla="val 37522"/>
            </a:avLst>
          </a:prstGeom>
          <a:solidFill>
            <a:srgbClr val="C8D7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提升</a:t>
            </a: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個人化學習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7354133" y="2902654"/>
            <a:ext cx="2791898" cy="979714"/>
          </a:xfrm>
          <a:prstGeom prst="roundRect">
            <a:avLst>
              <a:gd name="adj" fmla="val 37522"/>
            </a:avLst>
          </a:prstGeom>
          <a:solidFill>
            <a:srgbClr val="FFFF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提高</a:t>
            </a: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學習投入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4853756" y="5234955"/>
            <a:ext cx="5221897" cy="979714"/>
          </a:xfrm>
          <a:prstGeom prst="roundRect">
            <a:avLst>
              <a:gd name="adj" fmla="val 37522"/>
            </a:avLst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符合</a:t>
            </a: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國際數位學習趨勢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1739196" y="4038045"/>
            <a:ext cx="4906757" cy="979714"/>
          </a:xfrm>
          <a:prstGeom prst="roundRect">
            <a:avLst>
              <a:gd name="adj" fmla="val 37522"/>
            </a:avLst>
          </a:prstGeom>
          <a:solidFill>
            <a:srgbClr val="BCE4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培養</a:t>
            </a: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科技資訊</a:t>
            </a:r>
            <a:r>
              <a:rPr lang="zh-TW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媒體素養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zh-TW" sz="25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Why</a:t>
            </a:r>
            <a:endParaRPr sz="25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g1488e7d5000_0_45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280" name="Google Shape;280;g1488e7d5000_0_45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281" name="Google Shape;281;g1488e7d5000_0_45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82" name="Google Shape;282;g1488e7d5000_0_45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g1488e7d5000_0_45"/>
          <p:cNvSpPr txBox="1">
            <a:spLocks noGrp="1"/>
          </p:cNvSpPr>
          <p:nvPr>
            <p:ph type="ctrTitle"/>
          </p:nvPr>
        </p:nvSpPr>
        <p:spPr>
          <a:xfrm>
            <a:off x="1364082" y="613679"/>
            <a:ext cx="9683400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r>
              <a:rPr 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施行BYOD &amp; THSD可能遇到的狀況?</a:t>
            </a:r>
            <a:endParaRPr sz="48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4" name="Google Shape;284;g1488e7d5000_0_45"/>
          <p:cNvSpPr txBox="1">
            <a:spLocks noGrp="1"/>
          </p:cNvSpPr>
          <p:nvPr>
            <p:ph type="subTitle" idx="1"/>
          </p:nvPr>
        </p:nvSpPr>
        <p:spPr>
          <a:xfrm>
            <a:off x="1375130" y="2000289"/>
            <a:ext cx="9683400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590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zh-TW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資訊及隱私安全</a:t>
            </a:r>
            <a:endParaRPr sz="27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590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zh-TW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網路成癮</a:t>
            </a:r>
            <a:endParaRPr sz="27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590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zh-TW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學習分心</a:t>
            </a:r>
            <a:endParaRPr sz="27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266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85" name="Google Shape;285;g1488e7d5000_0_45"/>
          <p:cNvSpPr/>
          <p:nvPr/>
        </p:nvSpPr>
        <p:spPr>
          <a:xfrm>
            <a:off x="5287625" y="1780376"/>
            <a:ext cx="5840400" cy="4592700"/>
          </a:xfrm>
          <a:prstGeom prst="roundRect">
            <a:avLst>
              <a:gd name="adj" fmla="val 8619"/>
            </a:avLst>
          </a:prstGeom>
          <a:solidFill>
            <a:srgbClr val="FFFF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488e7d5000_0_45"/>
          <p:cNvSpPr txBox="1"/>
          <p:nvPr/>
        </p:nvSpPr>
        <p:spPr>
          <a:xfrm>
            <a:off x="5547050" y="1994026"/>
            <a:ext cx="5500500" cy="3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70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800"/>
              <a:buFont typeface="Arial"/>
              <a:buChar char="•"/>
            </a:pPr>
            <a:r>
              <a:rPr lang="zh-TW" sz="2800" b="1" i="0" u="none" strike="noStrike" cap="none" dirty="0">
                <a:solidFill>
                  <a:srgbClr val="FF99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解決方式：</a:t>
            </a:r>
            <a:endParaRPr sz="2800" b="1" i="0" u="none" strike="noStrike" cap="none" dirty="0">
              <a:solidFill>
                <a:srgbClr val="FF993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705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zh-TW" sz="2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學校宣導</a:t>
            </a:r>
            <a:r>
              <a:rPr lang="zh-TW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合理合法</a:t>
            </a:r>
            <a:r>
              <a:rPr lang="zh-TW" sz="2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資訊科技(IT)使用態度與習慣(素養)</a:t>
            </a:r>
            <a:endParaRPr sz="28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705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zh-TW" sz="2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自帶</a:t>
            </a:r>
            <a:r>
              <a:rPr lang="zh-TW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lang="zh-TW" sz="2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公用載具  </a:t>
            </a:r>
            <a:r>
              <a:rPr lang="zh-TW" sz="2800" b="1" dirty="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MDM*</a:t>
            </a:r>
            <a:r>
              <a:rPr lang="zh-TW" sz="2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納管</a:t>
            </a:r>
            <a:endParaRPr sz="28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705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zh-TW" sz="2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提供家長監護功能APP</a:t>
            </a:r>
            <a:endParaRPr sz="28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70535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zh-TW" sz="2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教學/學習活動</a:t>
            </a:r>
            <a:r>
              <a:rPr lang="zh-TW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融入</a:t>
            </a:r>
            <a:r>
              <a:rPr lang="zh-TW" sz="2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載具應用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70535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zh-TW" sz="2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強化</a:t>
            </a:r>
            <a:r>
              <a:rPr lang="zh-TW" sz="28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親師夥伴關係</a:t>
            </a:r>
            <a:endParaRPr sz="260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87" name="Google Shape;287;g1488e7d5000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0677" y="1840264"/>
            <a:ext cx="445406" cy="58466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1488e7d5000_0_45"/>
          <p:cNvSpPr/>
          <p:nvPr/>
        </p:nvSpPr>
        <p:spPr>
          <a:xfrm>
            <a:off x="370336" y="132599"/>
            <a:ext cx="1536900" cy="775500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 Black"/>
              <a:buNone/>
            </a:pPr>
            <a:r>
              <a:rPr lang="zh-TW" sz="25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sz="25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9" name="Google Shape;289;g1488e7d5000_0_45"/>
          <p:cNvSpPr txBox="1"/>
          <p:nvPr/>
        </p:nvSpPr>
        <p:spPr>
          <a:xfrm>
            <a:off x="5621378" y="5555771"/>
            <a:ext cx="5172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600"/>
              <a:buFont typeface="Calibri"/>
              <a:buNone/>
            </a:pPr>
            <a:r>
              <a:rPr lang="zh-TW" sz="1600" b="1" i="0" u="none" strike="noStrike" cap="none" dirty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* MDM：</a:t>
            </a:r>
            <a:r>
              <a:rPr lang="zh-TW" sz="1600" b="0" i="0" u="none" strike="noStrike" cap="none" dirty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Mobile Device Management</a:t>
            </a:r>
            <a:r>
              <a:rPr lang="zh-TW" sz="1600" b="1" i="0" u="none" strike="noStrike" cap="none" dirty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行動載具管理系統</a:t>
            </a:r>
            <a:endParaRPr sz="1600" b="1" i="0" u="none" strike="noStrike" cap="none" dirty="0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600"/>
              <a:buFont typeface="Calibri"/>
              <a:buNone/>
            </a:pPr>
            <a:r>
              <a:rPr lang="zh-TW" sz="1600" b="0" i="0" u="none" strike="noStrike" cap="none" dirty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可控管載具使用時間及應用程式，如安裝app、</a:t>
            </a:r>
            <a:endParaRPr sz="1600" b="0" i="0" u="none" strike="noStrike" cap="none" dirty="0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600"/>
              <a:buFont typeface="Calibri"/>
              <a:buNone/>
            </a:pPr>
            <a:r>
              <a:rPr lang="zh-TW" sz="1600" b="0" i="0" u="none" strike="noStrike" cap="none" dirty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使用時間、造訪網站等。</a:t>
            </a:r>
            <a:endParaRPr sz="1600" b="0" i="0" u="none" strike="noStrike" cap="none" dirty="0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g1488e7d5000_0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7225" y="3139275"/>
            <a:ext cx="3168550" cy="316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g1488e7d5000_0_14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296" name="Google Shape;296;g1488e7d5000_0_14"/>
            <p:cNvSpPr/>
            <p:nvPr/>
          </p:nvSpPr>
          <p:spPr>
            <a:xfrm>
              <a:off x="92710" y="293370"/>
              <a:ext cx="13085526" cy="8278799"/>
            </a:xfrm>
            <a:custGeom>
              <a:avLst/>
              <a:gdLst/>
              <a:ahLst/>
              <a:cxnLst/>
              <a:rect l="l" t="t" r="r" b="b"/>
              <a:pathLst>
                <a:path w="13085526" h="8278799" extrusionOk="0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</p:sp>
        <p:sp>
          <p:nvSpPr>
            <p:cNvPr id="297" name="Google Shape;297;g1488e7d5000_0_14"/>
            <p:cNvSpPr/>
            <p:nvPr/>
          </p:nvSpPr>
          <p:spPr>
            <a:xfrm>
              <a:off x="6350" y="11430"/>
              <a:ext cx="13110927" cy="8493429"/>
            </a:xfrm>
            <a:custGeom>
              <a:avLst/>
              <a:gdLst/>
              <a:ahLst/>
              <a:cxnLst/>
              <a:rect l="l" t="t" r="r" b="b"/>
              <a:pathLst>
                <a:path w="13110927" h="8493429" extrusionOk="0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8" name="Google Shape;298;g1488e7d5000_0_14"/>
            <p:cNvSpPr/>
            <p:nvPr/>
          </p:nvSpPr>
          <p:spPr>
            <a:xfrm>
              <a:off x="0" y="0"/>
              <a:ext cx="13190936" cy="8584869"/>
            </a:xfrm>
            <a:custGeom>
              <a:avLst/>
              <a:gdLst/>
              <a:ahLst/>
              <a:cxnLst/>
              <a:rect l="l" t="t" r="r" b="b"/>
              <a:pathLst>
                <a:path w="13190936" h="8584869" extrusionOk="0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g1488e7d5000_0_14"/>
          <p:cNvSpPr txBox="1">
            <a:spLocks noGrp="1"/>
          </p:cNvSpPr>
          <p:nvPr>
            <p:ph type="ctrTitle"/>
          </p:nvPr>
        </p:nvSpPr>
        <p:spPr>
          <a:xfrm>
            <a:off x="1364082" y="613679"/>
            <a:ext cx="9683400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r>
              <a:rPr 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施行BYOD &amp; THSD可能遇到的狀況?</a:t>
            </a:r>
            <a:endParaRPr sz="48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" name="Google Shape;300;g1488e7d5000_0_14"/>
          <p:cNvSpPr txBox="1">
            <a:spLocks noGrp="1"/>
          </p:cNvSpPr>
          <p:nvPr>
            <p:ph type="subTitle" idx="1"/>
          </p:nvPr>
        </p:nvSpPr>
        <p:spPr>
          <a:xfrm>
            <a:off x="1375130" y="2000289"/>
            <a:ext cx="9683400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zh-TW" sz="27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視力保健問題</a:t>
            </a:r>
            <a:endParaRPr sz="3100" b="1"/>
          </a:p>
          <a:p>
            <a:pPr marL="457200" lvl="0" indent="-266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01" name="Google Shape;301;g1488e7d5000_0_14"/>
          <p:cNvSpPr/>
          <p:nvPr/>
        </p:nvSpPr>
        <p:spPr>
          <a:xfrm>
            <a:off x="1375125" y="2946800"/>
            <a:ext cx="5840400" cy="3402300"/>
          </a:xfrm>
          <a:prstGeom prst="roundRect">
            <a:avLst>
              <a:gd name="adj" fmla="val 8619"/>
            </a:avLst>
          </a:prstGeom>
          <a:solidFill>
            <a:srgbClr val="FFFF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488e7d5000_0_14"/>
          <p:cNvSpPr txBox="1"/>
          <p:nvPr/>
        </p:nvSpPr>
        <p:spPr>
          <a:xfrm>
            <a:off x="1545075" y="3224700"/>
            <a:ext cx="5500500" cy="30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70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800"/>
              <a:buFont typeface="Arial"/>
              <a:buChar char="•"/>
            </a:pPr>
            <a:r>
              <a:rPr lang="zh-TW" sz="2800" b="1" i="0" u="none" strike="noStrike" cap="none">
                <a:solidFill>
                  <a:srgbClr val="FF99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解決方式：</a:t>
            </a:r>
            <a:endParaRPr sz="2800" b="1" i="0" u="none" strike="noStrike" cap="none">
              <a:solidFill>
                <a:srgbClr val="FF993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705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zh-TW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國民健康署建議</a:t>
            </a:r>
            <a:endParaRPr sz="28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705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icrosoft JhengHei"/>
              <a:buChar char="•"/>
            </a:pPr>
            <a:r>
              <a:rPr lang="zh-TW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用眼30分鐘，休息10分鐘</a:t>
            </a:r>
            <a:endParaRPr sz="28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705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icrosoft JhengHei"/>
              <a:buChar char="•"/>
            </a:pPr>
            <a:r>
              <a:rPr lang="zh-TW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閱讀保持 35-40 公分距離</a:t>
            </a:r>
            <a:endParaRPr sz="28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705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icrosoft JhengHei"/>
              <a:buChar char="•"/>
            </a:pPr>
            <a:r>
              <a:rPr lang="zh-TW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光線要充足，姿勢要正確</a:t>
            </a:r>
            <a:endParaRPr sz="28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3" name="Google Shape;303;g1488e7d5000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5077" y="3092275"/>
            <a:ext cx="445406" cy="58466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1488e7d5000_0_14"/>
          <p:cNvSpPr/>
          <p:nvPr/>
        </p:nvSpPr>
        <p:spPr>
          <a:xfrm>
            <a:off x="370336" y="132599"/>
            <a:ext cx="1536900" cy="775500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 Black"/>
              <a:buNone/>
            </a:pPr>
            <a:r>
              <a:rPr lang="zh-TW" sz="25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sz="25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05" name="Google Shape;305;g1488e7d5000_0_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6725" y="1569637"/>
            <a:ext cx="3463201" cy="4880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2517</Words>
  <Application>Microsoft Office PowerPoint</Application>
  <PresentationFormat>寬螢幕</PresentationFormat>
  <Paragraphs>263</Paragraphs>
  <Slides>32</Slides>
  <Notes>32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32</vt:i4>
      </vt:variant>
    </vt:vector>
  </HeadingPairs>
  <TitlesOfParts>
    <vt:vector size="41" baseType="lpstr">
      <vt:lpstr>Noto Sans Symbols</vt:lpstr>
      <vt:lpstr>微軟正黑體</vt:lpstr>
      <vt:lpstr>Arial Black</vt:lpstr>
      <vt:lpstr>Microsoft YaHei</vt:lpstr>
      <vt:lpstr>微軟正黑體</vt:lpstr>
      <vt:lpstr>Arial</vt:lpstr>
      <vt:lpstr>Calibri</vt:lpstr>
      <vt:lpstr>Office 佈景主題</vt:lpstr>
      <vt:lpstr>Office Theme</vt:lpstr>
      <vt:lpstr>自帶載具(BYOD)  平板帶回家 (THSD) 方案</vt:lpstr>
      <vt:lpstr>目錄</vt:lpstr>
      <vt:lpstr>BYOD &amp; THSD介紹</vt:lpstr>
      <vt:lpstr>PowerPoint 簡報</vt:lpstr>
      <vt:lpstr>PowerPoint 簡報</vt:lpstr>
      <vt:lpstr>BYOD &amp; THSD是甚麼?</vt:lpstr>
      <vt:lpstr>為何要推行BYOD &amp; THSD?</vt:lpstr>
      <vt:lpstr>施行BYOD &amp; THSD可能遇到的狀況?</vt:lpstr>
      <vt:lpstr>施行BYOD &amp; THSD可能遇到的狀況?</vt:lpstr>
      <vt:lpstr>施行BYOD &amp; THSD可能遇到的狀況?</vt:lpstr>
      <vt:lpstr>資訊科技支援服務</vt:lpstr>
      <vt:lpstr>家長配合事項</vt:lpstr>
      <vt:lpstr>PowerPoint 簡報</vt:lpstr>
      <vt:lpstr>PowerPoint 簡報</vt:lpstr>
      <vt:lpstr>PowerPoint 簡報</vt:lpstr>
      <vt:lpstr>數位學習推動及成效</vt:lpstr>
      <vt:lpstr>教育部數位學習資源入口網</vt:lpstr>
      <vt:lpstr>教育部雲端帳號(Open ID)串聯學習平臺</vt:lpstr>
      <vt:lpstr>教育部AI學習平臺提升學習效率</vt:lpstr>
      <vt:lpstr>教育部AI學習平臺提升學習效率</vt:lpstr>
      <vt:lpstr>因材網使用對於科技化評量通過率的影響</vt:lpstr>
      <vt:lpstr>因材網使用對於縣市學力測驗的影響</vt:lpstr>
      <vt:lpstr>因材網使用時間對篩選通過率的影響</vt:lpstr>
      <vt:lpstr>特偏學校學生識字量大幅提升</vt:lpstr>
      <vt:lpstr>特偏學校數學學習從學習落後轉為進度超前</vt:lpstr>
      <vt:lpstr>PowerPoint 簡報</vt:lpstr>
      <vt:lpstr>載具管理規定及同意書(範例)</vt:lpstr>
      <vt:lpstr>載具管理規定及同意書(範例)</vt:lpstr>
      <vt:lpstr>PowerPoint 簡報</vt:lpstr>
      <vt:lpstr>載具管理規定及同意書(範例)</vt:lpstr>
      <vt:lpstr>載具管理規定及同意書(範例)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自帶載具(BYOD)  平板帶回家 (THSD) 方案</dc:title>
  <dc:creator>user</dc:creator>
  <cp:lastModifiedBy>陳巧穎</cp:lastModifiedBy>
  <cp:revision>28</cp:revision>
  <dcterms:created xsi:type="dcterms:W3CDTF">2022-08-18T02:43:07Z</dcterms:created>
  <dcterms:modified xsi:type="dcterms:W3CDTF">2022-09-22T06:01:29Z</dcterms:modified>
</cp:coreProperties>
</file>