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91" r:id="rId2"/>
    <p:sldMasterId id="2147483704" r:id="rId3"/>
  </p:sldMasterIdLst>
  <p:notesMasterIdLst>
    <p:notesMasterId r:id="rId66"/>
  </p:notesMasterIdLst>
  <p:handoutMasterIdLst>
    <p:handoutMasterId r:id="rId67"/>
  </p:handoutMasterIdLst>
  <p:sldIdLst>
    <p:sldId id="287" r:id="rId4"/>
    <p:sldId id="288" r:id="rId5"/>
    <p:sldId id="290" r:id="rId6"/>
    <p:sldId id="294" r:id="rId7"/>
    <p:sldId id="291" r:id="rId8"/>
    <p:sldId id="295" r:id="rId9"/>
    <p:sldId id="3028" r:id="rId10"/>
    <p:sldId id="297" r:id="rId11"/>
    <p:sldId id="289" r:id="rId12"/>
    <p:sldId id="2841" r:id="rId13"/>
    <p:sldId id="298" r:id="rId14"/>
    <p:sldId id="2844" r:id="rId15"/>
    <p:sldId id="309" r:id="rId16"/>
    <p:sldId id="392" r:id="rId17"/>
    <p:sldId id="310" r:id="rId18"/>
    <p:sldId id="311" r:id="rId19"/>
    <p:sldId id="2848" r:id="rId20"/>
    <p:sldId id="312" r:id="rId21"/>
    <p:sldId id="313" r:id="rId22"/>
    <p:sldId id="315" r:id="rId23"/>
    <p:sldId id="314" r:id="rId24"/>
    <p:sldId id="2845" r:id="rId25"/>
    <p:sldId id="304" r:id="rId26"/>
    <p:sldId id="2854" r:id="rId27"/>
    <p:sldId id="402" r:id="rId28"/>
    <p:sldId id="307" r:id="rId29"/>
    <p:sldId id="308" r:id="rId30"/>
    <p:sldId id="2846" r:id="rId31"/>
    <p:sldId id="316" r:id="rId32"/>
    <p:sldId id="390" r:id="rId33"/>
    <p:sldId id="2847" r:id="rId34"/>
    <p:sldId id="391" r:id="rId35"/>
    <p:sldId id="3033" r:id="rId36"/>
    <p:sldId id="317" r:id="rId37"/>
    <p:sldId id="322" r:id="rId38"/>
    <p:sldId id="320" r:id="rId39"/>
    <p:sldId id="319" r:id="rId40"/>
    <p:sldId id="323" r:id="rId41"/>
    <p:sldId id="302" r:id="rId42"/>
    <p:sldId id="401" r:id="rId43"/>
    <p:sldId id="397" r:id="rId44"/>
    <p:sldId id="3050" r:id="rId45"/>
    <p:sldId id="3051" r:id="rId46"/>
    <p:sldId id="3010" r:id="rId47"/>
    <p:sldId id="3011" r:id="rId48"/>
    <p:sldId id="3048" r:id="rId49"/>
    <p:sldId id="3016" r:id="rId50"/>
    <p:sldId id="3035" r:id="rId51"/>
    <p:sldId id="3037" r:id="rId52"/>
    <p:sldId id="3038" r:id="rId53"/>
    <p:sldId id="3039" r:id="rId54"/>
    <p:sldId id="3040" r:id="rId55"/>
    <p:sldId id="3041" r:id="rId56"/>
    <p:sldId id="3042" r:id="rId57"/>
    <p:sldId id="3043" r:id="rId58"/>
    <p:sldId id="3044" r:id="rId59"/>
    <p:sldId id="3049" r:id="rId60"/>
    <p:sldId id="3045" r:id="rId61"/>
    <p:sldId id="3046" r:id="rId62"/>
    <p:sldId id="3036" r:id="rId63"/>
    <p:sldId id="3047" r:id="rId64"/>
    <p:sldId id="336" r:id="rId65"/>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BCCBA366-E565-4A76-9C54-1B9354147A26}">
          <p14:sldIdLst>
            <p14:sldId id="287"/>
          </p14:sldIdLst>
        </p14:section>
        <p14:section name="數位學習趨勢" id="{593C6B39-F7AD-42EC-83CF-1E06888F7FA9}">
          <p14:sldIdLst>
            <p14:sldId id="288"/>
            <p14:sldId id="290"/>
            <p14:sldId id="294"/>
            <p14:sldId id="291"/>
            <p14:sldId id="295"/>
            <p14:sldId id="3028"/>
            <p14:sldId id="297"/>
          </p14:sldIdLst>
        </p14:section>
        <p14:section name="推動中小學數位學習精進方案" id="{29792BD1-BA49-4FFC-B211-1B23A1C360F4}">
          <p14:sldIdLst>
            <p14:sldId id="289"/>
            <p14:sldId id="2841"/>
            <p14:sldId id="298"/>
          </p14:sldIdLst>
        </p14:section>
        <p14:section name="行動載具與網路提升計畫" id="{242C8F78-AFDE-4754-A49D-32ED48276E4B}">
          <p14:sldIdLst>
            <p14:sldId id="2844"/>
            <p14:sldId id="309"/>
            <p14:sldId id="392"/>
            <p14:sldId id="310"/>
            <p14:sldId id="311"/>
            <p14:sldId id="2848"/>
            <p14:sldId id="312"/>
            <p14:sldId id="313"/>
            <p14:sldId id="315"/>
            <p14:sldId id="314"/>
          </p14:sldIdLst>
        </p14:section>
        <p14:section name="數位內容充實" id="{B25001F6-1AE6-41FD-9AF8-2732FF7F795A}">
          <p14:sldIdLst>
            <p14:sldId id="2845"/>
            <p14:sldId id="304"/>
            <p14:sldId id="2854"/>
            <p14:sldId id="402"/>
            <p14:sldId id="307"/>
            <p14:sldId id="308"/>
          </p14:sldIdLst>
        </p14:section>
        <p14:section name="教育大數據分析" id="{6B232F93-3905-4B32-A353-F622D8EBC1F7}">
          <p14:sldIdLst>
            <p14:sldId id="2846"/>
            <p14:sldId id="316"/>
            <p14:sldId id="390"/>
            <p14:sldId id="2847"/>
            <p14:sldId id="391"/>
            <p14:sldId id="3033"/>
            <p14:sldId id="317"/>
            <p14:sldId id="322"/>
            <p14:sldId id="320"/>
            <p14:sldId id="319"/>
            <p14:sldId id="323"/>
          </p14:sldIdLst>
        </p14:section>
        <p14:section name="推動成效" id="{6EBC694E-1F84-4BED-86AC-46E19E24CB09}">
          <p14:sldIdLst>
            <p14:sldId id="302"/>
            <p14:sldId id="401"/>
            <p14:sldId id="397"/>
            <p14:sldId id="3050"/>
            <p14:sldId id="3051"/>
            <p14:sldId id="3010"/>
            <p14:sldId id="3011"/>
            <p14:sldId id="3048"/>
          </p14:sldIdLst>
        </p14:section>
        <p14:section name="感謝聆聽" id="{B057979E-43CB-4D1E-AB5D-A93AEDBD99F6}">
          <p14:sldIdLst>
            <p14:sldId id="3016"/>
            <p14:sldId id="3035"/>
            <p14:sldId id="3037"/>
            <p14:sldId id="3038"/>
            <p14:sldId id="3039"/>
            <p14:sldId id="3040"/>
            <p14:sldId id="3041"/>
            <p14:sldId id="3042"/>
            <p14:sldId id="3043"/>
            <p14:sldId id="3044"/>
            <p14:sldId id="3049"/>
            <p14:sldId id="3045"/>
            <p14:sldId id="3046"/>
            <p14:sldId id="3036"/>
            <p14:sldId id="3047"/>
            <p14:sldId id="3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bc" initials="k" lastIdx="1" clrIdx="0">
    <p:extLst>
      <p:ext uri="{19B8F6BF-5375-455C-9EA6-DF929625EA0E}">
        <p15:presenceInfo xmlns:p15="http://schemas.microsoft.com/office/powerpoint/2012/main" userId="kbc" providerId="None"/>
      </p:ext>
    </p:extLst>
  </p:cmAuthor>
  <p:cmAuthor id="2" name="蕭文君" initials="蕭文君" lastIdx="1" clrIdx="1">
    <p:extLst>
      <p:ext uri="{19B8F6BF-5375-455C-9EA6-DF929625EA0E}">
        <p15:presenceInfo xmlns:p15="http://schemas.microsoft.com/office/powerpoint/2012/main" userId="S-1-5-21-2268770548-353592699-2096778039-11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74C2"/>
    <a:srgbClr val="00886C"/>
    <a:srgbClr val="AF6C3F"/>
    <a:srgbClr val="E7E6E6"/>
    <a:srgbClr val="FEFFFF"/>
    <a:srgbClr val="EE4C3C"/>
    <a:srgbClr val="6600FF"/>
    <a:srgbClr val="FFFFFF"/>
    <a:srgbClr val="9966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94607" autoAdjust="0"/>
  </p:normalViewPr>
  <p:slideViewPr>
    <p:cSldViewPr snapToGrid="0">
      <p:cViewPr varScale="1">
        <p:scale>
          <a:sx n="108" d="100"/>
          <a:sy n="108" d="100"/>
        </p:scale>
        <p:origin x="534" y="114"/>
      </p:cViewPr>
      <p:guideLst/>
    </p:cSldViewPr>
  </p:slideViewPr>
  <p:notesTextViewPr>
    <p:cViewPr>
      <p:scale>
        <a:sx n="1" d="1"/>
        <a:sy n="1" d="1"/>
      </p:scale>
      <p:origin x="0" y="0"/>
    </p:cViewPr>
  </p:notesTextViewPr>
  <p:sorterViewPr>
    <p:cViewPr>
      <p:scale>
        <a:sx n="75" d="100"/>
        <a:sy n="75" d="100"/>
      </p:scale>
      <p:origin x="0" y="-12219"/>
    </p:cViewPr>
  </p:sorterViewPr>
  <p:notesViewPr>
    <p:cSldViewPr snapToGrid="0">
      <p:cViewPr varScale="1">
        <p:scale>
          <a:sx n="85" d="100"/>
          <a:sy n="85" d="100"/>
        </p:scale>
        <p:origin x="100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r>
              <a:rPr lang="zh-TW" sz="1600" b="0" dirty="0"/>
              <a:t>學生學習成效</a:t>
            </a:r>
          </a:p>
        </c:rich>
      </c:tx>
      <c:layout>
        <c:manualLayout>
          <c:xMode val="edge"/>
          <c:yMode val="edge"/>
          <c:x val="0.38448797868941736"/>
          <c:y val="2.165848021591628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title>
    <c:autoTitleDeleted val="0"/>
    <c:plotArea>
      <c:layout>
        <c:manualLayout>
          <c:layoutTarget val="inner"/>
          <c:xMode val="edge"/>
          <c:yMode val="edge"/>
          <c:x val="0.1056115366380805"/>
          <c:y val="0.14794924889413846"/>
          <c:w val="0.85395929569570339"/>
          <c:h val="0.61041442052309836"/>
        </c:manualLayout>
      </c:layout>
      <c:barChart>
        <c:barDir val="col"/>
        <c:grouping val="clustered"/>
        <c:varyColors val="0"/>
        <c:ser>
          <c:idx val="0"/>
          <c:order val="0"/>
          <c:tx>
            <c:strRef>
              <c:f>工作表1!$B$1</c:f>
              <c:strCache>
                <c:ptCount val="1"/>
                <c:pt idx="0">
                  <c:v>平臺A</c:v>
                </c:pt>
              </c:strCache>
            </c:strRef>
          </c:tx>
          <c:spPr>
            <a:solidFill>
              <a:schemeClr val="accent1"/>
            </a:solidFill>
            <a:ln>
              <a:noFill/>
            </a:ln>
            <a:effectLst/>
          </c:spPr>
          <c:invertIfNegative val="0"/>
          <c:cat>
            <c:strRef>
              <c:f>工作表1!$A$2:$A$4</c:f>
              <c:strCache>
                <c:ptCount val="3"/>
                <c:pt idx="0">
                  <c:v>影片+檢核點</c:v>
                </c:pt>
                <c:pt idx="1">
                  <c:v>影片+單元診斷</c:v>
                </c:pt>
                <c:pt idx="2">
                  <c:v>影片+縱貫診斷</c:v>
                </c:pt>
              </c:strCache>
            </c:strRef>
          </c:cat>
          <c:val>
            <c:numRef>
              <c:f>工作表1!$B$2:$B$4</c:f>
              <c:numCache>
                <c:formatCode>General</c:formatCode>
                <c:ptCount val="3"/>
                <c:pt idx="0">
                  <c:v>50</c:v>
                </c:pt>
                <c:pt idx="1">
                  <c:v>70</c:v>
                </c:pt>
                <c:pt idx="2">
                  <c:v>90</c:v>
                </c:pt>
              </c:numCache>
            </c:numRef>
          </c:val>
          <c:extLst>
            <c:ext xmlns:c16="http://schemas.microsoft.com/office/drawing/2014/chart" uri="{C3380CC4-5D6E-409C-BE32-E72D297353CC}">
              <c16:uniqueId val="{00000000-42BF-4583-8BFA-2BCBB51B0AA0}"/>
            </c:ext>
          </c:extLst>
        </c:ser>
        <c:dLbls>
          <c:showLegendKey val="0"/>
          <c:showVal val="0"/>
          <c:showCatName val="0"/>
          <c:showSerName val="0"/>
          <c:showPercent val="0"/>
          <c:showBubbleSize val="0"/>
        </c:dLbls>
        <c:gapWidth val="219"/>
        <c:axId val="-974165504"/>
        <c:axId val="-974172032"/>
      </c:barChart>
      <c:catAx>
        <c:axId val="-97416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974172032"/>
        <c:crosses val="autoZero"/>
        <c:auto val="1"/>
        <c:lblAlgn val="ctr"/>
        <c:lblOffset val="100"/>
        <c:noMultiLvlLbl val="0"/>
      </c:catAx>
      <c:valAx>
        <c:axId val="-974172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974165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微軟正黑體" panose="020B0604030504040204" pitchFamily="34" charset="-120"/>
          <a:ea typeface="微軟正黑體" panose="020B0604030504040204" pitchFamily="34" charset="-120"/>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zh-TW" altLang="en-US" sz="2000" dirty="0"/>
              <a:t>成長測驗</a:t>
            </a:r>
            <a:endParaRPr lang="en-US" altLang="zh-TW" sz="2000" dirty="0"/>
          </a:p>
          <a:p>
            <a:pPr>
              <a:defRPr sz="2000"/>
            </a:pPr>
            <a:r>
              <a:rPr lang="zh-TW" altLang="en-US" sz="2000" dirty="0"/>
              <a:t>英語文</a:t>
            </a:r>
            <a:r>
              <a:rPr lang="en-US" altLang="zh-TW" sz="2000" dirty="0"/>
              <a:t>:3-8</a:t>
            </a:r>
            <a:r>
              <a:rPr lang="zh-TW" altLang="en-US" sz="2000" dirty="0"/>
              <a:t>年級、國語文與數學</a:t>
            </a:r>
            <a:r>
              <a:rPr lang="en-US" altLang="zh-TW" sz="2000" dirty="0"/>
              <a:t>:1-8</a:t>
            </a:r>
            <a:r>
              <a:rPr lang="zh-TW" altLang="en-US" sz="2000" dirty="0"/>
              <a:t>年級</a:t>
            </a:r>
            <a:endParaRPr lang="en-US" altLang="zh-TW" sz="200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barChart>
        <c:barDir val="col"/>
        <c:grouping val="clustered"/>
        <c:varyColors val="0"/>
        <c:ser>
          <c:idx val="0"/>
          <c:order val="0"/>
          <c:tx>
            <c:strRef>
              <c:f>工作表9!$E$38</c:f>
              <c:strCache>
                <c:ptCount val="1"/>
                <c:pt idx="0">
                  <c:v>沒有使用</c:v>
                </c:pt>
              </c:strCache>
            </c:strRef>
          </c:tx>
          <c:spPr>
            <a:solidFill>
              <a:srgbClr val="FFC000"/>
            </a:solidFill>
            <a:ln>
              <a:noFill/>
            </a:ln>
            <a:effectLst/>
          </c:spPr>
          <c:invertIfNegative val="0"/>
          <c:cat>
            <c:strRef>
              <c:f>工作表9!$D$39:$D$41</c:f>
              <c:strCache>
                <c:ptCount val="3"/>
                <c:pt idx="0">
                  <c:v>英語文</c:v>
                </c:pt>
                <c:pt idx="1">
                  <c:v>國語文</c:v>
                </c:pt>
                <c:pt idx="2">
                  <c:v>數學</c:v>
                </c:pt>
              </c:strCache>
            </c:strRef>
          </c:cat>
          <c:val>
            <c:numRef>
              <c:f>工作表9!$E$39:$E$41</c:f>
              <c:numCache>
                <c:formatCode>0.00%</c:formatCode>
                <c:ptCount val="3"/>
                <c:pt idx="0">
                  <c:v>0.29409999999999997</c:v>
                </c:pt>
                <c:pt idx="1">
                  <c:v>0.34989999999999999</c:v>
                </c:pt>
                <c:pt idx="2">
                  <c:v>0.32340000000000002</c:v>
                </c:pt>
              </c:numCache>
            </c:numRef>
          </c:val>
          <c:extLst>
            <c:ext xmlns:c16="http://schemas.microsoft.com/office/drawing/2014/chart" uri="{C3380CC4-5D6E-409C-BE32-E72D297353CC}">
              <c16:uniqueId val="{00000000-AA2C-4549-B8D0-243953655147}"/>
            </c:ext>
          </c:extLst>
        </c:ser>
        <c:ser>
          <c:idx val="1"/>
          <c:order val="1"/>
          <c:tx>
            <c:strRef>
              <c:f>工作表9!$F$38</c:f>
              <c:strCache>
                <c:ptCount val="1"/>
                <c:pt idx="0">
                  <c:v>使用四小時以上</c:v>
                </c:pt>
              </c:strCache>
            </c:strRef>
          </c:tx>
          <c:spPr>
            <a:solidFill>
              <a:srgbClr val="FF0000"/>
            </a:solidFill>
            <a:ln>
              <a:noFill/>
            </a:ln>
            <a:effectLst/>
          </c:spPr>
          <c:invertIfNegative val="0"/>
          <c:cat>
            <c:strRef>
              <c:f>工作表9!$D$39:$D$41</c:f>
              <c:strCache>
                <c:ptCount val="3"/>
                <c:pt idx="0">
                  <c:v>英語文</c:v>
                </c:pt>
                <c:pt idx="1">
                  <c:v>國語文</c:v>
                </c:pt>
                <c:pt idx="2">
                  <c:v>數學</c:v>
                </c:pt>
              </c:strCache>
            </c:strRef>
          </c:cat>
          <c:val>
            <c:numRef>
              <c:f>工作表9!$F$39:$F$41</c:f>
              <c:numCache>
                <c:formatCode>0.00%</c:formatCode>
                <c:ptCount val="3"/>
                <c:pt idx="0">
                  <c:v>0.41220000000000001</c:v>
                </c:pt>
                <c:pt idx="1">
                  <c:v>0.45529999999999998</c:v>
                </c:pt>
                <c:pt idx="2">
                  <c:v>0.50590000000000002</c:v>
                </c:pt>
              </c:numCache>
            </c:numRef>
          </c:val>
          <c:extLst>
            <c:ext xmlns:c16="http://schemas.microsoft.com/office/drawing/2014/chart" uri="{C3380CC4-5D6E-409C-BE32-E72D297353CC}">
              <c16:uniqueId val="{00000001-AA2C-4549-B8D0-243953655147}"/>
            </c:ext>
          </c:extLst>
        </c:ser>
        <c:dLbls>
          <c:showLegendKey val="0"/>
          <c:showVal val="0"/>
          <c:showCatName val="0"/>
          <c:showSerName val="0"/>
          <c:showPercent val="0"/>
          <c:showBubbleSize val="0"/>
        </c:dLbls>
        <c:gapWidth val="219"/>
        <c:overlap val="-27"/>
        <c:axId val="-974168224"/>
        <c:axId val="-974167680"/>
      </c:barChart>
      <c:catAx>
        <c:axId val="-97416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zh-TW"/>
          </a:p>
        </c:txPr>
        <c:crossAx val="-974167680"/>
        <c:crosses val="autoZero"/>
        <c:auto val="1"/>
        <c:lblAlgn val="ctr"/>
        <c:lblOffset val="100"/>
        <c:noMultiLvlLbl val="0"/>
      </c:catAx>
      <c:valAx>
        <c:axId val="-974167680"/>
        <c:scaling>
          <c:orientation val="minMax"/>
          <c:min val="0.2"/>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400" b="0" i="0" u="none" strike="noStrike" kern="1200" baseline="0">
                    <a:solidFill>
                      <a:schemeClr val="tx1">
                        <a:lumMod val="65000"/>
                        <a:lumOff val="35000"/>
                      </a:schemeClr>
                    </a:solidFill>
                    <a:latin typeface="+mn-lt"/>
                    <a:ea typeface="+mn-ea"/>
                    <a:cs typeface="+mn-cs"/>
                  </a:defRPr>
                </a:pPr>
                <a:r>
                  <a:rPr lang="zh-TW" altLang="en-US" sz="2000" b="1" dirty="0"/>
                  <a:t>通 過 率</a:t>
                </a:r>
              </a:p>
            </c:rich>
          </c:tx>
          <c:layout>
            <c:manualLayout>
              <c:xMode val="edge"/>
              <c:yMode val="edge"/>
              <c:x val="0"/>
              <c:y val="0.41415350292748276"/>
            </c:manualLayout>
          </c:layout>
          <c:overlay val="0"/>
          <c:spPr>
            <a:noFill/>
            <a:ln>
              <a:noFill/>
            </a:ln>
            <a:effectLst/>
          </c:spPr>
          <c:txPr>
            <a:bodyPr rot="0" spcFirstLastPara="1" vertOverflow="ellipsis" vert="eaVert"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974168224"/>
        <c:crosses val="autoZero"/>
        <c:crossBetween val="between"/>
      </c:valAx>
      <c:spPr>
        <a:noFill/>
        <a:ln>
          <a:noFill/>
        </a:ln>
        <a:effectLst/>
      </c:spPr>
    </c:plotArea>
    <c:legend>
      <c:legendPos val="b"/>
      <c:layout>
        <c:manualLayout>
          <c:xMode val="edge"/>
          <c:yMode val="edge"/>
          <c:x val="0.28462418460284922"/>
          <c:y val="0.91295924169870557"/>
          <c:w val="0.4330218405458085"/>
          <c:h val="7.3418964718660801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altLang="zh-TW" sz="2000" dirty="0"/>
              <a:t>12</a:t>
            </a:r>
            <a:r>
              <a:rPr lang="zh-TW" altLang="en-US" sz="2000" dirty="0"/>
              <a:t>縣市</a:t>
            </a:r>
            <a:r>
              <a:rPr lang="en-US" altLang="zh-TW" sz="2000" dirty="0"/>
              <a:t>5</a:t>
            </a:r>
            <a:r>
              <a:rPr lang="zh-TW" altLang="en-US" sz="2000" dirty="0"/>
              <a:t>年級全體學生</a:t>
            </a:r>
          </a:p>
        </c:rich>
      </c:tx>
      <c:layout>
        <c:manualLayout>
          <c:xMode val="edge"/>
          <c:yMode val="edge"/>
          <c:x val="0.39904798584959489"/>
          <c:y val="1.969247801581569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barChart>
        <c:barDir val="col"/>
        <c:grouping val="clustered"/>
        <c:varyColors val="0"/>
        <c:ser>
          <c:idx val="0"/>
          <c:order val="0"/>
          <c:tx>
            <c:strRef>
              <c:f>工作表2!$N$3</c:f>
              <c:strCache>
                <c:ptCount val="1"/>
                <c:pt idx="0">
                  <c:v>沒有使用</c:v>
                </c:pt>
              </c:strCache>
            </c:strRef>
          </c:tx>
          <c:spPr>
            <a:solidFill>
              <a:srgbClr val="FFC000"/>
            </a:solidFill>
            <a:ln>
              <a:noFill/>
            </a:ln>
            <a:effectLst/>
          </c:spPr>
          <c:invertIfNegative val="0"/>
          <c:cat>
            <c:strRef>
              <c:f>工作表2!$M$4:$M$6</c:f>
              <c:strCache>
                <c:ptCount val="3"/>
                <c:pt idx="0">
                  <c:v>英語文</c:v>
                </c:pt>
                <c:pt idx="1">
                  <c:v>國語文</c:v>
                </c:pt>
                <c:pt idx="2">
                  <c:v>數學</c:v>
                </c:pt>
              </c:strCache>
            </c:strRef>
          </c:cat>
          <c:val>
            <c:numRef>
              <c:f>工作表2!$N$4:$N$6</c:f>
              <c:numCache>
                <c:formatCode>General</c:formatCode>
                <c:ptCount val="3"/>
                <c:pt idx="0">
                  <c:v>56.302044623956107</c:v>
                </c:pt>
                <c:pt idx="1">
                  <c:v>55.636100339892202</c:v>
                </c:pt>
                <c:pt idx="2">
                  <c:v>44.87</c:v>
                </c:pt>
              </c:numCache>
            </c:numRef>
          </c:val>
          <c:extLst>
            <c:ext xmlns:c16="http://schemas.microsoft.com/office/drawing/2014/chart" uri="{C3380CC4-5D6E-409C-BE32-E72D297353CC}">
              <c16:uniqueId val="{00000000-6D51-4913-97D7-58F11AE1077F}"/>
            </c:ext>
          </c:extLst>
        </c:ser>
        <c:ser>
          <c:idx val="1"/>
          <c:order val="1"/>
          <c:tx>
            <c:strRef>
              <c:f>工作表2!$O$3</c:f>
              <c:strCache>
                <c:ptCount val="1"/>
                <c:pt idx="0">
                  <c:v>使用四小時以上(參加計畫)</c:v>
                </c:pt>
              </c:strCache>
            </c:strRef>
          </c:tx>
          <c:spPr>
            <a:solidFill>
              <a:srgbClr val="FF0000"/>
            </a:solidFill>
            <a:ln>
              <a:noFill/>
            </a:ln>
            <a:effectLst/>
          </c:spPr>
          <c:invertIfNegative val="0"/>
          <c:cat>
            <c:strRef>
              <c:f>工作表2!$M$4:$M$6</c:f>
              <c:strCache>
                <c:ptCount val="3"/>
                <c:pt idx="0">
                  <c:v>英語文</c:v>
                </c:pt>
                <c:pt idx="1">
                  <c:v>國語文</c:v>
                </c:pt>
                <c:pt idx="2">
                  <c:v>數學</c:v>
                </c:pt>
              </c:strCache>
            </c:strRef>
          </c:cat>
          <c:val>
            <c:numRef>
              <c:f>工作表2!$O$4:$O$6</c:f>
              <c:numCache>
                <c:formatCode>General</c:formatCode>
                <c:ptCount val="3"/>
                <c:pt idx="0">
                  <c:v>62.748853339299707</c:v>
                </c:pt>
                <c:pt idx="1">
                  <c:v>61.448185852258099</c:v>
                </c:pt>
                <c:pt idx="2">
                  <c:v>51.73</c:v>
                </c:pt>
              </c:numCache>
            </c:numRef>
          </c:val>
          <c:extLst>
            <c:ext xmlns:c16="http://schemas.microsoft.com/office/drawing/2014/chart" uri="{C3380CC4-5D6E-409C-BE32-E72D297353CC}">
              <c16:uniqueId val="{00000001-6D51-4913-97D7-58F11AE1077F}"/>
            </c:ext>
          </c:extLst>
        </c:ser>
        <c:dLbls>
          <c:showLegendKey val="0"/>
          <c:showVal val="0"/>
          <c:showCatName val="0"/>
          <c:showSerName val="0"/>
          <c:showPercent val="0"/>
          <c:showBubbleSize val="0"/>
        </c:dLbls>
        <c:gapWidth val="219"/>
        <c:overlap val="-27"/>
        <c:axId val="-1181215856"/>
        <c:axId val="-1653873776"/>
      </c:barChart>
      <c:catAx>
        <c:axId val="-118121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zh-TW"/>
          </a:p>
        </c:txPr>
        <c:crossAx val="-1653873776"/>
        <c:crosses val="autoZero"/>
        <c:auto val="1"/>
        <c:lblAlgn val="ctr"/>
        <c:lblOffset val="100"/>
        <c:noMultiLvlLbl val="0"/>
      </c:catAx>
      <c:valAx>
        <c:axId val="-1653873776"/>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1181215856"/>
        <c:crosses val="autoZero"/>
        <c:crossBetween val="between"/>
      </c:valAx>
      <c:spPr>
        <a:noFill/>
        <a:ln>
          <a:noFill/>
        </a:ln>
        <a:effectLst/>
      </c:spPr>
    </c:plotArea>
    <c:legend>
      <c:legendPos val="b"/>
      <c:layout>
        <c:manualLayout>
          <c:xMode val="edge"/>
          <c:yMode val="edge"/>
          <c:x val="0.21675073224542585"/>
          <c:y val="0.9106485928017094"/>
          <c:w val="0.64258549203088733"/>
          <c:h val="7.6095399417257542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工作表1!$C$1</c:f>
              <c:strCache>
                <c:ptCount val="1"/>
                <c:pt idx="0">
                  <c:v>沒有使用</c:v>
                </c:pt>
              </c:strCache>
            </c:strRef>
          </c:tx>
          <c:spPr>
            <a:solidFill>
              <a:schemeClr val="bg1">
                <a:lumMod val="75000"/>
              </a:schemeClr>
            </a:solidFill>
            <a:ln>
              <a:noFill/>
            </a:ln>
            <a:effectLst/>
          </c:spPr>
          <c:invertIfNegative val="0"/>
          <c:cat>
            <c:multiLvlStrRef>
              <c:f>工作表1!$A$2:$B$7</c:f>
              <c:multiLvlStrCache>
                <c:ptCount val="6"/>
                <c:lvl>
                  <c:pt idx="0">
                    <c:v>嘉義縣</c:v>
                  </c:pt>
                  <c:pt idx="1">
                    <c:v>全國平均</c:v>
                  </c:pt>
                  <c:pt idx="2">
                    <c:v>嘉義縣</c:v>
                  </c:pt>
                  <c:pt idx="3">
                    <c:v>全國平均</c:v>
                  </c:pt>
                  <c:pt idx="4">
                    <c:v>嘉義縣</c:v>
                  </c:pt>
                  <c:pt idx="5">
                    <c:v>全國平均</c:v>
                  </c:pt>
                </c:lvl>
                <c:lvl>
                  <c:pt idx="0">
                    <c:v>英語文</c:v>
                  </c:pt>
                  <c:pt idx="2">
                    <c:v>國語文</c:v>
                  </c:pt>
                  <c:pt idx="4">
                    <c:v>數學</c:v>
                  </c:pt>
                </c:lvl>
              </c:multiLvlStrCache>
            </c:multiLvlStrRef>
          </c:cat>
          <c:val>
            <c:numRef>
              <c:f>工作表1!$C$2:$C$7</c:f>
              <c:numCache>
                <c:formatCode>0.00%</c:formatCode>
                <c:ptCount val="6"/>
                <c:pt idx="0">
                  <c:v>0.28199999999999997</c:v>
                </c:pt>
                <c:pt idx="1">
                  <c:v>0.29409999999999997</c:v>
                </c:pt>
                <c:pt idx="2">
                  <c:v>0.35859999999999997</c:v>
                </c:pt>
                <c:pt idx="3">
                  <c:v>0.34989999999999999</c:v>
                </c:pt>
                <c:pt idx="4">
                  <c:v>0.32569999999999999</c:v>
                </c:pt>
                <c:pt idx="5">
                  <c:v>0.32340000000000002</c:v>
                </c:pt>
              </c:numCache>
            </c:numRef>
          </c:val>
          <c:extLst>
            <c:ext xmlns:c16="http://schemas.microsoft.com/office/drawing/2014/chart" uri="{C3380CC4-5D6E-409C-BE32-E72D297353CC}">
              <c16:uniqueId val="{00000000-7A27-4C01-A8DE-8379627F2F7B}"/>
            </c:ext>
          </c:extLst>
        </c:ser>
        <c:ser>
          <c:idx val="1"/>
          <c:order val="1"/>
          <c:tx>
            <c:strRef>
              <c:f>工作表1!$D$1</c:f>
              <c:strCache>
                <c:ptCount val="1"/>
                <c:pt idx="0">
                  <c:v>使用四小時以上</c:v>
                </c:pt>
              </c:strCache>
            </c:strRef>
          </c:tx>
          <c:spPr>
            <a:solidFill>
              <a:srgbClr val="FF0000"/>
            </a:solidFill>
            <a:ln>
              <a:noFill/>
            </a:ln>
            <a:effectLst/>
          </c:spPr>
          <c:invertIfNegative val="0"/>
          <c:cat>
            <c:multiLvlStrRef>
              <c:f>工作表1!$A$2:$B$7</c:f>
              <c:multiLvlStrCache>
                <c:ptCount val="6"/>
                <c:lvl>
                  <c:pt idx="0">
                    <c:v>嘉義縣</c:v>
                  </c:pt>
                  <c:pt idx="1">
                    <c:v>全國平均</c:v>
                  </c:pt>
                  <c:pt idx="2">
                    <c:v>嘉義縣</c:v>
                  </c:pt>
                  <c:pt idx="3">
                    <c:v>全國平均</c:v>
                  </c:pt>
                  <c:pt idx="4">
                    <c:v>嘉義縣</c:v>
                  </c:pt>
                  <c:pt idx="5">
                    <c:v>全國平均</c:v>
                  </c:pt>
                </c:lvl>
                <c:lvl>
                  <c:pt idx="0">
                    <c:v>英語文</c:v>
                  </c:pt>
                  <c:pt idx="2">
                    <c:v>國語文</c:v>
                  </c:pt>
                  <c:pt idx="4">
                    <c:v>數學</c:v>
                  </c:pt>
                </c:lvl>
              </c:multiLvlStrCache>
            </c:multiLvlStrRef>
          </c:cat>
          <c:val>
            <c:numRef>
              <c:f>工作表1!$D$2:$D$7</c:f>
              <c:numCache>
                <c:formatCode>0.00%</c:formatCode>
                <c:ptCount val="6"/>
                <c:pt idx="0">
                  <c:v>0.54810000000000003</c:v>
                </c:pt>
                <c:pt idx="1">
                  <c:v>0.41220000000000001</c:v>
                </c:pt>
                <c:pt idx="2">
                  <c:v>0.52480000000000004</c:v>
                </c:pt>
                <c:pt idx="3">
                  <c:v>0.45529999999999998</c:v>
                </c:pt>
                <c:pt idx="4">
                  <c:v>0.61199999999999999</c:v>
                </c:pt>
                <c:pt idx="5">
                  <c:v>0.50590000000000002</c:v>
                </c:pt>
              </c:numCache>
            </c:numRef>
          </c:val>
          <c:extLst>
            <c:ext xmlns:c16="http://schemas.microsoft.com/office/drawing/2014/chart" uri="{C3380CC4-5D6E-409C-BE32-E72D297353CC}">
              <c16:uniqueId val="{00000001-7A27-4C01-A8DE-8379627F2F7B}"/>
            </c:ext>
          </c:extLst>
        </c:ser>
        <c:dLbls>
          <c:showLegendKey val="0"/>
          <c:showVal val="0"/>
          <c:showCatName val="0"/>
          <c:showSerName val="0"/>
          <c:showPercent val="0"/>
          <c:showBubbleSize val="0"/>
        </c:dLbls>
        <c:gapWidth val="219"/>
        <c:overlap val="-27"/>
        <c:axId val="-820691936"/>
        <c:axId val="-820693024"/>
      </c:barChart>
      <c:catAx>
        <c:axId val="-82069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zh-TW"/>
          </a:p>
        </c:txPr>
        <c:crossAx val="-820693024"/>
        <c:crosses val="autoZero"/>
        <c:auto val="1"/>
        <c:lblAlgn val="ctr"/>
        <c:lblOffset val="100"/>
        <c:noMultiLvlLbl val="0"/>
      </c:catAx>
      <c:valAx>
        <c:axId val="-820693024"/>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crossAx val="-82069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工作表1!$C$9</c:f>
              <c:strCache>
                <c:ptCount val="1"/>
                <c:pt idx="0">
                  <c:v>沒有使用</c:v>
                </c:pt>
              </c:strCache>
            </c:strRef>
          </c:tx>
          <c:spPr>
            <a:solidFill>
              <a:sysClr val="window" lastClr="FFFFFF">
                <a:lumMod val="75000"/>
              </a:sysClr>
            </a:solidFill>
            <a:ln>
              <a:noFill/>
            </a:ln>
            <a:effectLst/>
          </c:spPr>
          <c:invertIfNegative val="0"/>
          <c:cat>
            <c:multiLvlStrRef>
              <c:f>工作表1!$A$10:$B$15</c:f>
              <c:multiLvlStrCache>
                <c:ptCount val="6"/>
                <c:lvl>
                  <c:pt idx="0">
                    <c:v>嘉義縣</c:v>
                  </c:pt>
                  <c:pt idx="1">
                    <c:v>全國平均</c:v>
                  </c:pt>
                  <c:pt idx="2">
                    <c:v>嘉義縣</c:v>
                  </c:pt>
                  <c:pt idx="3">
                    <c:v>全國平均</c:v>
                  </c:pt>
                  <c:pt idx="4">
                    <c:v>嘉義縣</c:v>
                  </c:pt>
                  <c:pt idx="5">
                    <c:v>全國平均</c:v>
                  </c:pt>
                </c:lvl>
                <c:lvl>
                  <c:pt idx="0">
                    <c:v>英語文</c:v>
                  </c:pt>
                  <c:pt idx="2">
                    <c:v>國語文</c:v>
                  </c:pt>
                  <c:pt idx="4">
                    <c:v>數學</c:v>
                  </c:pt>
                </c:lvl>
              </c:multiLvlStrCache>
            </c:multiLvlStrRef>
          </c:cat>
          <c:val>
            <c:numRef>
              <c:f>工作表1!$C$10:$C$15</c:f>
              <c:numCache>
                <c:formatCode>0.00_);[Red]\(0.00\)</c:formatCode>
                <c:ptCount val="6"/>
                <c:pt idx="0">
                  <c:v>54.31</c:v>
                </c:pt>
                <c:pt idx="1">
                  <c:v>55.2</c:v>
                </c:pt>
                <c:pt idx="2">
                  <c:v>57.63</c:v>
                </c:pt>
                <c:pt idx="3">
                  <c:v>55.64</c:v>
                </c:pt>
                <c:pt idx="4">
                  <c:v>48.73</c:v>
                </c:pt>
                <c:pt idx="5">
                  <c:v>44.87</c:v>
                </c:pt>
              </c:numCache>
            </c:numRef>
          </c:val>
          <c:extLst>
            <c:ext xmlns:c16="http://schemas.microsoft.com/office/drawing/2014/chart" uri="{C3380CC4-5D6E-409C-BE32-E72D297353CC}">
              <c16:uniqueId val="{00000000-4D8D-4477-A4DC-32C320BBC327}"/>
            </c:ext>
          </c:extLst>
        </c:ser>
        <c:ser>
          <c:idx val="1"/>
          <c:order val="1"/>
          <c:tx>
            <c:strRef>
              <c:f>工作表1!$D$9</c:f>
              <c:strCache>
                <c:ptCount val="1"/>
                <c:pt idx="0">
                  <c:v>使用四小時以上</c:v>
                </c:pt>
              </c:strCache>
            </c:strRef>
          </c:tx>
          <c:spPr>
            <a:solidFill>
              <a:srgbClr val="FF0000"/>
            </a:solidFill>
            <a:ln>
              <a:noFill/>
            </a:ln>
            <a:effectLst/>
          </c:spPr>
          <c:invertIfNegative val="0"/>
          <c:cat>
            <c:multiLvlStrRef>
              <c:f>工作表1!$A$10:$B$15</c:f>
              <c:multiLvlStrCache>
                <c:ptCount val="6"/>
                <c:lvl>
                  <c:pt idx="0">
                    <c:v>嘉義縣</c:v>
                  </c:pt>
                  <c:pt idx="1">
                    <c:v>全國平均</c:v>
                  </c:pt>
                  <c:pt idx="2">
                    <c:v>嘉義縣</c:v>
                  </c:pt>
                  <c:pt idx="3">
                    <c:v>全國平均</c:v>
                  </c:pt>
                  <c:pt idx="4">
                    <c:v>嘉義縣</c:v>
                  </c:pt>
                  <c:pt idx="5">
                    <c:v>全國平均</c:v>
                  </c:pt>
                </c:lvl>
                <c:lvl>
                  <c:pt idx="0">
                    <c:v>英語文</c:v>
                  </c:pt>
                  <c:pt idx="2">
                    <c:v>國語文</c:v>
                  </c:pt>
                  <c:pt idx="4">
                    <c:v>數學</c:v>
                  </c:pt>
                </c:lvl>
              </c:multiLvlStrCache>
            </c:multiLvlStrRef>
          </c:cat>
          <c:val>
            <c:numRef>
              <c:f>工作表1!$D$10:$D$15</c:f>
              <c:numCache>
                <c:formatCode>0.00_);[Red]\(0.00\)</c:formatCode>
                <c:ptCount val="6"/>
                <c:pt idx="0">
                  <c:v>57.99</c:v>
                </c:pt>
                <c:pt idx="1">
                  <c:v>62.75</c:v>
                </c:pt>
                <c:pt idx="2">
                  <c:v>61.36</c:v>
                </c:pt>
                <c:pt idx="3">
                  <c:v>61.45</c:v>
                </c:pt>
                <c:pt idx="4">
                  <c:v>54.25</c:v>
                </c:pt>
                <c:pt idx="5">
                  <c:v>51.73</c:v>
                </c:pt>
              </c:numCache>
            </c:numRef>
          </c:val>
          <c:extLst>
            <c:ext xmlns:c16="http://schemas.microsoft.com/office/drawing/2014/chart" uri="{C3380CC4-5D6E-409C-BE32-E72D297353CC}">
              <c16:uniqueId val="{00000001-4D8D-4477-A4DC-32C320BBC327}"/>
            </c:ext>
          </c:extLst>
        </c:ser>
        <c:dLbls>
          <c:showLegendKey val="0"/>
          <c:showVal val="0"/>
          <c:showCatName val="0"/>
          <c:showSerName val="0"/>
          <c:showPercent val="0"/>
          <c:showBubbleSize val="0"/>
        </c:dLbls>
        <c:gapWidth val="219"/>
        <c:overlap val="-27"/>
        <c:axId val="-820692480"/>
        <c:axId val="-820691392"/>
      </c:barChart>
      <c:catAx>
        <c:axId val="-82069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zh-TW"/>
          </a:p>
        </c:txPr>
        <c:crossAx val="-820691392"/>
        <c:crosses val="autoZero"/>
        <c:auto val="1"/>
        <c:lblAlgn val="ctr"/>
        <c:lblOffset val="100"/>
        <c:noMultiLvlLbl val="0"/>
      </c:catAx>
      <c:valAx>
        <c:axId val="-820691392"/>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zh-TW"/>
          </a:p>
        </c:txPr>
        <c:crossAx val="-820692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19517242578648"/>
          <c:y val="0.1086506527633555"/>
          <c:w val="0.85420921449999998"/>
          <c:h val="0.6425260881"/>
        </c:manualLayout>
      </c:layout>
      <c:lineChart>
        <c:grouping val="standard"/>
        <c:varyColors val="0"/>
        <c:ser>
          <c:idx val="0"/>
          <c:order val="0"/>
          <c:spPr>
            <a:ln w="25400" cap="sq" cmpd="sng" algn="ctr">
              <a:solidFill>
                <a:srgbClr val="00B050"/>
              </a:solidFill>
              <a:prstDash val="solid"/>
              <a:bevel/>
            </a:ln>
            <a:effectLst/>
          </c:spPr>
          <c:marker>
            <c:symbol val="circle"/>
            <c:size val="5"/>
            <c:spPr>
              <a:solidFill>
                <a:schemeClr val="accent4"/>
              </a:solidFill>
              <a:ln w="127000" cap="flat" cmpd="sng" algn="ctr">
                <a:solidFill>
                  <a:schemeClr val="accent4">
                    <a:lumMod val="60000"/>
                    <a:lumOff val="40000"/>
                  </a:schemeClr>
                </a:solidFill>
                <a:prstDash val="solid"/>
                <a:round/>
              </a:ln>
              <a:effectLst/>
            </c:spPr>
          </c:marker>
          <c:cat>
            <c:strRef>
              <c:f>工作表1!$B$11:$B$13</c:f>
              <c:strCache>
                <c:ptCount val="3"/>
                <c:pt idx="0">
                  <c:v>非因材網使用者</c:v>
                </c:pt>
                <c:pt idx="1">
                  <c:v>者使用因材網一年內者</c:v>
                </c:pt>
                <c:pt idx="2">
                  <c:v>使用因材網一年以上者</c:v>
                </c:pt>
              </c:strCache>
            </c:strRef>
          </c:cat>
          <c:val>
            <c:numRef>
              <c:f>工作表1!$C$11:$C$13</c:f>
              <c:numCache>
                <c:formatCode>General</c:formatCode>
                <c:ptCount val="3"/>
                <c:pt idx="0">
                  <c:v>-0.21</c:v>
                </c:pt>
                <c:pt idx="1">
                  <c:v>-5.0000000000000001E-3</c:v>
                </c:pt>
                <c:pt idx="2">
                  <c:v>0.13700000000000001</c:v>
                </c:pt>
              </c:numCache>
            </c:numRef>
          </c:val>
          <c:smooth val="0"/>
          <c:extLst>
            <c:ext xmlns:c16="http://schemas.microsoft.com/office/drawing/2014/chart" uri="{C3380CC4-5D6E-409C-BE32-E72D297353CC}">
              <c16:uniqueId val="{00000000-9E3B-48C4-8682-A689B79D1AA2}"/>
            </c:ext>
          </c:extLst>
        </c:ser>
        <c:dLbls>
          <c:showLegendKey val="0"/>
          <c:showVal val="0"/>
          <c:showCatName val="0"/>
          <c:showSerName val="0"/>
          <c:showPercent val="0"/>
          <c:showBubbleSize val="0"/>
        </c:dLbls>
        <c:marker val="1"/>
        <c:smooth val="0"/>
        <c:axId val="-1653877584"/>
        <c:axId val="-1653877040"/>
      </c:lineChart>
      <c:catAx>
        <c:axId val="-1653877584"/>
        <c:scaling>
          <c:orientation val="minMax"/>
        </c:scaling>
        <c:delete val="1"/>
        <c:axPos val="b"/>
        <c:numFmt formatCode="General" sourceLinked="1"/>
        <c:majorTickMark val="none"/>
        <c:minorTickMark val="none"/>
        <c:tickLblPos val="nextTo"/>
        <c:crossAx val="-1653877040"/>
        <c:crosses val="autoZero"/>
        <c:auto val="0"/>
        <c:lblAlgn val="ctr"/>
        <c:lblOffset val="100"/>
        <c:noMultiLvlLbl val="0"/>
      </c:catAx>
      <c:valAx>
        <c:axId val="-1653877040"/>
        <c:scaling>
          <c:orientation val="minMax"/>
        </c:scaling>
        <c:delete val="0"/>
        <c:axPos val="l"/>
        <c:majorGridlines>
          <c:spPr>
            <a:ln w="9525" cap="flat" cmpd="sng" algn="ctr">
              <a:solidFill>
                <a:schemeClr val="tx1">
                  <a:lumMod val="15000"/>
                  <a:lumOff val="85000"/>
                </a:schemeClr>
              </a:solidFill>
              <a:prstDash val="solid"/>
              <a:round/>
            </a:ln>
            <a:effectLst/>
          </c:spPr>
        </c:majorGridlines>
        <c:title>
          <c:tx>
            <c:rich>
              <a:bodyPr rot="0" spcFirstLastPara="1" vertOverflow="ellipsis" vert="eaVert" wrap="square" numCol="1" anchor="ctr" anchorCtr="1"/>
              <a:lstStyle/>
              <a:p>
                <a:pPr>
                  <a:defRPr lang="zh-TW" altLang="zh-TW" sz="1600" b="0" i="0" u="none" strike="noStrike" kern="1200" baseline="0">
                    <a:solidFill>
                      <a:schemeClr val="tx1">
                        <a:lumMod val="65000"/>
                        <a:lumOff val="35000"/>
                      </a:schemeClr>
                    </a:solidFill>
                    <a:latin typeface="+mn-lt"/>
                    <a:ea typeface="+mn-ea"/>
                    <a:cs typeface="+mn-cs"/>
                  </a:defRPr>
                </a:pPr>
                <a:r>
                  <a:rPr lang="zh-TW" altLang="en-US" sz="2400" dirty="0">
                    <a:latin typeface="微軟正黑體" panose="020B0604030504040204" pitchFamily="34" charset="-120"/>
                    <a:ea typeface="微軟正黑體" panose="020B0604030504040204" pitchFamily="34" charset="-120"/>
                  </a:rPr>
                  <a:t>自主學習能力</a:t>
                </a:r>
                <a:endParaRPr lang="zh-TW" sz="2400" dirty="0">
                  <a:latin typeface="微軟正黑體" panose="020B0604030504040204" pitchFamily="34" charset="-120"/>
                  <a:ea typeface="微軟正黑體" panose="020B0604030504040204" pitchFamily="34" charset="-120"/>
                </a:endParaRPr>
              </a:p>
            </c:rich>
          </c:tx>
          <c:layout>
            <c:manualLayout>
              <c:xMode val="edge"/>
              <c:yMode val="edge"/>
              <c:x val="0"/>
              <c:y val="0.19233635470817284"/>
            </c:manualLayout>
          </c:layout>
          <c:overlay val="0"/>
          <c:spPr>
            <a:noFill/>
            <a:ln>
              <a:noFill/>
            </a:ln>
            <a:effectLst/>
          </c:spPr>
        </c:title>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numCol="1" anchor="ctr" anchorCtr="1"/>
          <a:lstStyle/>
          <a:p>
            <a:pPr>
              <a:defRPr lang="zh-TW" altLang="zh-TW" sz="1400" b="0" i="0" u="none" strike="noStrike" kern="1200" baseline="0">
                <a:solidFill>
                  <a:schemeClr val="bg1"/>
                </a:solidFill>
                <a:latin typeface="+mn-lt"/>
                <a:ea typeface="+mn-ea"/>
                <a:cs typeface="+mn-cs"/>
              </a:defRPr>
            </a:pPr>
            <a:endParaRPr lang="zh-TW"/>
          </a:p>
        </c:txPr>
        <c:crossAx val="-1653877584"/>
        <c:crossesAt val="0"/>
        <c:crossBetween val="between"/>
      </c:valAx>
      <c:spPr>
        <a:noFill/>
        <a:ln>
          <a:noFill/>
        </a:ln>
        <a:effectLst/>
      </c:spPr>
    </c:plotArea>
    <c:plotVisOnly val="1"/>
    <c:dispBlanksAs val="gap"/>
    <c:showDLblsOverMax val="0"/>
  </c:chart>
  <c:spPr>
    <a:noFill/>
    <a:ln>
      <a:noFill/>
    </a:ln>
    <a:effectLst/>
  </c:spPr>
  <c:txPr>
    <a:bodyPr numCol="1"/>
    <a:lstStyle/>
    <a:p>
      <a:pPr>
        <a:defRPr lang="zh-TW" altLang="zh-TW"/>
      </a:pPr>
      <a:endParaRPr lang="zh-TW"/>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0.05414</cdr:x>
      <cdr:y>0.14735</cdr:y>
    </cdr:from>
    <cdr:to>
      <cdr:x>0.0896</cdr:x>
      <cdr:y>0.7311</cdr:y>
    </cdr:to>
    <cdr:sp macro="" textlink="">
      <cdr:nvSpPr>
        <cdr:cNvPr id="2" name="箭號: 上-下雙向 1">
          <a:extLst xmlns:a="http://schemas.openxmlformats.org/drawingml/2006/main">
            <a:ext uri="{FF2B5EF4-FFF2-40B4-BE49-F238E27FC236}">
              <a16:creationId xmlns:a16="http://schemas.microsoft.com/office/drawing/2014/main" id="{7D005C94-BD21-4687-A77C-CF50FC1A4019}"/>
            </a:ext>
          </a:extLst>
        </cdr:cNvPr>
        <cdr:cNvSpPr/>
      </cdr:nvSpPr>
      <cdr:spPr>
        <a:xfrm xmlns:a="http://schemas.openxmlformats.org/drawingml/2006/main">
          <a:off x="594974" y="845476"/>
          <a:ext cx="389700" cy="3349442"/>
        </a:xfrm>
        <a:prstGeom xmlns:a="http://schemas.openxmlformats.org/drawingml/2006/main" prst="upDownArrow">
          <a:avLst/>
        </a:prstGeom>
        <a:solidFill xmlns:a="http://schemas.openxmlformats.org/drawingml/2006/main">
          <a:schemeClr val="tx2">
            <a:lumMod val="60000"/>
            <a:lumOff val="40000"/>
          </a:schemeClr>
        </a:solidFill>
      </cdr:spPr>
      <cdr:style>
        <a:lnRef xmlns:a="http://schemas.openxmlformats.org/drawingml/2006/main" idx="3">
          <a:schemeClr val="lt1"/>
        </a:lnRef>
        <a:fillRef xmlns:a="http://schemas.openxmlformats.org/drawingml/2006/main" idx="1">
          <a:schemeClr val="accent6"/>
        </a:fillRef>
        <a:effectRef xmlns:a="http://schemas.openxmlformats.org/drawingml/2006/main" idx="1">
          <a:schemeClr val="accent6"/>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TW" dirty="0"/>
        </a:p>
      </cdr:txBody>
    </cdr:sp>
  </cdr:relSizeAnchor>
  <cdr:relSizeAnchor xmlns:cdr="http://schemas.openxmlformats.org/drawingml/2006/chartDrawing">
    <cdr:from>
      <cdr:x>0.05292</cdr:x>
      <cdr:y>0.75713</cdr:y>
    </cdr:from>
    <cdr:to>
      <cdr:x>0.10391</cdr:x>
      <cdr:y>0.83758</cdr:y>
    </cdr:to>
    <cdr:sp macro="" textlink="">
      <cdr:nvSpPr>
        <cdr:cNvPr id="3" name="文字方塊 1">
          <a:extLst xmlns:a="http://schemas.openxmlformats.org/drawingml/2006/main">
            <a:ext uri="{FF2B5EF4-FFF2-40B4-BE49-F238E27FC236}">
              <a16:creationId xmlns:a16="http://schemas.microsoft.com/office/drawing/2014/main" id="{D48C5E24-E8FE-45BA-AA69-59030DB4A495}"/>
            </a:ext>
          </a:extLst>
        </cdr:cNvPr>
        <cdr:cNvSpPr txBox="1"/>
      </cdr:nvSpPr>
      <cdr:spPr>
        <a:xfrm xmlns:a="http://schemas.openxmlformats.org/drawingml/2006/main">
          <a:off x="532585" y="3765199"/>
          <a:ext cx="513114" cy="40007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zh-TW" altLang="en-US" sz="2000" b="1" dirty="0">
              <a:solidFill>
                <a:srgbClr val="7030A0"/>
              </a:solidFill>
              <a:latin typeface="微軟正黑體" panose="020B0604030504040204" pitchFamily="34" charset="-120"/>
              <a:ea typeface="微軟正黑體" panose="020B0604030504040204" pitchFamily="34" charset="-120"/>
            </a:rPr>
            <a:t>低</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21E4497-C396-48A4-AC66-247F55DB6FE7}"/>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277EDF3E-8905-4C38-AFC6-33CFE35D6B52}"/>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E6823510-0F98-4FFC-BB43-73BB394FBCFB}" type="datetimeFigureOut">
              <a:rPr lang="zh-TW" altLang="en-US" smtClean="0"/>
              <a:t>2022/9/7</a:t>
            </a:fld>
            <a:endParaRPr lang="zh-TW" altLang="en-US"/>
          </a:p>
        </p:txBody>
      </p:sp>
      <p:sp>
        <p:nvSpPr>
          <p:cNvPr id="4" name="頁尾版面配置區 3">
            <a:extLst>
              <a:ext uri="{FF2B5EF4-FFF2-40B4-BE49-F238E27FC236}">
                <a16:creationId xmlns:a16="http://schemas.microsoft.com/office/drawing/2014/main" id="{C1DF2B84-4C43-4519-B74C-B90983FAB252}"/>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B15A76A4-2A35-4BEC-AB81-57554E0D04D4}"/>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930CFB8C-EF04-4747-BC99-9B25D2F11FF7}" type="slidenum">
              <a:rPr lang="zh-TW" altLang="en-US" smtClean="0"/>
              <a:t>‹#›</a:t>
            </a:fld>
            <a:endParaRPr lang="zh-TW" altLang="en-US"/>
          </a:p>
        </p:txBody>
      </p:sp>
    </p:spTree>
    <p:extLst>
      <p:ext uri="{BB962C8B-B14F-4D97-AF65-F5344CB8AC3E}">
        <p14:creationId xmlns:p14="http://schemas.microsoft.com/office/powerpoint/2010/main" val="3356269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3170EA2-EE4C-4032-83C7-0DF2CB1BF2DE}" type="datetimeFigureOut">
              <a:rPr lang="zh-TW" altLang="en-US" smtClean="0"/>
              <a:t>2022/9/7</a:t>
            </a:fld>
            <a:endParaRPr lang="zh-TW" altLang="en-US"/>
          </a:p>
        </p:txBody>
      </p:sp>
      <p:sp>
        <p:nvSpPr>
          <p:cNvPr id="4" name="投影片影像版面配置區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24AECCFB-01D6-4FF2-AC3D-9C37DDA1A459}" type="slidenum">
              <a:rPr lang="zh-TW" altLang="en-US" smtClean="0"/>
              <a:t>‹#›</a:t>
            </a:fld>
            <a:endParaRPr lang="zh-TW" altLang="en-US"/>
          </a:p>
        </p:txBody>
      </p:sp>
    </p:spTree>
    <p:extLst>
      <p:ext uri="{BB962C8B-B14F-4D97-AF65-F5344CB8AC3E}">
        <p14:creationId xmlns:p14="http://schemas.microsoft.com/office/powerpoint/2010/main" val="4031451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4AECCFB-01D6-4FF2-AC3D-9C37DDA1A459}" type="slidenum">
              <a:rPr lang="zh-TW" altLang="en-US" smtClean="0"/>
              <a:t>19</a:t>
            </a:fld>
            <a:endParaRPr lang="zh-TW" altLang="en-US"/>
          </a:p>
        </p:txBody>
      </p:sp>
    </p:spTree>
    <p:extLst>
      <p:ext uri="{BB962C8B-B14F-4D97-AF65-F5344CB8AC3E}">
        <p14:creationId xmlns:p14="http://schemas.microsoft.com/office/powerpoint/2010/main" val="4024555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3.png"/><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8F0B718F-9792-4F17-A6B6-EC0496090E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15"/>
            <a:ext cx="12192000" cy="6860015"/>
          </a:xfrm>
          <a:prstGeom prst="rect">
            <a:avLst/>
          </a:prstGeom>
        </p:spPr>
      </p:pic>
      <p:sp>
        <p:nvSpPr>
          <p:cNvPr id="20" name="TextBox 12">
            <a:extLst>
              <a:ext uri="{FF2B5EF4-FFF2-40B4-BE49-F238E27FC236}">
                <a16:creationId xmlns:a16="http://schemas.microsoft.com/office/drawing/2014/main" id="{226B8CA3-39EC-47E6-A5DA-E773024B7612}"/>
              </a:ext>
            </a:extLst>
          </p:cNvPr>
          <p:cNvSpPr txBox="1"/>
          <p:nvPr userDrawn="1"/>
        </p:nvSpPr>
        <p:spPr>
          <a:xfrm>
            <a:off x="1144446" y="689189"/>
            <a:ext cx="3390567" cy="339324"/>
          </a:xfrm>
          <a:prstGeom prst="rect">
            <a:avLst/>
          </a:prstGeom>
          <a:noFill/>
        </p:spPr>
        <p:txBody>
          <a:bodyPr wrap="square" rtlCol="0">
            <a:spAutoFit/>
          </a:bodyPr>
          <a:lstStyle/>
          <a:p>
            <a:pPr>
              <a:lnSpc>
                <a:spcPts val="1800"/>
              </a:lnSpc>
            </a:pPr>
            <a:r>
              <a:rPr lang="en-US" sz="2000" b="1" dirty="0">
                <a:solidFill>
                  <a:srgbClr val="5B7574"/>
                </a:solidFill>
                <a:latin typeface="Bell MT" panose="02020503060305020303" pitchFamily="18" charset="0"/>
                <a:ea typeface="微軟正黑體" panose="020B0604030504040204" pitchFamily="34" charset="-120"/>
                <a:cs typeface="KoHo" panose="00000500000000000000" pitchFamily="2" charset="-34"/>
              </a:rPr>
              <a:t>Ministry of Education</a:t>
            </a:r>
            <a:endParaRPr lang="en-US" sz="2000" dirty="0">
              <a:solidFill>
                <a:srgbClr val="5B7574"/>
              </a:solidFill>
              <a:latin typeface="Bell MT" panose="02020503060305020303" pitchFamily="18" charset="0"/>
              <a:ea typeface="微軟正黑體" panose="020B0604030504040204" pitchFamily="34" charset="-120"/>
              <a:cs typeface="KoHo" panose="00000500000000000000" pitchFamily="2" charset="-34"/>
            </a:endParaRPr>
          </a:p>
        </p:txBody>
      </p:sp>
      <p:pic>
        <p:nvPicPr>
          <p:cNvPr id="21" name="圖片 20">
            <a:extLst>
              <a:ext uri="{FF2B5EF4-FFF2-40B4-BE49-F238E27FC236}">
                <a16:creationId xmlns:a16="http://schemas.microsoft.com/office/drawing/2014/main" id="{C5C7CB5B-FF57-4989-86D0-F3E38F3C358E}"/>
              </a:ext>
            </a:extLst>
          </p:cNvPr>
          <p:cNvPicPr>
            <a:picLocks noChangeAspect="1"/>
          </p:cNvPicPr>
          <p:nvPr userDrawn="1"/>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987015" y="111166"/>
            <a:ext cx="1835055" cy="859611"/>
          </a:xfrm>
          <a:prstGeom prst="rect">
            <a:avLst/>
          </a:prstGeom>
        </p:spPr>
      </p:pic>
      <p:pic>
        <p:nvPicPr>
          <p:cNvPr id="22" name="圖片 21">
            <a:extLst>
              <a:ext uri="{FF2B5EF4-FFF2-40B4-BE49-F238E27FC236}">
                <a16:creationId xmlns:a16="http://schemas.microsoft.com/office/drawing/2014/main" id="{13D57D60-32C5-4DBE-847B-D5D0E9B94CD0}"/>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58542" y="161330"/>
            <a:ext cx="971395" cy="912206"/>
          </a:xfrm>
          <a:prstGeom prst="rect">
            <a:avLst/>
          </a:prstGeom>
        </p:spPr>
      </p:pic>
      <p:sp>
        <p:nvSpPr>
          <p:cNvPr id="2" name="標題 1"/>
          <p:cNvSpPr>
            <a:spLocks noGrp="1"/>
          </p:cNvSpPr>
          <p:nvPr>
            <p:ph type="ctrTitle"/>
          </p:nvPr>
        </p:nvSpPr>
        <p:spPr>
          <a:xfrm>
            <a:off x="838200" y="1195553"/>
            <a:ext cx="10515600" cy="1015663"/>
          </a:xfrm>
          <a:solidFill>
            <a:schemeClr val="bg1"/>
          </a:solidFill>
        </p:spPr>
        <p:txBody>
          <a:bodyPr wrap="square" rtlCol="0">
            <a:spAutoFit/>
          </a:bodyPr>
          <a:lstStyle>
            <a:lvl1pPr>
              <a:defRPr kumimoji="0" lang="zh-TW" altLang="en-US" sz="6000" i="0" u="none" strike="noStrike" cap="none" spc="0" normalizeH="0" baseline="0">
                <a:ln>
                  <a:noFill/>
                </a:ln>
                <a:solidFill>
                  <a:srgbClr val="0E937B"/>
                </a:solidFill>
                <a:effectLst/>
                <a:uLnTx/>
                <a:uFillTx/>
                <a:cs typeface="+mn-cs"/>
              </a:defRPr>
            </a:lvl1pPr>
          </a:lstStyle>
          <a:p>
            <a:pPr marL="0" marR="0" lvl="0" indent="0" algn="ctr" fontAlgn="auto">
              <a:lnSpc>
                <a:spcPct val="100000"/>
              </a:lnSpc>
              <a:spcBef>
                <a:spcPts val="0"/>
              </a:spcBef>
              <a:spcAft>
                <a:spcPts val="0"/>
              </a:spcAft>
              <a:buClrTx/>
              <a:buSzTx/>
              <a:buFontTx/>
              <a:tabLst/>
            </a:pPr>
            <a:r>
              <a:rPr lang="zh-TW" altLang="en-US" dirty="0"/>
              <a:t>按一下以編輯母片標題樣式</a:t>
            </a:r>
          </a:p>
        </p:txBody>
      </p:sp>
      <p:sp>
        <p:nvSpPr>
          <p:cNvPr id="4" name="日期版面配置區 3"/>
          <p:cNvSpPr>
            <a:spLocks noGrp="1"/>
          </p:cNvSpPr>
          <p:nvPr>
            <p:ph type="dt" sz="half" idx="10"/>
          </p:nvPr>
        </p:nvSpPr>
        <p:spPr>
          <a:xfrm>
            <a:off x="8746435" y="5403422"/>
            <a:ext cx="2743200" cy="365125"/>
          </a:xfrm>
        </p:spPr>
        <p:txBody>
          <a:bodyPr/>
          <a:lstStyle>
            <a:lvl1pPr>
              <a:defRPr kumimoji="0" lang="zh-TW" altLang="en-US" sz="2400" b="1" i="0" u="none" strike="noStrike" kern="1200" cap="none" spc="410" normalizeH="0" baseline="0" dirty="0">
                <a:ln>
                  <a:noFill/>
                </a:ln>
                <a:solidFill>
                  <a:srgbClr val="13947C"/>
                </a:solidFill>
                <a:effectLst/>
                <a:uLnTx/>
                <a:uFillTx/>
                <a:latin typeface="微軟正黑體" panose="020B0604030504040204" pitchFamily="34" charset="-120"/>
                <a:ea typeface="微軟正黑體" panose="020B0604030504040204" pitchFamily="34" charset="-120"/>
                <a:cs typeface="Poppins" panose="00000500000000000000" pitchFamily="2" charset="0"/>
              </a:defRPr>
            </a:lvl1pPr>
          </a:lstStyle>
          <a:p>
            <a:pPr algn="r" defTabSz="914400">
              <a:lnSpc>
                <a:spcPct val="150000"/>
              </a:lnSpc>
            </a:pPr>
            <a:r>
              <a:rPr lang="en-US" altLang="zh-TW"/>
              <a:t>111.7.26</a:t>
            </a:r>
            <a:endParaRPr lang="zh-TW" altLang="en-US" dirty="0"/>
          </a:p>
        </p:txBody>
      </p:sp>
      <p:sp>
        <p:nvSpPr>
          <p:cNvPr id="5" name="頁尾版面配置區 4"/>
          <p:cNvSpPr>
            <a:spLocks noGrp="1"/>
          </p:cNvSpPr>
          <p:nvPr>
            <p:ph type="ftr" sz="quarter" idx="11"/>
          </p:nvPr>
        </p:nvSpPr>
        <p:spPr>
          <a:xfrm>
            <a:off x="7374835" y="4853545"/>
            <a:ext cx="4114800" cy="365125"/>
          </a:xfrm>
        </p:spPr>
        <p:txBody>
          <a:bodyPr/>
          <a:lstStyle>
            <a:lvl1pPr marL="0" marR="0" indent="0" algn="r" defTabSz="914400" rtl="0" eaLnBrk="1" fontAlgn="auto" latinLnBrk="0" hangingPunct="1">
              <a:lnSpc>
                <a:spcPct val="150000"/>
              </a:lnSpc>
              <a:spcBef>
                <a:spcPts val="0"/>
              </a:spcBef>
              <a:spcAft>
                <a:spcPts val="0"/>
              </a:spcAft>
              <a:buClrTx/>
              <a:buSzTx/>
              <a:buFontTx/>
              <a:buNone/>
              <a:tabLst/>
              <a:defRPr kumimoji="0" lang="zh-TW" altLang="en-US" sz="2400" b="1" i="0" u="none" strike="noStrike" kern="1200" cap="none" spc="410" normalizeH="0" baseline="0">
                <a:ln>
                  <a:noFill/>
                </a:ln>
                <a:solidFill>
                  <a:srgbClr val="13947C"/>
                </a:solidFill>
                <a:effectLst/>
                <a:uLnTx/>
                <a:uFillTx/>
                <a:latin typeface="微軟正黑體" panose="020B0604030504040204" pitchFamily="34" charset="-120"/>
                <a:ea typeface="微軟正黑體" panose="020B0604030504040204" pitchFamily="34" charset="-120"/>
                <a:cs typeface="Poppins" panose="00000500000000000000" pitchFamily="2" charset="0"/>
              </a:defRPr>
            </a:lvl1pPr>
          </a:lstStyle>
          <a:p>
            <a:pPr>
              <a:defRPr/>
            </a:pPr>
            <a:r>
              <a:rPr kumimoji="0" lang="zh-TW" altLang="en-US" sz="2400" b="1" i="0" u="none" strike="noStrike" kern="1200" cap="none" spc="410" normalizeH="0" baseline="0" noProof="0" dirty="0">
                <a:ln>
                  <a:noFill/>
                </a:ln>
                <a:solidFill>
                  <a:srgbClr val="13947C"/>
                </a:solidFill>
                <a:effectLst/>
                <a:uLnTx/>
                <a:uFillTx/>
                <a:latin typeface="微軟正黑體" panose="020B0604030504040204" pitchFamily="34" charset="-120"/>
                <a:ea typeface="微軟正黑體" panose="020B0604030504040204" pitchFamily="34" charset="-120"/>
              </a:rPr>
              <a:t>教育部資訊及科技教育司</a:t>
            </a:r>
            <a:endParaRPr kumimoji="0" lang="en-US" altLang="zh-TW" sz="2400" b="1" i="0" u="none" strike="noStrike" kern="1200" cap="none" spc="410" normalizeH="0" baseline="0" noProof="0" dirty="0">
              <a:ln>
                <a:noFill/>
              </a:ln>
              <a:solidFill>
                <a:srgbClr val="13947C"/>
              </a:solidFill>
              <a:effectLst/>
              <a:uLnTx/>
              <a:uFillTx/>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a:xfrm>
            <a:off x="8610599" y="6356350"/>
            <a:ext cx="2743201" cy="365125"/>
          </a:xfrm>
          <a:prstGeom prst="rect">
            <a:avLst/>
          </a:prstGeom>
        </p:spPr>
        <p:txBody>
          <a:bodyPr/>
          <a:lstStyle>
            <a:lvl1pPr algn="r">
              <a:defRPr/>
            </a:lvl1pPr>
          </a:lstStyle>
          <a:p>
            <a:fld id="{E139BAAD-7476-414C-B105-1DA9148DC31B}" type="slidenum">
              <a:rPr lang="en-US" altLang="zh-TW" smtClean="0"/>
              <a:pPr/>
              <a:t>‹#›</a:t>
            </a:fld>
            <a:endParaRPr lang="zh-TW" altLang="en-US"/>
          </a:p>
        </p:txBody>
      </p:sp>
    </p:spTree>
    <p:extLst>
      <p:ext uri="{BB962C8B-B14F-4D97-AF65-F5344CB8AC3E}">
        <p14:creationId xmlns:p14="http://schemas.microsoft.com/office/powerpoint/2010/main" val="287001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hasCustomPrompt="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hasCustomPrompt="1"/>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r>
              <a:rPr lang="en-US" altLang="zh-TW"/>
              <a:t>111.7.26</a:t>
            </a:r>
            <a:endParaRPr lang="zh-TW" altLang="en-US"/>
          </a:p>
        </p:txBody>
      </p:sp>
      <p:sp>
        <p:nvSpPr>
          <p:cNvPr id="6" name="頁尾版面配置區 5"/>
          <p:cNvSpPr>
            <a:spLocks noGrp="1"/>
          </p:cNvSpPr>
          <p:nvPr>
            <p:ph type="ftr" sz="quarter" idx="11"/>
          </p:nvPr>
        </p:nvSpPr>
        <p:spPr/>
        <p:txBody>
          <a:bodyPr/>
          <a:lstStyle/>
          <a:p>
            <a:r>
              <a:rPr lang="zh-TW" altLang="en-US"/>
              <a:t>教育部資訊及科技教育司</a:t>
            </a:r>
          </a:p>
        </p:txBody>
      </p:sp>
      <p:sp>
        <p:nvSpPr>
          <p:cNvPr id="10" name="投影片編號版面配置區 5">
            <a:extLst>
              <a:ext uri="{FF2B5EF4-FFF2-40B4-BE49-F238E27FC236}">
                <a16:creationId xmlns:a16="http://schemas.microsoft.com/office/drawing/2014/main" id="{6B4A73E4-5D14-422A-B034-AC95F8AC9FAD}"/>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3220588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hasCustomPrompt="1"/>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hasCustomPrompt="1"/>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r>
              <a:rPr lang="en-US" altLang="zh-TW"/>
              <a:t>111.7.26</a:t>
            </a:r>
            <a:endParaRPr lang="zh-TW" altLang="en-US"/>
          </a:p>
        </p:txBody>
      </p:sp>
      <p:sp>
        <p:nvSpPr>
          <p:cNvPr id="8" name="頁尾版面配置區 7"/>
          <p:cNvSpPr>
            <a:spLocks noGrp="1"/>
          </p:cNvSpPr>
          <p:nvPr>
            <p:ph type="ftr" sz="quarter" idx="11"/>
          </p:nvPr>
        </p:nvSpPr>
        <p:spPr/>
        <p:txBody>
          <a:bodyPr/>
          <a:lstStyle/>
          <a:p>
            <a:r>
              <a:rPr lang="zh-TW" altLang="en-US"/>
              <a:t>教育部資訊及科技教育司</a:t>
            </a:r>
          </a:p>
        </p:txBody>
      </p:sp>
      <p:sp>
        <p:nvSpPr>
          <p:cNvPr id="12" name="投影片編號版面配置區 5">
            <a:extLst>
              <a:ext uri="{FF2B5EF4-FFF2-40B4-BE49-F238E27FC236}">
                <a16:creationId xmlns:a16="http://schemas.microsoft.com/office/drawing/2014/main" id="{9E11C3ED-8784-4507-99C6-7642C12D62BE}"/>
              </a:ext>
            </a:extLst>
          </p:cNvPr>
          <p:cNvSpPr>
            <a:spLocks noGrp="1"/>
          </p:cNvSpPr>
          <p:nvPr>
            <p:ph type="sldNum" sz="quarter" idx="12"/>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2689266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r>
              <a:rPr lang="en-US" altLang="zh-TW"/>
              <a:t>111.7.26</a:t>
            </a:r>
            <a:endParaRPr lang="zh-TW" altLang="en-US"/>
          </a:p>
        </p:txBody>
      </p:sp>
      <p:sp>
        <p:nvSpPr>
          <p:cNvPr id="4" name="頁尾版面配置區 3"/>
          <p:cNvSpPr>
            <a:spLocks noGrp="1"/>
          </p:cNvSpPr>
          <p:nvPr>
            <p:ph type="ftr" sz="quarter" idx="11"/>
          </p:nvPr>
        </p:nvSpPr>
        <p:spPr/>
        <p:txBody>
          <a:bodyPr/>
          <a:lstStyle/>
          <a:p>
            <a:r>
              <a:rPr lang="zh-TW" altLang="en-US"/>
              <a:t>教育部資訊及科技教育司</a:t>
            </a:r>
          </a:p>
        </p:txBody>
      </p:sp>
      <p:sp>
        <p:nvSpPr>
          <p:cNvPr id="8" name="投影片編號版面配置區 5">
            <a:extLst>
              <a:ext uri="{FF2B5EF4-FFF2-40B4-BE49-F238E27FC236}">
                <a16:creationId xmlns:a16="http://schemas.microsoft.com/office/drawing/2014/main" id="{ABCD18D0-3D31-4283-91AD-5C1984F47AEE}"/>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617652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lang="en-US" altLang="zh-TW"/>
              <a:t>111.7.26</a:t>
            </a:r>
            <a:endParaRPr lang="zh-TW" altLang="en-US" dirty="0"/>
          </a:p>
        </p:txBody>
      </p:sp>
      <p:sp>
        <p:nvSpPr>
          <p:cNvPr id="3" name="頁尾版面配置區 2"/>
          <p:cNvSpPr>
            <a:spLocks noGrp="1"/>
          </p:cNvSpPr>
          <p:nvPr>
            <p:ph type="ftr" sz="quarter" idx="11"/>
          </p:nvPr>
        </p:nvSpPr>
        <p:spPr/>
        <p:txBody>
          <a:bodyPr/>
          <a:lstStyle/>
          <a:p>
            <a:r>
              <a:rPr lang="zh-TW" altLang="en-US" dirty="0"/>
              <a:t>教育部資訊及科技教育司</a:t>
            </a:r>
          </a:p>
        </p:txBody>
      </p:sp>
      <p:sp>
        <p:nvSpPr>
          <p:cNvPr id="7" name="投影片編號版面配置區 5">
            <a:extLst>
              <a:ext uri="{FF2B5EF4-FFF2-40B4-BE49-F238E27FC236}">
                <a16:creationId xmlns:a16="http://schemas.microsoft.com/office/drawing/2014/main" id="{2602CB27-F351-42F1-9452-D29E9B269DAE}"/>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lgn="r">
              <a:defRPr lang="en-US" altLang="zh-TW" sz="1200" smtClean="0">
                <a:solidFill>
                  <a:schemeClr val="tx1">
                    <a:tint val="75000"/>
                  </a:schemeClr>
                </a:solidFill>
              </a:defRPr>
            </a:lvl1pPr>
          </a:lstStyle>
          <a:p>
            <a:fld id="{E139BAAD-7476-414C-B105-1DA9148DC31B}" type="slidenum">
              <a:rPr lang="en-US" altLang="zh-TW" smtClean="0"/>
              <a:pPr/>
              <a:t>‹#›</a:t>
            </a:fld>
            <a:endParaRPr lang="zh-TW" altLang="en-US" dirty="0"/>
          </a:p>
        </p:txBody>
      </p:sp>
    </p:spTree>
    <p:extLst>
      <p:ext uri="{BB962C8B-B14F-4D97-AF65-F5344CB8AC3E}">
        <p14:creationId xmlns:p14="http://schemas.microsoft.com/office/powerpoint/2010/main" val="2929314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r>
              <a:rPr lang="en-US" altLang="zh-TW"/>
              <a:t>111.7.26</a:t>
            </a:r>
            <a:endParaRPr lang="zh-TW" altLang="en-US"/>
          </a:p>
        </p:txBody>
      </p:sp>
      <p:sp>
        <p:nvSpPr>
          <p:cNvPr id="6" name="頁尾版面配置區 5"/>
          <p:cNvSpPr>
            <a:spLocks noGrp="1"/>
          </p:cNvSpPr>
          <p:nvPr>
            <p:ph type="ftr" sz="quarter" idx="11"/>
          </p:nvPr>
        </p:nvSpPr>
        <p:spPr/>
        <p:txBody>
          <a:bodyPr/>
          <a:lstStyle/>
          <a:p>
            <a:r>
              <a:rPr lang="zh-TW" altLang="en-US"/>
              <a:t>教育部資訊及科技教育司</a:t>
            </a:r>
          </a:p>
        </p:txBody>
      </p:sp>
      <p:sp>
        <p:nvSpPr>
          <p:cNvPr id="10" name="投影片編號版面配置區 5">
            <a:extLst>
              <a:ext uri="{FF2B5EF4-FFF2-40B4-BE49-F238E27FC236}">
                <a16:creationId xmlns:a16="http://schemas.microsoft.com/office/drawing/2014/main" id="{8EF2CCD2-30F5-46AC-B5F3-12AD88EEF2EB}"/>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2660676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r>
              <a:rPr lang="en-US" altLang="zh-TW"/>
              <a:t>111.7.26</a:t>
            </a:r>
            <a:endParaRPr lang="zh-TW" altLang="en-US"/>
          </a:p>
        </p:txBody>
      </p:sp>
      <p:sp>
        <p:nvSpPr>
          <p:cNvPr id="6" name="頁尾版面配置區 5"/>
          <p:cNvSpPr>
            <a:spLocks noGrp="1"/>
          </p:cNvSpPr>
          <p:nvPr>
            <p:ph type="ftr" sz="quarter" idx="11"/>
          </p:nvPr>
        </p:nvSpPr>
        <p:spPr/>
        <p:txBody>
          <a:bodyPr/>
          <a:lstStyle/>
          <a:p>
            <a:r>
              <a:rPr lang="zh-TW" altLang="en-US"/>
              <a:t>教育部資訊及科技教育司</a:t>
            </a:r>
          </a:p>
        </p:txBody>
      </p:sp>
      <p:sp>
        <p:nvSpPr>
          <p:cNvPr id="10" name="投影片編號版面配置區 5">
            <a:extLst>
              <a:ext uri="{FF2B5EF4-FFF2-40B4-BE49-F238E27FC236}">
                <a16:creationId xmlns:a16="http://schemas.microsoft.com/office/drawing/2014/main" id="{40DF60AA-18AB-444C-B55C-1B34F9EAD144}"/>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4200159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hasCustomPrompt="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r>
              <a:rPr lang="en-US" altLang="zh-TW"/>
              <a:t>111.7.26</a:t>
            </a:r>
            <a:endParaRPr lang="zh-TW" altLang="en-US"/>
          </a:p>
        </p:txBody>
      </p:sp>
      <p:sp>
        <p:nvSpPr>
          <p:cNvPr id="5" name="頁尾版面配置區 4"/>
          <p:cNvSpPr>
            <a:spLocks noGrp="1"/>
          </p:cNvSpPr>
          <p:nvPr>
            <p:ph type="ftr" sz="quarter" idx="11"/>
          </p:nvPr>
        </p:nvSpPr>
        <p:spPr/>
        <p:txBody>
          <a:bodyPr/>
          <a:lstStyle/>
          <a:p>
            <a:r>
              <a:rPr lang="zh-TW" altLang="en-US"/>
              <a:t>教育部資訊及科技教育司</a:t>
            </a:r>
          </a:p>
        </p:txBody>
      </p:sp>
      <p:sp>
        <p:nvSpPr>
          <p:cNvPr id="9" name="投影片編號版面配置區 5">
            <a:extLst>
              <a:ext uri="{FF2B5EF4-FFF2-40B4-BE49-F238E27FC236}">
                <a16:creationId xmlns:a16="http://schemas.microsoft.com/office/drawing/2014/main" id="{8F607448-0C99-453A-B019-685BFD7B0864}"/>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2962487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hasCustomPrompt="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r>
              <a:rPr lang="en-US" altLang="zh-TW"/>
              <a:t>111.7.26</a:t>
            </a:r>
            <a:endParaRPr lang="zh-TW" altLang="en-US"/>
          </a:p>
        </p:txBody>
      </p:sp>
      <p:sp>
        <p:nvSpPr>
          <p:cNvPr id="5" name="頁尾版面配置區 4"/>
          <p:cNvSpPr>
            <a:spLocks noGrp="1"/>
          </p:cNvSpPr>
          <p:nvPr>
            <p:ph type="ftr" sz="quarter" idx="11"/>
          </p:nvPr>
        </p:nvSpPr>
        <p:spPr/>
        <p:txBody>
          <a:bodyPr/>
          <a:lstStyle/>
          <a:p>
            <a:r>
              <a:rPr lang="zh-TW" altLang="en-US"/>
              <a:t>教育部資訊及科技教育司</a:t>
            </a:r>
          </a:p>
        </p:txBody>
      </p:sp>
      <p:sp>
        <p:nvSpPr>
          <p:cNvPr id="9" name="投影片編號版面配置區 5">
            <a:extLst>
              <a:ext uri="{FF2B5EF4-FFF2-40B4-BE49-F238E27FC236}">
                <a16:creationId xmlns:a16="http://schemas.microsoft.com/office/drawing/2014/main" id="{0A8603ED-B239-451E-9261-751BA22B50E6}"/>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556799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标题和内容">
    <p:spTree>
      <p:nvGrpSpPr>
        <p:cNvPr id="1" name=""/>
        <p:cNvGrpSpPr/>
        <p:nvPr/>
      </p:nvGrpSpPr>
      <p:grpSpPr>
        <a:xfrm>
          <a:off x="0" y="0"/>
          <a:ext cx="0" cy="0"/>
          <a:chOff x="0" y="0"/>
          <a:chExt cx="0" cy="0"/>
        </a:xfrm>
      </p:grpSpPr>
      <p:sp>
        <p:nvSpPr>
          <p:cNvPr id="3" name="投影片編號版面配置區 5">
            <a:extLst>
              <a:ext uri="{FF2B5EF4-FFF2-40B4-BE49-F238E27FC236}">
                <a16:creationId xmlns:a16="http://schemas.microsoft.com/office/drawing/2014/main" id="{2A0C9188-9AB6-430D-91C0-E646448B0C01}"/>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163883957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p:cNvSpPr>
            <a:spLocks noGrp="1"/>
          </p:cNvSpPr>
          <p:nvPr>
            <p:ph type="dt" sz="half" idx="10"/>
          </p:nvPr>
        </p:nvSpPr>
        <p:spPr/>
        <p:txBody>
          <a:body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a:xfrm>
            <a:off x="8610600" y="6356350"/>
            <a:ext cx="2743200" cy="365125"/>
          </a:xfrm>
          <a:prstGeom prst="rect">
            <a:avLst/>
          </a:prstGeom>
        </p:spPr>
        <p:txBody>
          <a:bodyPr/>
          <a:lstStyle/>
          <a:p>
            <a:pPr>
              <a:defRPr/>
            </a:pPr>
            <a:fld id="{E139BAAD-7476-414C-B105-1DA9148DC31B}" type="slidenum">
              <a:rPr lang="zh-TW" altLang="en-US" smtClean="0">
                <a:solidFill>
                  <a:prstClr val="black"/>
                </a:solidFill>
              </a:rPr>
              <a:pPr>
                <a:defRPr/>
              </a:pPr>
              <a:t>‹#›</a:t>
            </a:fld>
            <a:endParaRPr lang="zh-TW" altLang="en-US">
              <a:solidFill>
                <a:prstClr val="black"/>
              </a:solidFill>
            </a:endParaRPr>
          </a:p>
        </p:txBody>
      </p:sp>
    </p:spTree>
    <p:extLst>
      <p:ext uri="{BB962C8B-B14F-4D97-AF65-F5344CB8AC3E}">
        <p14:creationId xmlns:p14="http://schemas.microsoft.com/office/powerpoint/2010/main" val="402477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1_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EE4C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solidFill>
                <a:schemeClr val="tx1"/>
              </a:solidFill>
            </a:endParaRPr>
          </a:p>
        </p:txBody>
      </p:sp>
      <p:sp>
        <p:nvSpPr>
          <p:cNvPr id="2" name="標題 1"/>
          <p:cNvSpPr>
            <a:spLocks noGrp="1"/>
          </p:cNvSpPr>
          <p:nvPr userDrawn="1">
            <p:ph type="title"/>
          </p:nvPr>
        </p:nvSpPr>
        <p:spPr>
          <a:xfrm>
            <a:off x="838200" y="60470"/>
            <a:ext cx="10515600" cy="678366"/>
          </a:xfrm>
        </p:spPr>
        <p:txBody>
          <a:bodyPr/>
          <a:lstStyle>
            <a:lvl1pPr algn="ctr">
              <a:defRPr>
                <a:solidFill>
                  <a:schemeClr val="bg1"/>
                </a:solidFill>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r>
              <a:rPr lang="en-US" altLang="zh-TW"/>
              <a:t>111.7.26</a:t>
            </a:r>
            <a:endParaRPr lang="zh-TW" altLang="en-US"/>
          </a:p>
        </p:txBody>
      </p:sp>
      <p:sp>
        <p:nvSpPr>
          <p:cNvPr id="5" name="頁尾版面配置區 4"/>
          <p:cNvSpPr>
            <a:spLocks noGrp="1"/>
          </p:cNvSpPr>
          <p:nvPr userDrawn="1">
            <p:ph type="ftr" sz="quarter" idx="11"/>
          </p:nvPr>
        </p:nvSpPr>
        <p:spPr/>
        <p:txBody>
          <a:bodyPr/>
          <a:lstStyle/>
          <a:p>
            <a:r>
              <a:rPr lang="zh-TW" altLang="en-US"/>
              <a:t>教育部資訊及科技教育司</a:t>
            </a:r>
          </a:p>
        </p:txBody>
      </p:sp>
      <p:sp>
        <p:nvSpPr>
          <p:cNvPr id="14" name="投影片編號版面配置區 5">
            <a:extLst>
              <a:ext uri="{FF2B5EF4-FFF2-40B4-BE49-F238E27FC236}">
                <a16:creationId xmlns:a16="http://schemas.microsoft.com/office/drawing/2014/main" id="{F11B5B11-F92D-480D-BBA9-CC52C29FE0D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4024754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ctr">
              <a:defRPr/>
            </a:lvl1pPr>
          </a:lstStyle>
          <a:p>
            <a:r>
              <a:rPr lang="zh-TW" altLang="en-US"/>
              <a:t>按一下以編輯母片標題樣式</a:t>
            </a:r>
            <a:endParaRPr lang="zh-TW" altLang="en-US" dirty="0"/>
          </a:p>
        </p:txBody>
      </p:sp>
      <p:sp>
        <p:nvSpPr>
          <p:cNvPr id="3" name="內容版面配置區 2"/>
          <p:cNvSpPr>
            <a:spLocks noGrp="1"/>
          </p:cNvSpPr>
          <p:nvPr>
            <p:ph idx="1" hasCustomPrompt="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a:xfrm>
            <a:off x="9313780" y="6356350"/>
            <a:ext cx="2743200" cy="365125"/>
          </a:xfrm>
          <a:prstGeom prst="rect">
            <a:avLst/>
          </a:prstGeom>
        </p:spPr>
        <p:txBody>
          <a:bodyPr/>
          <a:lstStyle>
            <a:lvl1pPr>
              <a:defRPr sz="2000">
                <a:solidFill>
                  <a:schemeClr val="tx1"/>
                </a:solidFill>
                <a:latin typeface="+mn-lt"/>
              </a:defRPr>
            </a:lvl1pPr>
          </a:lstStyle>
          <a:p>
            <a:pPr>
              <a:defRPr/>
            </a:pPr>
            <a:fld id="{E139BAAD-7476-414C-B105-1DA9148DC31B}" type="slidenum">
              <a:rPr lang="zh-TW" altLang="en-US" smtClean="0">
                <a:solidFill>
                  <a:prstClr val="black"/>
                </a:solidFill>
              </a:rPr>
              <a:pPr>
                <a:defRPr/>
              </a:pPr>
              <a:t>‹#›</a:t>
            </a:fld>
            <a:endParaRPr lang="zh-TW" altLang="en-US">
              <a:solidFill>
                <a:prstClr val="black"/>
              </a:solidFill>
            </a:endParaRPr>
          </a:p>
        </p:txBody>
      </p:sp>
    </p:spTree>
    <p:extLst>
      <p:ext uri="{BB962C8B-B14F-4D97-AF65-F5344CB8AC3E}">
        <p14:creationId xmlns:p14="http://schemas.microsoft.com/office/powerpoint/2010/main" val="3569152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a:xfrm>
            <a:off x="8610600" y="6356350"/>
            <a:ext cx="2743200" cy="365125"/>
          </a:xfrm>
          <a:prstGeom prst="rect">
            <a:avLst/>
          </a:prstGeom>
        </p:spPr>
        <p:txBody>
          <a:bodyPr/>
          <a:lstStyle/>
          <a:p>
            <a:pPr>
              <a:defRPr/>
            </a:pPr>
            <a:fld id="{E139BAAD-7476-414C-B105-1DA9148DC31B}" type="slidenum">
              <a:rPr lang="zh-TW" altLang="en-US" smtClean="0">
                <a:solidFill>
                  <a:prstClr val="black"/>
                </a:solidFill>
              </a:rPr>
              <a:pPr>
                <a:defRPr/>
              </a:pPr>
              <a:t>‹#›</a:t>
            </a:fld>
            <a:endParaRPr lang="zh-TW" altLang="en-US">
              <a:solidFill>
                <a:prstClr val="black"/>
              </a:solidFill>
            </a:endParaRPr>
          </a:p>
        </p:txBody>
      </p:sp>
    </p:spTree>
    <p:extLst>
      <p:ext uri="{BB962C8B-B14F-4D97-AF65-F5344CB8AC3E}">
        <p14:creationId xmlns:p14="http://schemas.microsoft.com/office/powerpoint/2010/main" val="2669191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hasCustomPrompt="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hasCustomPrompt="1"/>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a:defRPr/>
            </a:pP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7" name="投影片編號版面配置區 6"/>
          <p:cNvSpPr>
            <a:spLocks noGrp="1"/>
          </p:cNvSpPr>
          <p:nvPr>
            <p:ph type="sldNum" sz="quarter" idx="12"/>
          </p:nvPr>
        </p:nvSpPr>
        <p:spPr>
          <a:xfrm>
            <a:off x="8610600" y="6356350"/>
            <a:ext cx="2743200" cy="365125"/>
          </a:xfrm>
          <a:prstGeom prst="rect">
            <a:avLst/>
          </a:prstGeom>
        </p:spPr>
        <p:txBody>
          <a:bodyPr/>
          <a:lstStyle/>
          <a:p>
            <a:pPr>
              <a:defRPr/>
            </a:pPr>
            <a:fld id="{E139BAAD-7476-414C-B105-1DA9148DC31B}" type="slidenum">
              <a:rPr lang="zh-TW" altLang="en-US" smtClean="0">
                <a:solidFill>
                  <a:prstClr val="black"/>
                </a:solidFill>
              </a:rPr>
              <a:pPr>
                <a:defRPr/>
              </a:pPr>
              <a:t>‹#›</a:t>
            </a:fld>
            <a:endParaRPr lang="zh-TW" altLang="en-US">
              <a:solidFill>
                <a:prstClr val="black"/>
              </a:solidFill>
            </a:endParaRPr>
          </a:p>
        </p:txBody>
      </p:sp>
    </p:spTree>
    <p:extLst>
      <p:ext uri="{BB962C8B-B14F-4D97-AF65-F5344CB8AC3E}">
        <p14:creationId xmlns:p14="http://schemas.microsoft.com/office/powerpoint/2010/main" val="2777750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hasCustomPrompt="1"/>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hasCustomPrompt="1"/>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a:defRPr/>
            </a:pPr>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9" name="投影片編號版面配置區 8"/>
          <p:cNvSpPr>
            <a:spLocks noGrp="1"/>
          </p:cNvSpPr>
          <p:nvPr>
            <p:ph type="sldNum" sz="quarter" idx="12"/>
          </p:nvPr>
        </p:nvSpPr>
        <p:spPr>
          <a:xfrm>
            <a:off x="8610600" y="6356350"/>
            <a:ext cx="2743200" cy="365125"/>
          </a:xfrm>
          <a:prstGeom prst="rect">
            <a:avLst/>
          </a:prstGeom>
        </p:spPr>
        <p:txBody>
          <a:bodyPr/>
          <a:lstStyle/>
          <a:p>
            <a:pPr>
              <a:defRPr/>
            </a:pPr>
            <a:fld id="{E139BAAD-7476-414C-B105-1DA9148DC31B}" type="slidenum">
              <a:rPr lang="zh-TW" altLang="en-US" smtClean="0">
                <a:solidFill>
                  <a:prstClr val="black"/>
                </a:solidFill>
              </a:rPr>
              <a:pPr>
                <a:defRPr/>
              </a:pPr>
              <a:t>‹#›</a:t>
            </a:fld>
            <a:endParaRPr lang="zh-TW" altLang="en-US">
              <a:solidFill>
                <a:prstClr val="black"/>
              </a:solidFill>
            </a:endParaRPr>
          </a:p>
        </p:txBody>
      </p:sp>
    </p:spTree>
    <p:extLst>
      <p:ext uri="{BB962C8B-B14F-4D97-AF65-F5344CB8AC3E}">
        <p14:creationId xmlns:p14="http://schemas.microsoft.com/office/powerpoint/2010/main" val="1811079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a:defRPr/>
            </a:pPr>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投影片編號版面配置區 3"/>
          <p:cNvSpPr>
            <a:spLocks noGrp="1"/>
          </p:cNvSpPr>
          <p:nvPr>
            <p:ph type="sldNum" sz="quarter" idx="12"/>
          </p:nvPr>
        </p:nvSpPr>
        <p:spPr>
          <a:xfrm>
            <a:off x="9029700" y="6369050"/>
            <a:ext cx="2743200" cy="365125"/>
          </a:xfrm>
          <a:prstGeom prst="rect">
            <a:avLst/>
          </a:prstGeom>
        </p:spPr>
        <p:txBody>
          <a:bodyPr/>
          <a:lstStyle>
            <a:lvl1pPr>
              <a:defRPr sz="1400"/>
            </a:lvl1pPr>
          </a:lstStyle>
          <a:p>
            <a:pPr>
              <a:defRPr/>
            </a:pPr>
            <a:fld id="{E139BAAD-7476-414C-B105-1DA9148DC31B}" type="slidenum">
              <a:rPr lang="zh-TW" altLang="en-US" smtClean="0">
                <a:solidFill>
                  <a:prstClr val="black"/>
                </a:solidFill>
              </a:rPr>
              <a:pPr>
                <a:defRPr/>
              </a:pPr>
              <a:t>‹#›</a:t>
            </a:fld>
            <a:endParaRPr lang="zh-TW" altLang="en-US">
              <a:solidFill>
                <a:prstClr val="black"/>
              </a:solidFill>
            </a:endParaRPr>
          </a:p>
        </p:txBody>
      </p:sp>
    </p:spTree>
    <p:extLst>
      <p:ext uri="{BB962C8B-B14F-4D97-AF65-F5344CB8AC3E}">
        <p14:creationId xmlns:p14="http://schemas.microsoft.com/office/powerpoint/2010/main" val="1086032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a:defRPr/>
            </a:pPr>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a:xfrm>
            <a:off x="9029700" y="6369050"/>
            <a:ext cx="2743200" cy="365125"/>
          </a:xfrm>
          <a:prstGeom prst="rect">
            <a:avLst/>
          </a:prstGeom>
        </p:spPr>
        <p:txBody>
          <a:bodyPr/>
          <a:lstStyle>
            <a:lvl1pPr>
              <a:defRPr sz="1400"/>
            </a:lvl1pPr>
          </a:lstStyle>
          <a:p>
            <a:pPr>
              <a:defRPr/>
            </a:pPr>
            <a:fld id="{E139BAAD-7476-414C-B105-1DA9148DC31B}" type="slidenum">
              <a:rPr lang="zh-TW" altLang="en-US" smtClean="0">
                <a:solidFill>
                  <a:prstClr val="black"/>
                </a:solidFill>
              </a:rPr>
              <a:pPr>
                <a:defRPr/>
              </a:pPr>
              <a:t>‹#›</a:t>
            </a:fld>
            <a:endParaRPr lang="zh-TW" altLang="en-US">
              <a:solidFill>
                <a:prstClr val="black"/>
              </a:solidFill>
            </a:endParaRPr>
          </a:p>
        </p:txBody>
      </p:sp>
    </p:spTree>
    <p:extLst>
      <p:ext uri="{BB962C8B-B14F-4D97-AF65-F5344CB8AC3E}">
        <p14:creationId xmlns:p14="http://schemas.microsoft.com/office/powerpoint/2010/main" val="3675792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pPr>
              <a:defRPr/>
            </a:pP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8" name="投影片編號版面配置區 3"/>
          <p:cNvSpPr>
            <a:spLocks noGrp="1"/>
          </p:cNvSpPr>
          <p:nvPr>
            <p:ph type="sldNum" sz="quarter" idx="12"/>
          </p:nvPr>
        </p:nvSpPr>
        <p:spPr>
          <a:xfrm>
            <a:off x="9029700" y="6369050"/>
            <a:ext cx="2743200" cy="365125"/>
          </a:xfrm>
          <a:prstGeom prst="rect">
            <a:avLst/>
          </a:prstGeom>
        </p:spPr>
        <p:txBody>
          <a:bodyPr/>
          <a:lstStyle>
            <a:lvl1pPr>
              <a:defRPr sz="1400"/>
            </a:lvl1pPr>
          </a:lstStyle>
          <a:p>
            <a:pPr>
              <a:defRPr/>
            </a:pPr>
            <a:fld id="{E139BAAD-7476-414C-B105-1DA9148DC31B}" type="slidenum">
              <a:rPr lang="zh-TW" altLang="en-US" smtClean="0">
                <a:solidFill>
                  <a:prstClr val="black"/>
                </a:solidFill>
              </a:rPr>
              <a:pPr>
                <a:defRPr/>
              </a:pPr>
              <a:t>‹#›</a:t>
            </a:fld>
            <a:endParaRPr lang="zh-TW" altLang="en-US">
              <a:solidFill>
                <a:prstClr val="black"/>
              </a:solidFill>
            </a:endParaRPr>
          </a:p>
        </p:txBody>
      </p:sp>
    </p:spTree>
    <p:extLst>
      <p:ext uri="{BB962C8B-B14F-4D97-AF65-F5344CB8AC3E}">
        <p14:creationId xmlns:p14="http://schemas.microsoft.com/office/powerpoint/2010/main" val="1878625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pPr>
              <a:defRPr/>
            </a:pP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7" name="投影片編號版面配置區 6"/>
          <p:cNvSpPr>
            <a:spLocks noGrp="1"/>
          </p:cNvSpPr>
          <p:nvPr>
            <p:ph type="sldNum" sz="quarter" idx="12"/>
          </p:nvPr>
        </p:nvSpPr>
        <p:spPr>
          <a:xfrm>
            <a:off x="8610600" y="6356350"/>
            <a:ext cx="2743200" cy="365125"/>
          </a:xfrm>
          <a:prstGeom prst="rect">
            <a:avLst/>
          </a:prstGeom>
        </p:spPr>
        <p:txBody>
          <a:bodyPr/>
          <a:lstStyle/>
          <a:p>
            <a:pPr>
              <a:defRPr/>
            </a:pPr>
            <a:fld id="{E139BAAD-7476-414C-B105-1DA9148DC31B}" type="slidenum">
              <a:rPr lang="zh-TW" altLang="en-US" smtClean="0">
                <a:solidFill>
                  <a:prstClr val="black"/>
                </a:solidFill>
              </a:rPr>
              <a:pPr>
                <a:defRPr/>
              </a:pPr>
              <a:t>‹#›</a:t>
            </a:fld>
            <a:endParaRPr lang="zh-TW" altLang="en-US">
              <a:solidFill>
                <a:prstClr val="black"/>
              </a:solidFill>
            </a:endParaRPr>
          </a:p>
        </p:txBody>
      </p:sp>
    </p:spTree>
    <p:extLst>
      <p:ext uri="{BB962C8B-B14F-4D97-AF65-F5344CB8AC3E}">
        <p14:creationId xmlns:p14="http://schemas.microsoft.com/office/powerpoint/2010/main" val="27557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hasCustomPrompt="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a:xfrm>
            <a:off x="8610600" y="6356350"/>
            <a:ext cx="2743200" cy="365125"/>
          </a:xfrm>
          <a:prstGeom prst="rect">
            <a:avLst/>
          </a:prstGeom>
        </p:spPr>
        <p:txBody>
          <a:bodyPr/>
          <a:lstStyle/>
          <a:p>
            <a:pPr>
              <a:defRPr/>
            </a:pPr>
            <a:fld id="{E139BAAD-7476-414C-B105-1DA9148DC31B}" type="slidenum">
              <a:rPr lang="zh-TW" altLang="en-US" smtClean="0">
                <a:solidFill>
                  <a:prstClr val="black"/>
                </a:solidFill>
              </a:rPr>
              <a:pPr>
                <a:defRPr/>
              </a:pPr>
              <a:t>‹#›</a:t>
            </a:fld>
            <a:endParaRPr lang="zh-TW" altLang="en-US">
              <a:solidFill>
                <a:prstClr val="black"/>
              </a:solidFill>
            </a:endParaRPr>
          </a:p>
        </p:txBody>
      </p:sp>
    </p:spTree>
    <p:extLst>
      <p:ext uri="{BB962C8B-B14F-4D97-AF65-F5344CB8AC3E}">
        <p14:creationId xmlns:p14="http://schemas.microsoft.com/office/powerpoint/2010/main" val="1706336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hasCustomPrompt="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a:xfrm>
            <a:off x="8610600" y="6356350"/>
            <a:ext cx="2743200" cy="365125"/>
          </a:xfrm>
          <a:prstGeom prst="rect">
            <a:avLst/>
          </a:prstGeom>
        </p:spPr>
        <p:txBody>
          <a:bodyPr/>
          <a:lstStyle/>
          <a:p>
            <a:pPr>
              <a:defRPr/>
            </a:pPr>
            <a:fld id="{E139BAAD-7476-414C-B105-1DA9148DC31B}" type="slidenum">
              <a:rPr lang="zh-TW" altLang="en-US" smtClean="0">
                <a:solidFill>
                  <a:prstClr val="black"/>
                </a:solidFill>
              </a:rPr>
              <a:pPr>
                <a:defRPr/>
              </a:pPr>
              <a:t>‹#›</a:t>
            </a:fld>
            <a:endParaRPr lang="zh-TW" altLang="en-US">
              <a:solidFill>
                <a:prstClr val="black"/>
              </a:solidFill>
            </a:endParaRPr>
          </a:p>
        </p:txBody>
      </p:sp>
    </p:spTree>
    <p:extLst>
      <p:ext uri="{BB962C8B-B14F-4D97-AF65-F5344CB8AC3E}">
        <p14:creationId xmlns:p14="http://schemas.microsoft.com/office/powerpoint/2010/main" val="2417322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2" name="標題 1"/>
          <p:cNvSpPr>
            <a:spLocks noGrp="1"/>
          </p:cNvSpPr>
          <p:nvPr userDrawn="1">
            <p:ph type="title"/>
          </p:nvPr>
        </p:nvSpPr>
        <p:spPr>
          <a:xfrm>
            <a:off x="838200" y="60470"/>
            <a:ext cx="10515600" cy="678366"/>
          </a:xfrm>
        </p:spPr>
        <p:txBody>
          <a:bodyPr/>
          <a:lstStyle>
            <a:lvl1pPr algn="ctr">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r>
              <a:rPr lang="en-US" altLang="zh-TW"/>
              <a:t>111.7.26</a:t>
            </a:r>
            <a:endParaRPr lang="zh-TW" altLang="en-US"/>
          </a:p>
        </p:txBody>
      </p:sp>
      <p:sp>
        <p:nvSpPr>
          <p:cNvPr id="5" name="頁尾版面配置區 4"/>
          <p:cNvSpPr>
            <a:spLocks noGrp="1"/>
          </p:cNvSpPr>
          <p:nvPr userDrawn="1">
            <p:ph type="ftr" sz="quarter" idx="11"/>
          </p:nvPr>
        </p:nvSpPr>
        <p:spPr/>
        <p:txBody>
          <a:bodyPr/>
          <a:lstStyle/>
          <a:p>
            <a:r>
              <a:rPr lang="zh-TW" altLang="en-US"/>
              <a:t>教育部資訊及科技教育司</a:t>
            </a:r>
          </a:p>
        </p:txBody>
      </p:sp>
      <p:sp>
        <p:nvSpPr>
          <p:cNvPr id="14" name="投影片編號版面配置區 5">
            <a:extLst>
              <a:ext uri="{FF2B5EF4-FFF2-40B4-BE49-F238E27FC236}">
                <a16:creationId xmlns:a16="http://schemas.microsoft.com/office/drawing/2014/main" id="{300D3CAA-8DCD-4FB6-82B5-51C9E0259733}"/>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4205098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76861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8F0B718F-9792-4F17-A6B6-EC0496090E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015"/>
            <a:ext cx="12192000" cy="6860015"/>
          </a:xfrm>
          <a:prstGeom prst="rect">
            <a:avLst/>
          </a:prstGeom>
        </p:spPr>
      </p:pic>
      <p:sp>
        <p:nvSpPr>
          <p:cNvPr id="20" name="TextBox 12">
            <a:extLst>
              <a:ext uri="{FF2B5EF4-FFF2-40B4-BE49-F238E27FC236}">
                <a16:creationId xmlns:a16="http://schemas.microsoft.com/office/drawing/2014/main" id="{226B8CA3-39EC-47E6-A5DA-E773024B7612}"/>
              </a:ext>
            </a:extLst>
          </p:cNvPr>
          <p:cNvSpPr txBox="1"/>
          <p:nvPr userDrawn="1"/>
        </p:nvSpPr>
        <p:spPr>
          <a:xfrm>
            <a:off x="1144446" y="689189"/>
            <a:ext cx="3390567" cy="339324"/>
          </a:xfrm>
          <a:prstGeom prst="rect">
            <a:avLst/>
          </a:prstGeom>
          <a:noFill/>
        </p:spPr>
        <p:txBody>
          <a:bodyPr wrap="square" rtlCol="0">
            <a:spAutoFit/>
          </a:bodyPr>
          <a:lstStyle/>
          <a:p>
            <a:pPr>
              <a:lnSpc>
                <a:spcPts val="1800"/>
              </a:lnSpc>
              <a:defRPr/>
            </a:pPr>
            <a:r>
              <a:rPr lang="en-US" sz="2000" b="1" dirty="0">
                <a:solidFill>
                  <a:srgbClr val="5B7574"/>
                </a:solidFill>
                <a:latin typeface="Bell MT" panose="02020503060305020303" pitchFamily="18" charset="0"/>
                <a:cs typeface="KoHo" panose="00000500000000000000" pitchFamily="2" charset="-34"/>
              </a:rPr>
              <a:t>Ministry of Education</a:t>
            </a:r>
            <a:endParaRPr lang="en-US" sz="2000" dirty="0">
              <a:solidFill>
                <a:srgbClr val="5B7574"/>
              </a:solidFill>
              <a:latin typeface="Bell MT" panose="02020503060305020303" pitchFamily="18" charset="0"/>
              <a:cs typeface="KoHo" panose="00000500000000000000" pitchFamily="2" charset="-34"/>
            </a:endParaRPr>
          </a:p>
        </p:txBody>
      </p:sp>
      <p:pic>
        <p:nvPicPr>
          <p:cNvPr id="21" name="圖片 20">
            <a:extLst>
              <a:ext uri="{FF2B5EF4-FFF2-40B4-BE49-F238E27FC236}">
                <a16:creationId xmlns:a16="http://schemas.microsoft.com/office/drawing/2014/main" id="{C5C7CB5B-FF57-4989-86D0-F3E38F3C358E}"/>
              </a:ext>
            </a:extLst>
          </p:cNvPr>
          <p:cNvPicPr>
            <a:picLocks noChangeAspect="1"/>
          </p:cNvPicPr>
          <p:nvPr userDrawn="1"/>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tretch>
            <a:fillRect/>
          </a:stretch>
        </p:blipFill>
        <p:spPr>
          <a:xfrm>
            <a:off x="987015" y="111166"/>
            <a:ext cx="1835055" cy="859611"/>
          </a:xfrm>
          <a:prstGeom prst="rect">
            <a:avLst/>
          </a:prstGeom>
        </p:spPr>
      </p:pic>
      <p:pic>
        <p:nvPicPr>
          <p:cNvPr id="22" name="圖片 21">
            <a:extLst>
              <a:ext uri="{FF2B5EF4-FFF2-40B4-BE49-F238E27FC236}">
                <a16:creationId xmlns:a16="http://schemas.microsoft.com/office/drawing/2014/main" id="{13D57D60-32C5-4DBE-847B-D5D0E9B94CD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58542" y="161330"/>
            <a:ext cx="971395" cy="912206"/>
          </a:xfrm>
          <a:prstGeom prst="rect">
            <a:avLst/>
          </a:prstGeom>
        </p:spPr>
      </p:pic>
      <p:sp>
        <p:nvSpPr>
          <p:cNvPr id="2" name="標題 1"/>
          <p:cNvSpPr>
            <a:spLocks noGrp="1"/>
          </p:cNvSpPr>
          <p:nvPr>
            <p:ph type="ctrTitle"/>
          </p:nvPr>
        </p:nvSpPr>
        <p:spPr>
          <a:xfrm>
            <a:off x="838200" y="1195553"/>
            <a:ext cx="10515600" cy="1015663"/>
          </a:xfrm>
          <a:solidFill>
            <a:schemeClr val="bg1"/>
          </a:solidFill>
        </p:spPr>
        <p:txBody>
          <a:bodyPr wrap="square" rtlCol="0">
            <a:spAutoFit/>
          </a:bodyPr>
          <a:lstStyle>
            <a:lvl1pPr>
              <a:defRPr kumimoji="0" lang="zh-TW" altLang="en-US" sz="6000" i="0" u="none" strike="noStrike" cap="none" spc="0" normalizeH="0" baseline="0">
                <a:ln>
                  <a:noFill/>
                </a:ln>
                <a:solidFill>
                  <a:srgbClr val="0E937B"/>
                </a:solidFill>
                <a:effectLst/>
                <a:uLnTx/>
                <a:uFillTx/>
                <a:cs typeface="+mn-cs"/>
              </a:defRPr>
            </a:lvl1pPr>
          </a:lstStyle>
          <a:p>
            <a:pPr marL="0" marR="0" lvl="0" indent="0" algn="ctr" fontAlgn="auto">
              <a:lnSpc>
                <a:spcPct val="100000"/>
              </a:lnSpc>
              <a:spcBef>
                <a:spcPts val="0"/>
              </a:spcBef>
              <a:spcAft>
                <a:spcPts val="0"/>
              </a:spcAft>
              <a:buClrTx/>
              <a:buSzTx/>
              <a:buFontTx/>
              <a:tabLst/>
            </a:pPr>
            <a:r>
              <a:rPr lang="zh-TW" altLang="en-US" dirty="0"/>
              <a:t>按一下以編輯母片標題樣式</a:t>
            </a:r>
          </a:p>
        </p:txBody>
      </p:sp>
      <p:sp>
        <p:nvSpPr>
          <p:cNvPr id="4" name="日期版面配置區 3"/>
          <p:cNvSpPr>
            <a:spLocks noGrp="1"/>
          </p:cNvSpPr>
          <p:nvPr>
            <p:ph type="dt" sz="half" idx="10"/>
          </p:nvPr>
        </p:nvSpPr>
        <p:spPr>
          <a:xfrm>
            <a:off x="8746435" y="5403422"/>
            <a:ext cx="2743200" cy="365125"/>
          </a:xfrm>
        </p:spPr>
        <p:txBody>
          <a:bodyPr/>
          <a:lstStyle>
            <a:lvl1pPr>
              <a:defRPr kumimoji="0" lang="zh-TW" altLang="en-US" sz="2400" b="1" i="0" u="none" strike="noStrike" kern="1200" cap="none" spc="410" normalizeH="0" baseline="0" dirty="0">
                <a:ln>
                  <a:noFill/>
                </a:ln>
                <a:solidFill>
                  <a:srgbClr val="13947C"/>
                </a:solidFill>
                <a:effectLst/>
                <a:uLnTx/>
                <a:uFillTx/>
                <a:latin typeface="微軟正黑體" panose="020B0604030504040204" pitchFamily="34" charset="-120"/>
                <a:ea typeface="微軟正黑體" panose="020B0604030504040204" pitchFamily="34" charset="-120"/>
                <a:cs typeface="Poppins" panose="00000500000000000000" pitchFamily="2" charset="0"/>
              </a:defRPr>
            </a:lvl1pPr>
          </a:lstStyle>
          <a:p>
            <a:pPr algn="r">
              <a:lnSpc>
                <a:spcPct val="150000"/>
              </a:lnSpc>
              <a:defRPr/>
            </a:pPr>
            <a:r>
              <a:rPr lang="en-US" altLang="zh-TW"/>
              <a:t>111.7.26</a:t>
            </a:r>
            <a:endParaRPr/>
          </a:p>
        </p:txBody>
      </p:sp>
      <p:sp>
        <p:nvSpPr>
          <p:cNvPr id="5" name="頁尾版面配置區 4"/>
          <p:cNvSpPr>
            <a:spLocks noGrp="1"/>
          </p:cNvSpPr>
          <p:nvPr>
            <p:ph type="ftr" sz="quarter" idx="11"/>
          </p:nvPr>
        </p:nvSpPr>
        <p:spPr>
          <a:xfrm>
            <a:off x="7374835" y="4853545"/>
            <a:ext cx="4114800" cy="365125"/>
          </a:xfrm>
        </p:spPr>
        <p:txBody>
          <a:bodyPr/>
          <a:lstStyle>
            <a:lvl1pPr marL="0" marR="0" indent="0" algn="r" defTabSz="914400" rtl="0" eaLnBrk="1" fontAlgn="auto" latinLnBrk="0" hangingPunct="1">
              <a:lnSpc>
                <a:spcPct val="150000"/>
              </a:lnSpc>
              <a:spcBef>
                <a:spcPts val="0"/>
              </a:spcBef>
              <a:spcAft>
                <a:spcPts val="0"/>
              </a:spcAft>
              <a:buClrTx/>
              <a:buSzTx/>
              <a:buFontTx/>
              <a:buNone/>
              <a:tabLst/>
              <a:defRPr kumimoji="0" lang="zh-TW" altLang="en-US" sz="2400" b="1" i="0" u="none" strike="noStrike" kern="1200" cap="none" spc="410" normalizeH="0" baseline="0">
                <a:ln>
                  <a:noFill/>
                </a:ln>
                <a:solidFill>
                  <a:srgbClr val="13947C"/>
                </a:solidFill>
                <a:effectLst/>
                <a:uLnTx/>
                <a:uFillTx/>
                <a:latin typeface="微軟正黑體" panose="020B0604030504040204" pitchFamily="34" charset="-120"/>
                <a:ea typeface="微軟正黑體" panose="020B0604030504040204" pitchFamily="34" charset="-120"/>
                <a:cs typeface="Poppins" panose="00000500000000000000" pitchFamily="2" charset="0"/>
              </a:defRPr>
            </a:lvl1pPr>
          </a:lstStyle>
          <a:p>
            <a:pPr>
              <a:defRPr/>
            </a:pPr>
            <a:r>
              <a:rPr dirty="0"/>
              <a:t>教育部資訊及科技教育司</a:t>
            </a:r>
            <a:endParaRPr lang="en-US" altLang="zh-TW" dirty="0"/>
          </a:p>
        </p:txBody>
      </p:sp>
      <p:sp>
        <p:nvSpPr>
          <p:cNvPr id="6" name="投影片編號版面配置區 5"/>
          <p:cNvSpPr>
            <a:spLocks noGrp="1"/>
          </p:cNvSpPr>
          <p:nvPr>
            <p:ph type="sldNum" sz="quarter" idx="12"/>
          </p:nvPr>
        </p:nvSpPr>
        <p:spPr>
          <a:xfrm>
            <a:off x="8610599" y="6356350"/>
            <a:ext cx="2743201" cy="365125"/>
          </a:xfrm>
          <a:prstGeom prst="rect">
            <a:avLst/>
          </a:prstGeom>
        </p:spPr>
        <p:txBody>
          <a:bodyPr/>
          <a:lstStyle>
            <a:lvl1pPr algn="r">
              <a:defRPr/>
            </a:lvl1pPr>
          </a:lstStyle>
          <a:p>
            <a:pPr defTabSz="457200">
              <a:defRPr/>
            </a:pPr>
            <a:fld id="{E139BAAD-7476-414C-B105-1DA9148DC31B}" type="slidenum">
              <a:rPr smtClean="0">
                <a:solidFill>
                  <a:prstClr val="black">
                    <a:tint val="75000"/>
                  </a:prstClr>
                </a:solidFill>
              </a:rPr>
              <a:pPr defTabSz="457200">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07038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1_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EE4C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TW" altLang="en-US" dirty="0">
              <a:solidFill>
                <a:prstClr val="black"/>
              </a:solidFill>
            </a:endParaRPr>
          </a:p>
        </p:txBody>
      </p:sp>
      <p:sp>
        <p:nvSpPr>
          <p:cNvPr id="2" name="標題 1"/>
          <p:cNvSpPr>
            <a:spLocks noGrp="1"/>
          </p:cNvSpPr>
          <p:nvPr userDrawn="1">
            <p:ph type="title"/>
          </p:nvPr>
        </p:nvSpPr>
        <p:spPr>
          <a:xfrm>
            <a:off x="838200" y="60470"/>
            <a:ext cx="10515600" cy="678366"/>
          </a:xfrm>
        </p:spPr>
        <p:txBody>
          <a:bodyPr/>
          <a:lstStyle>
            <a:lvl1pPr algn="ctr">
              <a:defRPr>
                <a:solidFill>
                  <a:schemeClr val="bg1"/>
                </a:solidFill>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5" name="頁尾版面配置區 4"/>
          <p:cNvSpPr>
            <a:spLocks noGrp="1"/>
          </p:cNvSpPr>
          <p:nvPr userDrawn="1">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14" name="投影片編號版面配置區 5">
            <a:extLst>
              <a:ext uri="{FF2B5EF4-FFF2-40B4-BE49-F238E27FC236}">
                <a16:creationId xmlns:a16="http://schemas.microsoft.com/office/drawing/2014/main" id="{F11B5B11-F92D-480D-BBA9-CC52C29FE0D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182587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TW" altLang="en-US">
              <a:solidFill>
                <a:prstClr val="white"/>
              </a:solidFill>
            </a:endParaRPr>
          </a:p>
        </p:txBody>
      </p:sp>
      <p:sp>
        <p:nvSpPr>
          <p:cNvPr id="2" name="標題 1"/>
          <p:cNvSpPr>
            <a:spLocks noGrp="1"/>
          </p:cNvSpPr>
          <p:nvPr userDrawn="1">
            <p:ph type="title"/>
          </p:nvPr>
        </p:nvSpPr>
        <p:spPr>
          <a:xfrm>
            <a:off x="838200" y="60470"/>
            <a:ext cx="10515600" cy="678366"/>
          </a:xfrm>
        </p:spPr>
        <p:txBody>
          <a:bodyPr/>
          <a:lstStyle>
            <a:lvl1pPr algn="ctr">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5" name="頁尾版面配置區 4"/>
          <p:cNvSpPr>
            <a:spLocks noGrp="1"/>
          </p:cNvSpPr>
          <p:nvPr userDrawn="1">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14" name="投影片編號版面配置區 5">
            <a:extLst>
              <a:ext uri="{FF2B5EF4-FFF2-40B4-BE49-F238E27FC236}">
                <a16:creationId xmlns:a16="http://schemas.microsoft.com/office/drawing/2014/main" id="{300D3CAA-8DCD-4FB6-82B5-51C9E0259733}"/>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3011469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4_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43C4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TW" altLang="en-US">
              <a:solidFill>
                <a:prstClr val="white"/>
              </a:solidFill>
            </a:endParaRPr>
          </a:p>
        </p:txBody>
      </p:sp>
      <p:sp>
        <p:nvSpPr>
          <p:cNvPr id="2" name="標題 1"/>
          <p:cNvSpPr>
            <a:spLocks noGrp="1"/>
          </p:cNvSpPr>
          <p:nvPr userDrawn="1">
            <p:ph type="title"/>
          </p:nvPr>
        </p:nvSpPr>
        <p:spPr>
          <a:xfrm>
            <a:off x="838200" y="60470"/>
            <a:ext cx="10515600" cy="678366"/>
          </a:xfrm>
        </p:spPr>
        <p:txBody>
          <a:bodyPr/>
          <a:lstStyle>
            <a:lvl1pPr algn="ctr">
              <a:defRPr>
                <a:solidFill>
                  <a:schemeClr val="bg1"/>
                </a:solidFill>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5" name="頁尾版面配置區 4"/>
          <p:cNvSpPr>
            <a:spLocks noGrp="1"/>
          </p:cNvSpPr>
          <p:nvPr userDrawn="1">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12" name="投影片編號版面配置區 5">
            <a:extLst>
              <a:ext uri="{FF2B5EF4-FFF2-40B4-BE49-F238E27FC236}">
                <a16:creationId xmlns:a16="http://schemas.microsoft.com/office/drawing/2014/main" id="{2B72CDCD-90D7-4E4F-8309-14934A711D5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3732037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2_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1974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TW" altLang="en-US" dirty="0">
              <a:solidFill>
                <a:prstClr val="black"/>
              </a:solidFill>
            </a:endParaRPr>
          </a:p>
        </p:txBody>
      </p:sp>
      <p:sp>
        <p:nvSpPr>
          <p:cNvPr id="2" name="標題 1"/>
          <p:cNvSpPr>
            <a:spLocks noGrp="1"/>
          </p:cNvSpPr>
          <p:nvPr userDrawn="1">
            <p:ph type="title"/>
          </p:nvPr>
        </p:nvSpPr>
        <p:spPr>
          <a:xfrm>
            <a:off x="266700" y="60470"/>
            <a:ext cx="11658600" cy="678366"/>
          </a:xfrm>
        </p:spPr>
        <p:txBody>
          <a:bodyPr/>
          <a:lstStyle>
            <a:lvl1pPr algn="ctr">
              <a:defRPr>
                <a:solidFill>
                  <a:schemeClr val="bg1"/>
                </a:solidFill>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5" name="頁尾版面配置區 4"/>
          <p:cNvSpPr>
            <a:spLocks noGrp="1"/>
          </p:cNvSpPr>
          <p:nvPr userDrawn="1">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10" name="投影片編號版面配置區 5">
            <a:extLst>
              <a:ext uri="{FF2B5EF4-FFF2-40B4-BE49-F238E27FC236}">
                <a16:creationId xmlns:a16="http://schemas.microsoft.com/office/drawing/2014/main" id="{EF28FBE1-B733-4CA6-BF2E-0D17DCA3C77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1295559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3_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TW" altLang="en-US" dirty="0">
              <a:solidFill>
                <a:prstClr val="black"/>
              </a:solidFill>
            </a:endParaRPr>
          </a:p>
        </p:txBody>
      </p:sp>
      <p:sp>
        <p:nvSpPr>
          <p:cNvPr id="2" name="標題 1"/>
          <p:cNvSpPr>
            <a:spLocks noGrp="1"/>
          </p:cNvSpPr>
          <p:nvPr userDrawn="1">
            <p:ph type="title"/>
          </p:nvPr>
        </p:nvSpPr>
        <p:spPr>
          <a:xfrm>
            <a:off x="838200" y="60470"/>
            <a:ext cx="10515600" cy="678366"/>
          </a:xfrm>
        </p:spPr>
        <p:txBody>
          <a:bodyPr/>
          <a:lstStyle>
            <a:lvl1pPr algn="ctr">
              <a:defRPr>
                <a:solidFill>
                  <a:schemeClr val="bg1"/>
                </a:solidFill>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5" name="頁尾版面配置區 4"/>
          <p:cNvSpPr>
            <a:spLocks noGrp="1"/>
          </p:cNvSpPr>
          <p:nvPr userDrawn="1">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10" name="投影片編號版面配置區 5">
            <a:extLst>
              <a:ext uri="{FF2B5EF4-FFF2-40B4-BE49-F238E27FC236}">
                <a16:creationId xmlns:a16="http://schemas.microsoft.com/office/drawing/2014/main" id="{8CDF7992-2045-45F0-9738-0132BD301BE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1488439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457200">
              <a:defRPr/>
            </a:pPr>
            <a:r>
              <a:rPr lang="zh-TW" altLang="en-US">
                <a:solidFill>
                  <a:prstClr val="black">
                    <a:tint val="75000"/>
                  </a:prstClr>
                </a:solidFill>
              </a:rPr>
              <a:t>教育部資訊及科技教育司</a:t>
            </a:r>
          </a:p>
        </p:txBody>
      </p:sp>
      <p:pic>
        <p:nvPicPr>
          <p:cNvPr id="8" name="Picture 3">
            <a:extLst>
              <a:ext uri="{FF2B5EF4-FFF2-40B4-BE49-F238E27FC236}">
                <a16:creationId xmlns:a16="http://schemas.microsoft.com/office/drawing/2014/main" id="{F7AC4480-DA3D-4A17-9787-B8E973FA54E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6200000">
            <a:off x="7601945" y="1026973"/>
            <a:ext cx="4376057" cy="4804054"/>
          </a:xfrm>
          <a:prstGeom prst="rect">
            <a:avLst/>
          </a:prstGeom>
        </p:spPr>
      </p:pic>
      <p:sp>
        <p:nvSpPr>
          <p:cNvPr id="2" name="標題 1"/>
          <p:cNvSpPr>
            <a:spLocks noGrp="1"/>
          </p:cNvSpPr>
          <p:nvPr>
            <p:ph type="title"/>
          </p:nvPr>
        </p:nvSpPr>
        <p:spPr>
          <a:xfrm>
            <a:off x="831850" y="1240971"/>
            <a:ext cx="6303736" cy="4376058"/>
          </a:xfrm>
        </p:spPr>
        <p:txBody>
          <a:bodyPr anchor="ctr"/>
          <a:lstStyle>
            <a:lvl1pPr>
              <a:defRPr sz="6000"/>
            </a:lvl1pPr>
          </a:lstStyle>
          <a:p>
            <a:r>
              <a:rPr lang="zh-TW" altLang="en-US" dirty="0"/>
              <a:t>按一下以編輯母片標題樣式</a:t>
            </a:r>
          </a:p>
        </p:txBody>
      </p:sp>
      <p:sp>
        <p:nvSpPr>
          <p:cNvPr id="3" name="文字版面配置區 2"/>
          <p:cNvSpPr>
            <a:spLocks noGrp="1"/>
          </p:cNvSpPr>
          <p:nvPr>
            <p:ph type="body" idx="1" hasCustomPrompt="1"/>
          </p:nvPr>
        </p:nvSpPr>
        <p:spPr>
          <a:xfrm>
            <a:off x="8153400" y="2098675"/>
            <a:ext cx="3200400" cy="2660650"/>
          </a:xfrm>
        </p:spPr>
        <p:txBody>
          <a:bodyPr anchor="ct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dirty="0"/>
              <a:t>編輯母片文字樣式</a:t>
            </a:r>
          </a:p>
        </p:txBody>
      </p:sp>
      <p:sp>
        <p:nvSpPr>
          <p:cNvPr id="13" name="投影片編號版面配置區 5">
            <a:extLst>
              <a:ext uri="{FF2B5EF4-FFF2-40B4-BE49-F238E27FC236}">
                <a16:creationId xmlns:a16="http://schemas.microsoft.com/office/drawing/2014/main" id="{916743C3-65B5-42A0-ABD4-72FB27CFB2F8}"/>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281099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章節標題">
    <p:bg>
      <p:bgPr>
        <a:blipFill dpi="0" rotWithShape="1">
          <a:blip r:embed="rId2">
            <a:lum/>
          </a:blip>
          <a:srcRect/>
          <a:stretch>
            <a:fillRect r="-1000" b="-1000"/>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2" name="標題 1"/>
          <p:cNvSpPr>
            <a:spLocks noGrp="1"/>
          </p:cNvSpPr>
          <p:nvPr>
            <p:ph type="title"/>
          </p:nvPr>
        </p:nvSpPr>
        <p:spPr>
          <a:xfrm>
            <a:off x="1775278" y="1240971"/>
            <a:ext cx="6303736" cy="4376058"/>
          </a:xfrm>
        </p:spPr>
        <p:txBody>
          <a:bodyPr anchor="ctr"/>
          <a:lstStyle>
            <a:lvl1pPr>
              <a:defRPr sz="6000">
                <a:solidFill>
                  <a:schemeClr val="bg1"/>
                </a:solidFill>
                <a:effectLst>
                  <a:outerShdw blurRad="38100" dist="38100" dir="2700000" algn="tl">
                    <a:srgbClr val="000000">
                      <a:alpha val="43137"/>
                    </a:srgbClr>
                  </a:outerShdw>
                </a:effectLst>
              </a:defRPr>
            </a:lvl1pPr>
          </a:lstStyle>
          <a:p>
            <a:r>
              <a:rPr lang="zh-TW" altLang="en-US" dirty="0"/>
              <a:t>按一下以編輯母片標題樣式</a:t>
            </a:r>
          </a:p>
        </p:txBody>
      </p:sp>
      <p:sp>
        <p:nvSpPr>
          <p:cNvPr id="10" name="投影片編號版面配置區 5">
            <a:extLst>
              <a:ext uri="{FF2B5EF4-FFF2-40B4-BE49-F238E27FC236}">
                <a16:creationId xmlns:a16="http://schemas.microsoft.com/office/drawing/2014/main" id="{A9D16E0C-1243-42CA-B14A-E842A7F462B3}"/>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pic>
        <p:nvPicPr>
          <p:cNvPr id="9" name="圖片 8"/>
          <p:cNvPicPr>
            <a:picLocks noChangeAspect="1"/>
          </p:cNvPicPr>
          <p:nvPr userDrawn="1"/>
        </p:nvPicPr>
        <p:blipFill>
          <a:blip r:embed="rId3"/>
          <a:stretch>
            <a:fillRect/>
          </a:stretch>
        </p:blipFill>
        <p:spPr>
          <a:xfrm>
            <a:off x="9467754" y="195944"/>
            <a:ext cx="2606771" cy="624114"/>
          </a:xfrm>
          <a:prstGeom prst="rect">
            <a:avLst/>
          </a:prstGeom>
        </p:spPr>
      </p:pic>
    </p:spTree>
    <p:extLst>
      <p:ext uri="{BB962C8B-B14F-4D97-AF65-F5344CB8AC3E}">
        <p14:creationId xmlns:p14="http://schemas.microsoft.com/office/powerpoint/2010/main" val="354611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章節標題">
    <p:bg>
      <p:bgPr>
        <a:blipFill dpi="0" rotWithShape="1">
          <a:blip r:embed="rId2">
            <a:lum/>
          </a:blip>
          <a:srcRect/>
          <a:stretch>
            <a:fillRect r="-1000" b="-1000"/>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2" name="標題 1"/>
          <p:cNvSpPr>
            <a:spLocks noGrp="1"/>
          </p:cNvSpPr>
          <p:nvPr>
            <p:ph type="title"/>
          </p:nvPr>
        </p:nvSpPr>
        <p:spPr>
          <a:xfrm>
            <a:off x="1059542" y="2717629"/>
            <a:ext cx="6474732" cy="2539998"/>
          </a:xfrm>
          <a:prstGeom prst="roundRect">
            <a:avLst>
              <a:gd name="adj" fmla="val 14069"/>
            </a:avLst>
          </a:prstGeom>
          <a:solidFill>
            <a:srgbClr val="FFFFFF">
              <a:alpha val="50196"/>
            </a:srgbClr>
          </a:solidFill>
        </p:spPr>
        <p:txBody>
          <a:bodyPr anchor="ctr">
            <a:normAutofit/>
          </a:bodyPr>
          <a:lstStyle>
            <a:lvl1pPr>
              <a:defRPr sz="4800">
                <a:solidFill>
                  <a:schemeClr val="bg1"/>
                </a:solidFill>
              </a:defRPr>
            </a:lvl1pPr>
          </a:lstStyle>
          <a:p>
            <a:r>
              <a:rPr lang="zh-TW" altLang="en-US" dirty="0"/>
              <a:t>按一下以編輯母片標題樣式</a:t>
            </a:r>
          </a:p>
        </p:txBody>
      </p:sp>
      <p:sp>
        <p:nvSpPr>
          <p:cNvPr id="10" name="投影片編號版面配置區 5">
            <a:extLst>
              <a:ext uri="{FF2B5EF4-FFF2-40B4-BE49-F238E27FC236}">
                <a16:creationId xmlns:a16="http://schemas.microsoft.com/office/drawing/2014/main" id="{A9D16E0C-1243-42CA-B14A-E842A7F462B3}"/>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
        <p:nvSpPr>
          <p:cNvPr id="7" name="矩形 6"/>
          <p:cNvSpPr/>
          <p:nvPr userDrawn="1"/>
        </p:nvSpPr>
        <p:spPr>
          <a:xfrm>
            <a:off x="957943" y="1526123"/>
            <a:ext cx="10276115" cy="1015663"/>
          </a:xfrm>
          <a:prstGeom prst="rect">
            <a:avLst/>
          </a:prstGeom>
        </p:spPr>
        <p:txBody>
          <a:bodyPr wrap="square">
            <a:spAutoFit/>
          </a:bodyPr>
          <a:lstStyle/>
          <a:p>
            <a:pPr>
              <a:defRPr/>
            </a:pPr>
            <a:r>
              <a:rPr lang="zh-TW" altLang="en-US" sz="6000" b="1" dirty="0">
                <a:solidFill>
                  <a:prstClr val="white"/>
                </a:solidFill>
                <a:effectLst>
                  <a:outerShdw blurRad="38100" dist="38100" dir="2700000" algn="tl">
                    <a:srgbClr val="000000">
                      <a:alpha val="43137"/>
                    </a:srgbClr>
                  </a:outerShdw>
                </a:effectLst>
              </a:rPr>
              <a:t>推動中小學數位學習精進方案</a:t>
            </a:r>
            <a:endParaRPr lang="zh-TW" altLang="en-US"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703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4_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43C4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2" name="標題 1"/>
          <p:cNvSpPr>
            <a:spLocks noGrp="1"/>
          </p:cNvSpPr>
          <p:nvPr userDrawn="1">
            <p:ph type="title"/>
          </p:nvPr>
        </p:nvSpPr>
        <p:spPr>
          <a:xfrm>
            <a:off x="838200" y="60470"/>
            <a:ext cx="10515600" cy="678366"/>
          </a:xfrm>
        </p:spPr>
        <p:txBody>
          <a:bodyPr/>
          <a:lstStyle>
            <a:lvl1pPr algn="ctr">
              <a:defRPr>
                <a:solidFill>
                  <a:schemeClr val="bg1"/>
                </a:solidFill>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r>
              <a:rPr lang="en-US" altLang="zh-TW"/>
              <a:t>111.7.26</a:t>
            </a:r>
            <a:endParaRPr lang="zh-TW" altLang="en-US"/>
          </a:p>
        </p:txBody>
      </p:sp>
      <p:sp>
        <p:nvSpPr>
          <p:cNvPr id="5" name="頁尾版面配置區 4"/>
          <p:cNvSpPr>
            <a:spLocks noGrp="1"/>
          </p:cNvSpPr>
          <p:nvPr userDrawn="1">
            <p:ph type="ftr" sz="quarter" idx="11"/>
          </p:nvPr>
        </p:nvSpPr>
        <p:spPr/>
        <p:txBody>
          <a:bodyPr/>
          <a:lstStyle/>
          <a:p>
            <a:r>
              <a:rPr lang="zh-TW" altLang="en-US"/>
              <a:t>教育部資訊及科技教育司</a:t>
            </a:r>
          </a:p>
        </p:txBody>
      </p:sp>
      <p:sp>
        <p:nvSpPr>
          <p:cNvPr id="12" name="投影片編號版面配置區 5">
            <a:extLst>
              <a:ext uri="{FF2B5EF4-FFF2-40B4-BE49-F238E27FC236}">
                <a16:creationId xmlns:a16="http://schemas.microsoft.com/office/drawing/2014/main" id="{2B72CDCD-90D7-4E4F-8309-14934A711D5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3675317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hasCustomPrompt="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hasCustomPrompt="1"/>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10" name="投影片編號版面配置區 5">
            <a:extLst>
              <a:ext uri="{FF2B5EF4-FFF2-40B4-BE49-F238E27FC236}">
                <a16:creationId xmlns:a16="http://schemas.microsoft.com/office/drawing/2014/main" id="{6B4A73E4-5D14-422A-B034-AC95F8AC9FAD}"/>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1941820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hasCustomPrompt="1"/>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hasCustomPrompt="1"/>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12" name="投影片編號版面配置區 5">
            <a:extLst>
              <a:ext uri="{FF2B5EF4-FFF2-40B4-BE49-F238E27FC236}">
                <a16:creationId xmlns:a16="http://schemas.microsoft.com/office/drawing/2014/main" id="{9E11C3ED-8784-4507-99C6-7642C12D62BE}"/>
              </a:ext>
            </a:extLst>
          </p:cNvPr>
          <p:cNvSpPr>
            <a:spLocks noGrp="1"/>
          </p:cNvSpPr>
          <p:nvPr>
            <p:ph type="sldNum" sz="quarter" idx="12"/>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2244297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8" name="投影片編號版面配置區 5">
            <a:extLst>
              <a:ext uri="{FF2B5EF4-FFF2-40B4-BE49-F238E27FC236}">
                <a16:creationId xmlns:a16="http://schemas.microsoft.com/office/drawing/2014/main" id="{ABCD18D0-3D31-4283-91AD-5C1984F47AEE}"/>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1305776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defTabSz="457200">
              <a:defRPr/>
            </a:pPr>
            <a:r>
              <a:rPr lang="en-US" altLang="zh-TW" dirty="0">
                <a:solidFill>
                  <a:prstClr val="black">
                    <a:tint val="75000"/>
                  </a:prstClr>
                </a:solidFill>
              </a:rPr>
              <a:t>111.7.26</a:t>
            </a:r>
            <a:endParaRPr lang="zh-TW" altLang="en-US" dirty="0">
              <a:solidFill>
                <a:prstClr val="black">
                  <a:tint val="75000"/>
                </a:prstClr>
              </a:solidFill>
            </a:endParaRPr>
          </a:p>
        </p:txBody>
      </p:sp>
      <p:sp>
        <p:nvSpPr>
          <p:cNvPr id="3" name="頁尾版面配置區 2"/>
          <p:cNvSpPr>
            <a:spLocks noGrp="1"/>
          </p:cNvSpPr>
          <p:nvPr>
            <p:ph type="ftr" sz="quarter" idx="11"/>
          </p:nvPr>
        </p:nvSpPr>
        <p:spPr/>
        <p:txBody>
          <a:bodyPr/>
          <a:lstStyle/>
          <a:p>
            <a:pPr defTabSz="457200">
              <a:defRPr/>
            </a:pPr>
            <a:r>
              <a:rPr lang="zh-TW" altLang="en-US" dirty="0">
                <a:solidFill>
                  <a:prstClr val="black">
                    <a:tint val="75000"/>
                  </a:prstClr>
                </a:solidFill>
              </a:rPr>
              <a:t>教育部資訊及科技教育司</a:t>
            </a:r>
          </a:p>
        </p:txBody>
      </p:sp>
      <p:sp>
        <p:nvSpPr>
          <p:cNvPr id="7" name="投影片編號版面配置區 5">
            <a:extLst>
              <a:ext uri="{FF2B5EF4-FFF2-40B4-BE49-F238E27FC236}">
                <a16:creationId xmlns:a16="http://schemas.microsoft.com/office/drawing/2014/main" id="{2602CB27-F351-42F1-9452-D29E9B269DAE}"/>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lgn="r">
              <a:defRPr lang="en-US" altLang="zh-TW" sz="1200" smtClean="0">
                <a:solidFill>
                  <a:schemeClr val="tx1">
                    <a:tint val="75000"/>
                  </a:schemeClr>
                </a:solidFill>
              </a:defRPr>
            </a:lvl1pPr>
          </a:lstStyle>
          <a:p>
            <a:pPr defTabSz="457200">
              <a:defRPr/>
            </a:pPr>
            <a:fld id="{E139BAAD-7476-414C-B105-1DA9148DC31B}" type="slidenum">
              <a:rPr>
                <a:solidFill>
                  <a:prstClr val="black">
                    <a:tint val="75000"/>
                  </a:prstClr>
                </a:solidFill>
              </a:rPr>
              <a:pP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868597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10" name="投影片編號版面配置區 5">
            <a:extLst>
              <a:ext uri="{FF2B5EF4-FFF2-40B4-BE49-F238E27FC236}">
                <a16:creationId xmlns:a16="http://schemas.microsoft.com/office/drawing/2014/main" id="{8EF2CCD2-30F5-46AC-B5F3-12AD88EEF2EB}"/>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2699363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10" name="投影片編號版面配置區 5">
            <a:extLst>
              <a:ext uri="{FF2B5EF4-FFF2-40B4-BE49-F238E27FC236}">
                <a16:creationId xmlns:a16="http://schemas.microsoft.com/office/drawing/2014/main" id="{40DF60AA-18AB-444C-B55C-1B34F9EAD144}"/>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1945225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hasCustomPrompt="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9" name="投影片編號版面配置區 5">
            <a:extLst>
              <a:ext uri="{FF2B5EF4-FFF2-40B4-BE49-F238E27FC236}">
                <a16:creationId xmlns:a16="http://schemas.microsoft.com/office/drawing/2014/main" id="{8F607448-0C99-453A-B019-685BFD7B0864}"/>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929029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hasCustomPrompt="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defTabSz="457200">
              <a:defRPr/>
            </a:pPr>
            <a:r>
              <a:rPr lang="en-US" altLang="zh-TW">
                <a:solidFill>
                  <a:prstClr val="black">
                    <a:tint val="75000"/>
                  </a:prstClr>
                </a:solidFill>
              </a:rPr>
              <a:t>111.7.26</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457200">
              <a:defRPr/>
            </a:pPr>
            <a:r>
              <a:rPr lang="zh-TW" altLang="en-US">
                <a:solidFill>
                  <a:prstClr val="black">
                    <a:tint val="75000"/>
                  </a:prstClr>
                </a:solidFill>
              </a:rPr>
              <a:t>教育部資訊及科技教育司</a:t>
            </a:r>
          </a:p>
        </p:txBody>
      </p:sp>
      <p:sp>
        <p:nvSpPr>
          <p:cNvPr id="9" name="投影片編號版面配置區 5">
            <a:extLst>
              <a:ext uri="{FF2B5EF4-FFF2-40B4-BE49-F238E27FC236}">
                <a16:creationId xmlns:a16="http://schemas.microsoft.com/office/drawing/2014/main" id="{0A8603ED-B239-451E-9261-751BA22B50E6}"/>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4049297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标题和内容">
    <p:spTree>
      <p:nvGrpSpPr>
        <p:cNvPr id="1" name=""/>
        <p:cNvGrpSpPr/>
        <p:nvPr/>
      </p:nvGrpSpPr>
      <p:grpSpPr>
        <a:xfrm>
          <a:off x="0" y="0"/>
          <a:ext cx="0" cy="0"/>
          <a:chOff x="0" y="0"/>
          <a:chExt cx="0" cy="0"/>
        </a:xfrm>
      </p:grpSpPr>
      <p:sp>
        <p:nvSpPr>
          <p:cNvPr id="3" name="投影片編號版面配置區 5">
            <a:extLst>
              <a:ext uri="{FF2B5EF4-FFF2-40B4-BE49-F238E27FC236}">
                <a16:creationId xmlns:a16="http://schemas.microsoft.com/office/drawing/2014/main" id="{2A0C9188-9AB6-430D-91C0-E646448B0C01}"/>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defTabSz="457200">
              <a:defRPr/>
            </a:pPr>
            <a:fld id="{E139BAAD-7476-414C-B105-1DA9148DC31B}" type="slidenum">
              <a:rPr>
                <a:solidFill>
                  <a:prstClr val="black">
                    <a:tint val="75000"/>
                  </a:prstClr>
                </a:solidFill>
              </a:rPr>
              <a:pPr algn="r" defTabSz="457200">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405649977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1974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solidFill>
                <a:schemeClr val="tx1"/>
              </a:solidFill>
            </a:endParaRPr>
          </a:p>
        </p:txBody>
      </p:sp>
      <p:sp>
        <p:nvSpPr>
          <p:cNvPr id="2" name="標題 1"/>
          <p:cNvSpPr>
            <a:spLocks noGrp="1"/>
          </p:cNvSpPr>
          <p:nvPr userDrawn="1">
            <p:ph type="title"/>
          </p:nvPr>
        </p:nvSpPr>
        <p:spPr>
          <a:xfrm>
            <a:off x="266700" y="60470"/>
            <a:ext cx="11658600" cy="678366"/>
          </a:xfrm>
        </p:spPr>
        <p:txBody>
          <a:bodyPr/>
          <a:lstStyle>
            <a:lvl1pPr algn="ctr">
              <a:defRPr>
                <a:solidFill>
                  <a:schemeClr val="bg1"/>
                </a:solidFill>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r>
              <a:rPr lang="en-US" altLang="zh-TW"/>
              <a:t>111.7.26</a:t>
            </a:r>
            <a:endParaRPr lang="zh-TW" altLang="en-US"/>
          </a:p>
        </p:txBody>
      </p:sp>
      <p:sp>
        <p:nvSpPr>
          <p:cNvPr id="5" name="頁尾版面配置區 4"/>
          <p:cNvSpPr>
            <a:spLocks noGrp="1"/>
          </p:cNvSpPr>
          <p:nvPr userDrawn="1">
            <p:ph type="ftr" sz="quarter" idx="11"/>
          </p:nvPr>
        </p:nvSpPr>
        <p:spPr/>
        <p:txBody>
          <a:bodyPr/>
          <a:lstStyle/>
          <a:p>
            <a:r>
              <a:rPr lang="zh-TW" altLang="en-US"/>
              <a:t>教育部資訊及科技教育司</a:t>
            </a:r>
          </a:p>
        </p:txBody>
      </p:sp>
      <p:sp>
        <p:nvSpPr>
          <p:cNvPr id="10" name="投影片編號版面配置區 5">
            <a:extLst>
              <a:ext uri="{FF2B5EF4-FFF2-40B4-BE49-F238E27FC236}">
                <a16:creationId xmlns:a16="http://schemas.microsoft.com/office/drawing/2014/main" id="{EF28FBE1-B733-4CA6-BF2E-0D17DCA3C77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4028826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3_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solidFill>
                <a:schemeClr val="tx1"/>
              </a:solidFill>
            </a:endParaRPr>
          </a:p>
        </p:txBody>
      </p:sp>
      <p:sp>
        <p:nvSpPr>
          <p:cNvPr id="2" name="標題 1"/>
          <p:cNvSpPr>
            <a:spLocks noGrp="1"/>
          </p:cNvSpPr>
          <p:nvPr userDrawn="1">
            <p:ph type="title"/>
          </p:nvPr>
        </p:nvSpPr>
        <p:spPr>
          <a:xfrm>
            <a:off x="838200" y="60470"/>
            <a:ext cx="10515600" cy="678366"/>
          </a:xfrm>
        </p:spPr>
        <p:txBody>
          <a:bodyPr/>
          <a:lstStyle>
            <a:lvl1pPr algn="ctr">
              <a:defRPr>
                <a:solidFill>
                  <a:schemeClr val="bg1"/>
                </a:solidFill>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r>
              <a:rPr lang="en-US" altLang="zh-TW"/>
              <a:t>111.7.26</a:t>
            </a:r>
            <a:endParaRPr lang="zh-TW" altLang="en-US"/>
          </a:p>
        </p:txBody>
      </p:sp>
      <p:sp>
        <p:nvSpPr>
          <p:cNvPr id="5" name="頁尾版面配置區 4"/>
          <p:cNvSpPr>
            <a:spLocks noGrp="1"/>
          </p:cNvSpPr>
          <p:nvPr userDrawn="1">
            <p:ph type="ftr" sz="quarter" idx="11"/>
          </p:nvPr>
        </p:nvSpPr>
        <p:spPr/>
        <p:txBody>
          <a:bodyPr/>
          <a:lstStyle/>
          <a:p>
            <a:r>
              <a:rPr lang="zh-TW" altLang="en-US"/>
              <a:t>教育部資訊及科技教育司</a:t>
            </a:r>
          </a:p>
        </p:txBody>
      </p:sp>
      <p:sp>
        <p:nvSpPr>
          <p:cNvPr id="10" name="投影片編號版面配置區 5">
            <a:extLst>
              <a:ext uri="{FF2B5EF4-FFF2-40B4-BE49-F238E27FC236}">
                <a16:creationId xmlns:a16="http://schemas.microsoft.com/office/drawing/2014/main" id="{8CDF7992-2045-45F0-9738-0132BD301BE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1543397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r>
              <a:rPr lang="en-US" altLang="zh-TW"/>
              <a:t>111.7.26</a:t>
            </a:r>
            <a:endParaRPr lang="zh-TW" altLang="en-US"/>
          </a:p>
        </p:txBody>
      </p:sp>
      <p:sp>
        <p:nvSpPr>
          <p:cNvPr id="5" name="頁尾版面配置區 4"/>
          <p:cNvSpPr>
            <a:spLocks noGrp="1"/>
          </p:cNvSpPr>
          <p:nvPr>
            <p:ph type="ftr" sz="quarter" idx="11"/>
          </p:nvPr>
        </p:nvSpPr>
        <p:spPr/>
        <p:txBody>
          <a:bodyPr/>
          <a:lstStyle/>
          <a:p>
            <a:r>
              <a:rPr lang="zh-TW" altLang="en-US"/>
              <a:t>教育部資訊及科技教育司</a:t>
            </a:r>
          </a:p>
        </p:txBody>
      </p:sp>
      <p:pic>
        <p:nvPicPr>
          <p:cNvPr id="8" name="Picture 3">
            <a:extLst>
              <a:ext uri="{FF2B5EF4-FFF2-40B4-BE49-F238E27FC236}">
                <a16:creationId xmlns:a16="http://schemas.microsoft.com/office/drawing/2014/main" id="{F7AC4480-DA3D-4A17-9787-B8E973FA5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7601945" y="1026973"/>
            <a:ext cx="4376057" cy="4804054"/>
          </a:xfrm>
          <a:prstGeom prst="rect">
            <a:avLst/>
          </a:prstGeom>
        </p:spPr>
      </p:pic>
      <p:sp>
        <p:nvSpPr>
          <p:cNvPr id="2" name="標題 1"/>
          <p:cNvSpPr>
            <a:spLocks noGrp="1"/>
          </p:cNvSpPr>
          <p:nvPr>
            <p:ph type="title"/>
          </p:nvPr>
        </p:nvSpPr>
        <p:spPr>
          <a:xfrm>
            <a:off x="831850" y="1240971"/>
            <a:ext cx="6303736" cy="4376058"/>
          </a:xfrm>
        </p:spPr>
        <p:txBody>
          <a:bodyPr anchor="ctr"/>
          <a:lstStyle>
            <a:lvl1pPr>
              <a:defRPr sz="6000"/>
            </a:lvl1pPr>
          </a:lstStyle>
          <a:p>
            <a:r>
              <a:rPr lang="zh-TW" altLang="en-US" dirty="0"/>
              <a:t>按一下以編輯母片標題樣式</a:t>
            </a:r>
          </a:p>
        </p:txBody>
      </p:sp>
      <p:sp>
        <p:nvSpPr>
          <p:cNvPr id="3" name="文字版面配置區 2"/>
          <p:cNvSpPr>
            <a:spLocks noGrp="1"/>
          </p:cNvSpPr>
          <p:nvPr>
            <p:ph type="body" idx="1" hasCustomPrompt="1"/>
          </p:nvPr>
        </p:nvSpPr>
        <p:spPr>
          <a:xfrm>
            <a:off x="8153400" y="2098675"/>
            <a:ext cx="3200400" cy="2660650"/>
          </a:xfrm>
        </p:spPr>
        <p:txBody>
          <a:bodyPr anchor="ct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dirty="0"/>
              <a:t>編輯母片文字樣式</a:t>
            </a:r>
          </a:p>
        </p:txBody>
      </p:sp>
      <p:sp>
        <p:nvSpPr>
          <p:cNvPr id="13" name="投影片編號版面配置區 5">
            <a:extLst>
              <a:ext uri="{FF2B5EF4-FFF2-40B4-BE49-F238E27FC236}">
                <a16:creationId xmlns:a16="http://schemas.microsoft.com/office/drawing/2014/main" id="{916743C3-65B5-42A0-ABD4-72FB27CFB2F8}"/>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1362394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章節標題">
    <p:bg>
      <p:bgPr>
        <a:blipFill dpi="0" rotWithShape="1">
          <a:blip r:embed="rId2">
            <a:lum/>
            <a:extLst>
              <a:ext uri="{28A0092B-C50C-407E-A947-70E740481C1C}">
                <a14:useLocalDpi xmlns:a14="http://schemas.microsoft.com/office/drawing/2010/main" val="0"/>
              </a:ext>
            </a:extLst>
          </a:blip>
          <a:srcRect/>
          <a:stretch>
            <a:fillRect r="-1000" b="-1000"/>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r>
              <a:rPr lang="en-US" altLang="zh-TW"/>
              <a:t>111.7.26</a:t>
            </a:r>
            <a:endParaRPr lang="zh-TW" altLang="en-US"/>
          </a:p>
        </p:txBody>
      </p:sp>
      <p:sp>
        <p:nvSpPr>
          <p:cNvPr id="5" name="頁尾版面配置區 4"/>
          <p:cNvSpPr>
            <a:spLocks noGrp="1"/>
          </p:cNvSpPr>
          <p:nvPr>
            <p:ph type="ftr" sz="quarter" idx="11"/>
          </p:nvPr>
        </p:nvSpPr>
        <p:spPr/>
        <p:txBody>
          <a:bodyPr/>
          <a:lstStyle/>
          <a:p>
            <a:r>
              <a:rPr lang="zh-TW" altLang="en-US"/>
              <a:t>教育部資訊及科技教育司</a:t>
            </a:r>
          </a:p>
        </p:txBody>
      </p:sp>
      <p:sp>
        <p:nvSpPr>
          <p:cNvPr id="2" name="標題 1"/>
          <p:cNvSpPr>
            <a:spLocks noGrp="1"/>
          </p:cNvSpPr>
          <p:nvPr>
            <p:ph type="title"/>
          </p:nvPr>
        </p:nvSpPr>
        <p:spPr>
          <a:xfrm>
            <a:off x="1775278" y="1240971"/>
            <a:ext cx="6303736" cy="4376058"/>
          </a:xfrm>
        </p:spPr>
        <p:txBody>
          <a:bodyPr anchor="ctr"/>
          <a:lstStyle>
            <a:lvl1pPr>
              <a:defRPr sz="6000">
                <a:solidFill>
                  <a:schemeClr val="bg1"/>
                </a:solidFill>
                <a:effectLst>
                  <a:outerShdw blurRad="38100" dist="38100" dir="2700000" algn="tl">
                    <a:srgbClr val="000000">
                      <a:alpha val="43137"/>
                    </a:srgbClr>
                  </a:outerShdw>
                </a:effectLst>
              </a:defRPr>
            </a:lvl1pPr>
          </a:lstStyle>
          <a:p>
            <a:r>
              <a:rPr lang="zh-TW" altLang="en-US" dirty="0"/>
              <a:t>按一下以編輯母片標題樣式</a:t>
            </a:r>
          </a:p>
        </p:txBody>
      </p:sp>
      <p:sp>
        <p:nvSpPr>
          <p:cNvPr id="10" name="投影片編號版面配置區 5">
            <a:extLst>
              <a:ext uri="{FF2B5EF4-FFF2-40B4-BE49-F238E27FC236}">
                <a16:creationId xmlns:a16="http://schemas.microsoft.com/office/drawing/2014/main" id="{A9D16E0C-1243-42CA-B14A-E842A7F462B3}"/>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pic>
        <p:nvPicPr>
          <p:cNvPr id="9" name="圖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7754" y="195944"/>
            <a:ext cx="2606771" cy="624114"/>
          </a:xfrm>
          <a:prstGeom prst="rect">
            <a:avLst/>
          </a:prstGeom>
        </p:spPr>
      </p:pic>
    </p:spTree>
    <p:extLst>
      <p:ext uri="{BB962C8B-B14F-4D97-AF65-F5344CB8AC3E}">
        <p14:creationId xmlns:p14="http://schemas.microsoft.com/office/powerpoint/2010/main" val="4224235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章節標題">
    <p:bg>
      <p:bgPr>
        <a:blipFill dpi="0" rotWithShape="1">
          <a:blip r:embed="rId2">
            <a:lum/>
            <a:extLst>
              <a:ext uri="{28A0092B-C50C-407E-A947-70E740481C1C}">
                <a14:useLocalDpi xmlns:a14="http://schemas.microsoft.com/office/drawing/2010/main" val="0"/>
              </a:ext>
            </a:extLst>
          </a:blip>
          <a:srcRect/>
          <a:stretch>
            <a:fillRect r="-1000" b="-1000"/>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r>
              <a:rPr lang="en-US" altLang="zh-TW"/>
              <a:t>111.7.26</a:t>
            </a:r>
            <a:endParaRPr lang="zh-TW" altLang="en-US"/>
          </a:p>
        </p:txBody>
      </p:sp>
      <p:sp>
        <p:nvSpPr>
          <p:cNvPr id="5" name="頁尾版面配置區 4"/>
          <p:cNvSpPr>
            <a:spLocks noGrp="1"/>
          </p:cNvSpPr>
          <p:nvPr>
            <p:ph type="ftr" sz="quarter" idx="11"/>
          </p:nvPr>
        </p:nvSpPr>
        <p:spPr/>
        <p:txBody>
          <a:bodyPr/>
          <a:lstStyle/>
          <a:p>
            <a:r>
              <a:rPr lang="zh-TW" altLang="en-US"/>
              <a:t>教育部資訊及科技教育司</a:t>
            </a:r>
          </a:p>
        </p:txBody>
      </p:sp>
      <p:sp>
        <p:nvSpPr>
          <p:cNvPr id="2" name="標題 1"/>
          <p:cNvSpPr>
            <a:spLocks noGrp="1"/>
          </p:cNvSpPr>
          <p:nvPr>
            <p:ph type="title"/>
          </p:nvPr>
        </p:nvSpPr>
        <p:spPr>
          <a:xfrm>
            <a:off x="1059542" y="2717629"/>
            <a:ext cx="6474732" cy="2539998"/>
          </a:xfrm>
          <a:prstGeom prst="roundRect">
            <a:avLst>
              <a:gd name="adj" fmla="val 14069"/>
            </a:avLst>
          </a:prstGeom>
          <a:solidFill>
            <a:srgbClr val="FFFFFF">
              <a:alpha val="50196"/>
            </a:srgbClr>
          </a:solidFill>
        </p:spPr>
        <p:txBody>
          <a:bodyPr anchor="ctr">
            <a:normAutofit/>
          </a:bodyPr>
          <a:lstStyle>
            <a:lvl1pPr>
              <a:defRPr sz="4800">
                <a:solidFill>
                  <a:schemeClr val="bg1"/>
                </a:solidFill>
              </a:defRPr>
            </a:lvl1pPr>
          </a:lstStyle>
          <a:p>
            <a:r>
              <a:rPr lang="zh-TW" altLang="en-US" dirty="0"/>
              <a:t>按一下以編輯母片標題樣式</a:t>
            </a:r>
          </a:p>
        </p:txBody>
      </p:sp>
      <p:sp>
        <p:nvSpPr>
          <p:cNvPr id="10" name="投影片編號版面配置區 5">
            <a:extLst>
              <a:ext uri="{FF2B5EF4-FFF2-40B4-BE49-F238E27FC236}">
                <a16:creationId xmlns:a16="http://schemas.microsoft.com/office/drawing/2014/main" id="{A9D16E0C-1243-42CA-B14A-E842A7F462B3}"/>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
        <p:nvSpPr>
          <p:cNvPr id="7" name="矩形 6"/>
          <p:cNvSpPr/>
          <p:nvPr userDrawn="1"/>
        </p:nvSpPr>
        <p:spPr>
          <a:xfrm>
            <a:off x="957943" y="1526123"/>
            <a:ext cx="10276115" cy="1015663"/>
          </a:xfrm>
          <a:prstGeom prst="rect">
            <a:avLst/>
          </a:prstGeom>
        </p:spPr>
        <p:txBody>
          <a:bodyPr wrap="square">
            <a:spAutoFit/>
          </a:bodyPr>
          <a:lstStyle/>
          <a:p>
            <a:r>
              <a:rPr lang="zh-TW" altLang="en-US" sz="6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推動中小學數位學習精進方案</a:t>
            </a:r>
            <a:endParaRPr lang="zh-TW"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0216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TW"/>
              <a:t>111.7.26</a:t>
            </a:r>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TW" altLang="en-US"/>
              <a:t>教育部資訊及科技教育司</a:t>
            </a:r>
          </a:p>
        </p:txBody>
      </p:sp>
      <p:sp>
        <p:nvSpPr>
          <p:cNvPr id="11" name="投影片編號版面配置區 5">
            <a:extLst>
              <a:ext uri="{FF2B5EF4-FFF2-40B4-BE49-F238E27FC236}">
                <a16:creationId xmlns:a16="http://schemas.microsoft.com/office/drawing/2014/main" id="{458DA36E-33ED-4C1F-82CC-05E2C4952AD8}"/>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z="1200" smtClean="0">
                <a:solidFill>
                  <a:schemeClr val="tx1">
                    <a:tint val="75000"/>
                  </a:schemeClr>
                </a:solidFill>
              </a:defRPr>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2345059393"/>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74" r:id="rId3"/>
    <p:sldLayoutId id="2147483688" r:id="rId4"/>
    <p:sldLayoutId id="2147483686" r:id="rId5"/>
    <p:sldLayoutId id="2147483687" r:id="rId6"/>
    <p:sldLayoutId id="2147483675" r:id="rId7"/>
    <p:sldLayoutId id="2147483689" r:id="rId8"/>
    <p:sldLayoutId id="2147483690"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hdr="0" ftr="0" dt="0"/>
  <p:txStyles>
    <p:title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zh-TW" altLang="en-US" sz="3200" b="1" kern="1200" dirty="0">
          <a:solidFill>
            <a:schemeClr val="tx1"/>
          </a:solidFill>
          <a:latin typeface="微軟正黑體" panose="020B0604030504040204" pitchFamily="34" charset="-120"/>
          <a:ea typeface="微軟正黑體" panose="020B0604030504040204" pitchFamily="34" charset="-120"/>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5"/>
          <p:cNvSpPr/>
          <p:nvPr/>
        </p:nvSpPr>
        <p:spPr>
          <a:xfrm>
            <a:off x="13" y="6348171"/>
            <a:ext cx="12191987" cy="457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4"/>
          <p:cNvSpPr/>
          <p:nvPr/>
        </p:nvSpPr>
        <p:spPr>
          <a:xfrm>
            <a:off x="2581" y="6400800"/>
            <a:ext cx="12189419" cy="45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標題版面配置區 1"/>
          <p:cNvSpPr>
            <a:spLocks noGrp="1"/>
          </p:cNvSpPr>
          <p:nvPr>
            <p:ph type="title"/>
          </p:nvPr>
        </p:nvSpPr>
        <p:spPr>
          <a:xfrm>
            <a:off x="964588" y="365125"/>
            <a:ext cx="10389211" cy="1325563"/>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endParaRPr lang="zh-TW" altLang="en-US">
              <a:solidFill>
                <a:prstClr val="black">
                  <a:tint val="75000"/>
                </a:prstClr>
              </a:solidFill>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zh-TW" altLang="en-US">
              <a:solidFill>
                <a:prstClr val="black">
                  <a:tint val="75000"/>
                </a:prstClr>
              </a:solidFill>
            </a:endParaRPr>
          </a:p>
        </p:txBody>
      </p:sp>
      <p:pic>
        <p:nvPicPr>
          <p:cNvPr id="9" name="Picture 2" descr="D:\陽明工作\教育部智財平台計畫\logo\moe_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9820" y="465820"/>
            <a:ext cx="734768" cy="74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投影片編號版面配置區 3"/>
          <p:cNvSpPr>
            <a:spLocks noGrp="1"/>
          </p:cNvSpPr>
          <p:nvPr>
            <p:ph type="sldNum" sz="quarter" idx="4"/>
          </p:nvPr>
        </p:nvSpPr>
        <p:spPr>
          <a:xfrm>
            <a:off x="9029700" y="6369050"/>
            <a:ext cx="2743200" cy="365125"/>
          </a:xfrm>
          <a:prstGeom prst="rect">
            <a:avLst/>
          </a:prstGeom>
        </p:spPr>
        <p:txBody>
          <a:bodyPr/>
          <a:lstStyle>
            <a:lvl1pPr algn="r">
              <a:defRPr sz="1400"/>
            </a:lvl1pPr>
          </a:lstStyle>
          <a:p>
            <a:pPr defTabSz="914400">
              <a:defRPr/>
            </a:pPr>
            <a:fld id="{E139BAAD-7476-414C-B105-1DA9148DC31B}" type="slidenum">
              <a:rPr lang="zh-TW" altLang="en-US" smtClean="0">
                <a:solidFill>
                  <a:prstClr val="black"/>
                </a:solidFill>
              </a:rPr>
              <a:pPr defTabSz="914400">
                <a:defRPr/>
              </a:pPr>
              <a:t>‹#›</a:t>
            </a:fld>
            <a:endParaRPr lang="zh-TW" altLang="en-US">
              <a:solidFill>
                <a:prstClr val="black"/>
              </a:solidFill>
            </a:endParaRPr>
          </a:p>
        </p:txBody>
      </p:sp>
    </p:spTree>
    <p:extLst>
      <p:ext uri="{BB962C8B-B14F-4D97-AF65-F5344CB8AC3E}">
        <p14:creationId xmlns:p14="http://schemas.microsoft.com/office/powerpoint/2010/main" val="6166157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zh-TW" altLang="en-US" sz="3200" b="1" kern="1200" dirty="0">
          <a:solidFill>
            <a:schemeClr val="tx1"/>
          </a:solidFill>
          <a:latin typeface="微軟正黑體" panose="020B0604030504040204" pitchFamily="34" charset="-120"/>
          <a:ea typeface="微軟正黑體" panose="020B0604030504040204" pitchFamily="34" charset="-120"/>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ltLang="zh-TW">
                <a:solidFill>
                  <a:prstClr val="black">
                    <a:tint val="75000"/>
                  </a:prstClr>
                </a:solidFill>
              </a:rPr>
              <a:t>111.7.26</a:t>
            </a:r>
            <a:endParaRPr lang="zh-TW" altLang="en-US">
              <a:solidFill>
                <a:prstClr val="black">
                  <a:tint val="75000"/>
                </a:prstClr>
              </a:solidFill>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zh-TW" altLang="en-US">
                <a:solidFill>
                  <a:prstClr val="black">
                    <a:tint val="75000"/>
                  </a:prstClr>
                </a:solidFill>
              </a:rPr>
              <a:t>教育部資訊及科技教育司</a:t>
            </a:r>
          </a:p>
        </p:txBody>
      </p:sp>
      <p:sp>
        <p:nvSpPr>
          <p:cNvPr id="11" name="投影片編號版面配置區 5">
            <a:extLst>
              <a:ext uri="{FF2B5EF4-FFF2-40B4-BE49-F238E27FC236}">
                <a16:creationId xmlns:a16="http://schemas.microsoft.com/office/drawing/2014/main" id="{458DA36E-33ED-4C1F-82CC-05E2C4952AD8}"/>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z="1200" smtClean="0">
                <a:solidFill>
                  <a:schemeClr val="tx1">
                    <a:tint val="75000"/>
                  </a:schemeClr>
                </a:solidFill>
              </a:defRPr>
            </a:lvl1pPr>
          </a:lstStyle>
          <a:p>
            <a:pPr algn="r">
              <a:defRPr/>
            </a:pPr>
            <a:fld id="{E139BAAD-7476-414C-B105-1DA9148DC31B}" type="slidenum">
              <a:rPr>
                <a:solidFill>
                  <a:prstClr val="black">
                    <a:tint val="75000"/>
                  </a:prstClr>
                </a:solidFill>
              </a:rPr>
              <a:pPr algn="r">
                <a:defRPr/>
              </a:pPr>
              <a:t>‹#›</a:t>
            </a:fld>
            <a:endParaRPr lang="zh-TW" altLang="en-US" dirty="0">
              <a:solidFill>
                <a:prstClr val="black">
                  <a:tint val="75000"/>
                </a:prstClr>
              </a:solidFill>
            </a:endParaRPr>
          </a:p>
        </p:txBody>
      </p:sp>
    </p:spTree>
    <p:extLst>
      <p:ext uri="{BB962C8B-B14F-4D97-AF65-F5344CB8AC3E}">
        <p14:creationId xmlns:p14="http://schemas.microsoft.com/office/powerpoint/2010/main" val="392740491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Lst>
  <p:hf hdr="0" ftr="0" dt="0"/>
  <p:txStyles>
    <p:title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zh-TW" altLang="en-US" sz="3200" b="1" kern="1200" dirty="0">
          <a:solidFill>
            <a:schemeClr val="tx1"/>
          </a:solidFill>
          <a:latin typeface="微軟正黑體" panose="020B0604030504040204" pitchFamily="34" charset="-120"/>
          <a:ea typeface="微軟正黑體" panose="020B0604030504040204" pitchFamily="34" charset="-120"/>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image" Target="../media/image70.pn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chart" Target="../charts/chart1.xml"/><Relationship Id="rId11" Type="http://schemas.openxmlformats.org/officeDocument/2006/relationships/image" Target="../media/image101.png"/><Relationship Id="rId5" Type="http://schemas.openxmlformats.org/officeDocument/2006/relationships/image" Target="../media/image96.png"/><Relationship Id="rId10" Type="http://schemas.openxmlformats.org/officeDocument/2006/relationships/image" Target="../media/image100.png"/><Relationship Id="rId4" Type="http://schemas.openxmlformats.org/officeDocument/2006/relationships/image" Target="../media/image95.png"/><Relationship Id="rId9" Type="http://schemas.openxmlformats.org/officeDocument/2006/relationships/image" Target="../media/image99.jpeg"/></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zh.unesco.org/news/jiao-ke-wen-zu-zhi-fa-biao-shou-ge-guan-yu-ren-gong-zhi-neng-yu-jiao-yu-gong-shi" TargetMode="Externa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0.png"/><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6675C8-81F6-4F43-AB23-74CE2A73282F}"/>
              </a:ext>
            </a:extLst>
          </p:cNvPr>
          <p:cNvSpPr>
            <a:spLocks noGrp="1"/>
          </p:cNvSpPr>
          <p:nvPr>
            <p:ph type="ctrTitle"/>
          </p:nvPr>
        </p:nvSpPr>
        <p:spPr>
          <a:xfrm>
            <a:off x="838200" y="1041665"/>
            <a:ext cx="10515600" cy="1323439"/>
          </a:xfrm>
        </p:spPr>
        <p:txBody>
          <a:bodyPr/>
          <a:lstStyle/>
          <a:p>
            <a:pPr lvl="0" algn="ctr">
              <a:lnSpc>
                <a:spcPct val="100000"/>
              </a:lnSpc>
              <a:spcBef>
                <a:spcPts val="0"/>
              </a:spcBef>
              <a:defRPr/>
            </a:pPr>
            <a:r>
              <a:rPr lang="zh-TW" altLang="en-US" sz="8000" dirty="0"/>
              <a:t>數位學習           教學</a:t>
            </a:r>
            <a:endParaRPr lang="zh-TW" altLang="en-US" dirty="0"/>
          </a:p>
        </p:txBody>
      </p:sp>
      <p:sp>
        <p:nvSpPr>
          <p:cNvPr id="6" name="矩形 5">
            <a:extLst>
              <a:ext uri="{FF2B5EF4-FFF2-40B4-BE49-F238E27FC236}">
                <a16:creationId xmlns:a16="http://schemas.microsoft.com/office/drawing/2014/main" id="{FE544EF6-6D45-423F-8AFA-0F1045F94E23}"/>
              </a:ext>
            </a:extLst>
          </p:cNvPr>
          <p:cNvSpPr/>
          <p:nvPr/>
        </p:nvSpPr>
        <p:spPr>
          <a:xfrm flipH="1">
            <a:off x="6333414" y="947221"/>
            <a:ext cx="1051229" cy="1323439"/>
          </a:xfrm>
          <a:prstGeom prst="rect">
            <a:avLst/>
          </a:prstGeom>
          <a:noFill/>
          <a:scene3d>
            <a:camera prst="orthographicFront">
              <a:rot lat="0" lon="10800000" rev="0"/>
            </a:camera>
            <a:lightRig rig="threePt" dir="t"/>
          </a:scene3d>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8000" b="1" i="0" u="none" strike="noStrike" kern="1200" cap="none" spc="0" normalizeH="0" baseline="0" noProof="0" dirty="0">
                <a:ln w="0"/>
                <a:solidFill>
                  <a:srgbClr val="00B0F0"/>
                </a:solidFill>
                <a:effectLst/>
                <a:uLnTx/>
                <a:uFillTx/>
                <a:latin typeface="微軟正黑體" panose="020B0604030504040204" pitchFamily="34" charset="-120"/>
                <a:ea typeface="微軟正黑體" panose="020B0604030504040204" pitchFamily="34" charset="-120"/>
                <a:cs typeface="+mn-cs"/>
              </a:rPr>
              <a:t>翻</a:t>
            </a:r>
          </a:p>
        </p:txBody>
      </p:sp>
      <p:sp>
        <p:nvSpPr>
          <p:cNvPr id="7" name="矩形 6">
            <a:extLst>
              <a:ext uri="{FF2B5EF4-FFF2-40B4-BE49-F238E27FC236}">
                <a16:creationId xmlns:a16="http://schemas.microsoft.com/office/drawing/2014/main" id="{E7034E1D-6B16-45C4-A961-2FBEA1F6E3CF}"/>
              </a:ext>
            </a:extLst>
          </p:cNvPr>
          <p:cNvSpPr/>
          <p:nvPr/>
        </p:nvSpPr>
        <p:spPr>
          <a:xfrm rot="643906" flipH="1">
            <a:off x="7399931" y="977610"/>
            <a:ext cx="1051229" cy="1323439"/>
          </a:xfrm>
          <a:prstGeom prst="rect">
            <a:avLst/>
          </a:prstGeom>
          <a:noFill/>
          <a:scene3d>
            <a:camera prst="orthographicFront">
              <a:rot lat="0" lon="0" rev="0"/>
            </a:camera>
            <a:lightRig rig="threePt" dir="t"/>
          </a:scene3d>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8000" b="1" i="0" u="none" strike="noStrike" kern="1200" cap="none" spc="0" normalizeH="0" baseline="0" noProof="0" dirty="0">
                <a:ln w="0"/>
                <a:solidFill>
                  <a:srgbClr val="4472C4">
                    <a:lumMod val="60000"/>
                    <a:lumOff val="40000"/>
                  </a:srgbClr>
                </a:solidFill>
                <a:effectLst/>
                <a:uLnTx/>
                <a:uFillTx/>
                <a:latin typeface="微軟正黑體" panose="020B0604030504040204" pitchFamily="34" charset="-120"/>
                <a:ea typeface="微軟正黑體" panose="020B0604030504040204" pitchFamily="34" charset="-120"/>
                <a:cs typeface="+mn-cs"/>
              </a:rPr>
              <a:t>轉</a:t>
            </a:r>
          </a:p>
        </p:txBody>
      </p:sp>
      <p:sp>
        <p:nvSpPr>
          <p:cNvPr id="3" name="文字方塊 2">
            <a:extLst>
              <a:ext uri="{FF2B5EF4-FFF2-40B4-BE49-F238E27FC236}">
                <a16:creationId xmlns:a16="http://schemas.microsoft.com/office/drawing/2014/main" id="{BEC19191-E544-4E67-A302-5BDB6D98D607}"/>
              </a:ext>
            </a:extLst>
          </p:cNvPr>
          <p:cNvSpPr txBox="1"/>
          <p:nvPr/>
        </p:nvSpPr>
        <p:spPr>
          <a:xfrm>
            <a:off x="5536172" y="5012585"/>
            <a:ext cx="6655828" cy="954107"/>
          </a:xfrm>
          <a:prstGeom prst="rect">
            <a:avLst/>
          </a:prstGeom>
          <a:noFill/>
        </p:spPr>
        <p:txBody>
          <a:bodyPr wrap="square" rtlCol="0">
            <a:spAutoFit/>
          </a:bodyPr>
          <a:lstStyle/>
          <a:p>
            <a:pPr algn="ctr"/>
            <a:r>
              <a:rPr lang="zh-TW" altLang="en-US" sz="2800" b="1" dirty="0">
                <a:solidFill>
                  <a:srgbClr val="00886C"/>
                </a:solidFill>
                <a:latin typeface="+mn-ea"/>
              </a:rPr>
              <a:t>教育部資訊及科技教育司 </a:t>
            </a:r>
            <a:endParaRPr lang="en-US" altLang="zh-TW" sz="2800" b="1" dirty="0">
              <a:solidFill>
                <a:srgbClr val="00886C"/>
              </a:solidFill>
              <a:latin typeface="+mn-ea"/>
            </a:endParaRPr>
          </a:p>
          <a:p>
            <a:pPr algn="ctr"/>
            <a:r>
              <a:rPr lang="en-US" altLang="zh-TW" sz="2800" b="1" dirty="0">
                <a:solidFill>
                  <a:srgbClr val="00886C"/>
                </a:solidFill>
                <a:latin typeface="+mn-ea"/>
              </a:rPr>
              <a:t>111.09</a:t>
            </a:r>
          </a:p>
        </p:txBody>
      </p:sp>
      <p:sp>
        <p:nvSpPr>
          <p:cNvPr id="8" name="文字方塊 7">
            <a:extLst>
              <a:ext uri="{FF2B5EF4-FFF2-40B4-BE49-F238E27FC236}">
                <a16:creationId xmlns:a16="http://schemas.microsoft.com/office/drawing/2014/main" id="{111A8D80-69CC-404D-BADD-E59384A41636}"/>
              </a:ext>
            </a:extLst>
          </p:cNvPr>
          <p:cNvSpPr txBox="1"/>
          <p:nvPr/>
        </p:nvSpPr>
        <p:spPr>
          <a:xfrm>
            <a:off x="5536172" y="2827299"/>
            <a:ext cx="6655828" cy="523220"/>
          </a:xfrm>
          <a:prstGeom prst="rect">
            <a:avLst/>
          </a:prstGeom>
          <a:noFill/>
        </p:spPr>
        <p:txBody>
          <a:bodyPr wrap="square" rtlCol="0">
            <a:spAutoFit/>
          </a:bodyPr>
          <a:lstStyle/>
          <a:p>
            <a:pPr algn="ctr"/>
            <a:r>
              <a:rPr lang="en-US" altLang="zh-TW" sz="2800" b="1" dirty="0">
                <a:solidFill>
                  <a:srgbClr val="00B050"/>
                </a:solidFill>
                <a:latin typeface="+mn-ea"/>
              </a:rPr>
              <a:t>【111</a:t>
            </a:r>
            <a:r>
              <a:rPr lang="zh-TW" altLang="en-US" sz="2800" b="1" dirty="0">
                <a:solidFill>
                  <a:srgbClr val="00B050"/>
                </a:solidFill>
                <a:latin typeface="+mn-ea"/>
              </a:rPr>
              <a:t>學年縣市校長會議</a:t>
            </a:r>
            <a:r>
              <a:rPr lang="en-US" altLang="zh-TW" sz="2800" b="1" dirty="0">
                <a:solidFill>
                  <a:srgbClr val="00B050"/>
                </a:solidFill>
                <a:latin typeface="+mn-ea"/>
              </a:rPr>
              <a:t>】</a:t>
            </a:r>
          </a:p>
        </p:txBody>
      </p:sp>
    </p:spTree>
    <p:extLst>
      <p:ext uri="{BB962C8B-B14F-4D97-AF65-F5344CB8AC3E}">
        <p14:creationId xmlns:p14="http://schemas.microsoft.com/office/powerpoint/2010/main" val="31937746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49E7CAD6-F1C9-4BDA-9D9A-40DEA59A94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234"/>
          <a:stretch/>
        </p:blipFill>
        <p:spPr>
          <a:xfrm>
            <a:off x="0" y="1146618"/>
            <a:ext cx="12191999" cy="5711382"/>
          </a:xfrm>
          <a:prstGeom prst="rect">
            <a:avLst/>
          </a:prstGeom>
        </p:spPr>
      </p:pic>
      <p:sp>
        <p:nvSpPr>
          <p:cNvPr id="2" name="標題 1">
            <a:extLst>
              <a:ext uri="{FF2B5EF4-FFF2-40B4-BE49-F238E27FC236}">
                <a16:creationId xmlns:a16="http://schemas.microsoft.com/office/drawing/2014/main" id="{179170BE-3EF1-42D1-A078-35A51FD83AC6}"/>
              </a:ext>
            </a:extLst>
          </p:cNvPr>
          <p:cNvSpPr>
            <a:spLocks noGrp="1"/>
          </p:cNvSpPr>
          <p:nvPr>
            <p:ph type="title"/>
          </p:nvPr>
        </p:nvSpPr>
        <p:spPr>
          <a:xfrm>
            <a:off x="838200" y="85522"/>
            <a:ext cx="10515600" cy="678366"/>
          </a:xfrm>
        </p:spPr>
        <p:txBody>
          <a:bodyPr>
            <a:normAutofit fontScale="90000"/>
          </a:bodyPr>
          <a:lstStyle/>
          <a:p>
            <a:r>
              <a:rPr lang="zh-TW" altLang="en-US" dirty="0">
                <a:solidFill>
                  <a:schemeClr val="bg1"/>
                </a:solidFill>
              </a:rPr>
              <a:t>數位建設推動成果</a:t>
            </a:r>
          </a:p>
        </p:txBody>
      </p:sp>
      <p:sp>
        <p:nvSpPr>
          <p:cNvPr id="4" name="投影片編號版面配置區 3">
            <a:extLst>
              <a:ext uri="{FF2B5EF4-FFF2-40B4-BE49-F238E27FC236}">
                <a16:creationId xmlns:a16="http://schemas.microsoft.com/office/drawing/2014/main" id="{BB7C1B6E-F1A6-464E-A5AE-0F18905B56E5}"/>
              </a:ext>
            </a:extLst>
          </p:cNvPr>
          <p:cNvSpPr>
            <a:spLocks noGrp="1"/>
          </p:cNvSpPr>
          <p:nvPr>
            <p:ph type="sldNum" sz="quarter" idx="4"/>
          </p:nvPr>
        </p:nvSpPr>
        <p:spPr/>
        <p:txBody>
          <a:bodyPr/>
          <a:lstStyle/>
          <a:p>
            <a:pPr algn="r"/>
            <a:fld id="{E139BAAD-7476-414C-B105-1DA9148DC31B}" type="slidenum">
              <a:rPr lang="en-US" altLang="zh-TW" smtClean="0"/>
              <a:pPr algn="r"/>
              <a:t>10</a:t>
            </a:fld>
            <a:endParaRPr lang="zh-TW" altLang="en-US" dirty="0"/>
          </a:p>
        </p:txBody>
      </p:sp>
    </p:spTree>
    <p:extLst>
      <p:ext uri="{BB962C8B-B14F-4D97-AF65-F5344CB8AC3E}">
        <p14:creationId xmlns:p14="http://schemas.microsoft.com/office/powerpoint/2010/main" val="23030581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B116A3B7-6902-4E2A-867A-B219DFF84FA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20" y="5410200"/>
            <a:ext cx="12191359" cy="1447800"/>
          </a:xfrm>
          <a:prstGeom prst="rect">
            <a:avLst/>
          </a:prstGeom>
        </p:spPr>
      </p:pic>
      <p:pic>
        <p:nvPicPr>
          <p:cNvPr id="26" name="圖片 25">
            <a:extLst>
              <a:ext uri="{FF2B5EF4-FFF2-40B4-BE49-F238E27FC236}">
                <a16:creationId xmlns:a16="http://schemas.microsoft.com/office/drawing/2014/main" id="{3BDDACA8-B9B4-4CCE-A893-5F396A076BC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418724" y="2448243"/>
            <a:ext cx="9354554" cy="2839296"/>
          </a:xfrm>
          <a:prstGeom prst="rect">
            <a:avLst/>
          </a:prstGeom>
        </p:spPr>
      </p:pic>
      <p:pic>
        <p:nvPicPr>
          <p:cNvPr id="25" name="圖片 24">
            <a:extLst>
              <a:ext uri="{FF2B5EF4-FFF2-40B4-BE49-F238E27FC236}">
                <a16:creationId xmlns:a16="http://schemas.microsoft.com/office/drawing/2014/main" id="{C03A6090-010D-4170-83CA-BEE8E7EC803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533527" y="338386"/>
            <a:ext cx="9124948" cy="1755300"/>
          </a:xfrm>
          <a:prstGeom prst="rect">
            <a:avLst/>
          </a:prstGeom>
        </p:spPr>
      </p:pic>
      <p:sp>
        <p:nvSpPr>
          <p:cNvPr id="30" name="文字方塊 29">
            <a:extLst>
              <a:ext uri="{FF2B5EF4-FFF2-40B4-BE49-F238E27FC236}">
                <a16:creationId xmlns:a16="http://schemas.microsoft.com/office/drawing/2014/main" id="{5C5D360A-4FB7-4C66-9DA2-F5D4C9345290}"/>
              </a:ext>
            </a:extLst>
          </p:cNvPr>
          <p:cNvSpPr txBox="1"/>
          <p:nvPr/>
        </p:nvSpPr>
        <p:spPr>
          <a:xfrm>
            <a:off x="143889" y="5741701"/>
            <a:ext cx="1980029" cy="523220"/>
          </a:xfrm>
          <a:prstGeom prst="rect">
            <a:avLst/>
          </a:prstGeom>
          <a:noFill/>
        </p:spPr>
        <p:txBody>
          <a:bodyPr wrap="none" rtlCol="0">
            <a:spAutoFit/>
          </a:bodyPr>
          <a:lstStyle/>
          <a:p>
            <a:pPr algn="ct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教材更生動</a:t>
            </a:r>
          </a:p>
        </p:txBody>
      </p:sp>
      <p:sp>
        <p:nvSpPr>
          <p:cNvPr id="31" name="文字方塊 30">
            <a:extLst>
              <a:ext uri="{FF2B5EF4-FFF2-40B4-BE49-F238E27FC236}">
                <a16:creationId xmlns:a16="http://schemas.microsoft.com/office/drawing/2014/main" id="{61A7EE62-29C9-4663-814A-BEF9700A3114}"/>
              </a:ext>
            </a:extLst>
          </p:cNvPr>
          <p:cNvSpPr txBox="1"/>
          <p:nvPr/>
        </p:nvSpPr>
        <p:spPr>
          <a:xfrm>
            <a:off x="2499754" y="5745103"/>
            <a:ext cx="1980029" cy="523220"/>
          </a:xfrm>
          <a:prstGeom prst="rect">
            <a:avLst/>
          </a:prstGeom>
          <a:noFill/>
        </p:spPr>
        <p:txBody>
          <a:bodyPr wrap="none" rtlCol="0">
            <a:spAutoFit/>
          </a:bodyPr>
          <a:lstStyle/>
          <a:p>
            <a:pPr algn="ct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書包更輕便</a:t>
            </a:r>
          </a:p>
        </p:txBody>
      </p:sp>
      <p:sp>
        <p:nvSpPr>
          <p:cNvPr id="32" name="文字方塊 31">
            <a:extLst>
              <a:ext uri="{FF2B5EF4-FFF2-40B4-BE49-F238E27FC236}">
                <a16:creationId xmlns:a16="http://schemas.microsoft.com/office/drawing/2014/main" id="{DE494806-28D5-4B4B-A430-0CC3AE9B3602}"/>
              </a:ext>
            </a:extLst>
          </p:cNvPr>
          <p:cNvSpPr txBox="1"/>
          <p:nvPr/>
        </p:nvSpPr>
        <p:spPr>
          <a:xfrm>
            <a:off x="4812655" y="5764756"/>
            <a:ext cx="1980029" cy="523220"/>
          </a:xfrm>
          <a:prstGeom prst="rect">
            <a:avLst/>
          </a:prstGeom>
          <a:noFill/>
        </p:spPr>
        <p:txBody>
          <a:bodyPr wrap="none" rtlCol="0">
            <a:spAutoFit/>
          </a:bodyPr>
          <a:lstStyle/>
          <a:p>
            <a:pPr algn="ct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教學更多元</a:t>
            </a:r>
          </a:p>
        </p:txBody>
      </p:sp>
      <p:sp>
        <p:nvSpPr>
          <p:cNvPr id="33" name="文字方塊 32">
            <a:extLst>
              <a:ext uri="{FF2B5EF4-FFF2-40B4-BE49-F238E27FC236}">
                <a16:creationId xmlns:a16="http://schemas.microsoft.com/office/drawing/2014/main" id="{B8B100D0-5D17-443F-B4E8-10692F1C2761}"/>
              </a:ext>
            </a:extLst>
          </p:cNvPr>
          <p:cNvSpPr txBox="1"/>
          <p:nvPr/>
        </p:nvSpPr>
        <p:spPr>
          <a:xfrm>
            <a:off x="7154740" y="5764756"/>
            <a:ext cx="1980029" cy="523220"/>
          </a:xfrm>
          <a:prstGeom prst="rect">
            <a:avLst/>
          </a:prstGeom>
          <a:noFill/>
        </p:spPr>
        <p:txBody>
          <a:bodyPr wrap="none" rtlCol="0">
            <a:spAutoFit/>
          </a:bodyPr>
          <a:lstStyle/>
          <a:p>
            <a:pPr algn="ct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學習更有效</a:t>
            </a:r>
          </a:p>
        </p:txBody>
      </p:sp>
      <p:sp>
        <p:nvSpPr>
          <p:cNvPr id="34" name="文字方塊 33">
            <a:extLst>
              <a:ext uri="{FF2B5EF4-FFF2-40B4-BE49-F238E27FC236}">
                <a16:creationId xmlns:a16="http://schemas.microsoft.com/office/drawing/2014/main" id="{18E13350-EC9D-449C-AF95-A3E8AE20597C}"/>
              </a:ext>
            </a:extLst>
          </p:cNvPr>
          <p:cNvSpPr txBox="1"/>
          <p:nvPr/>
        </p:nvSpPr>
        <p:spPr>
          <a:xfrm>
            <a:off x="9443134" y="5764756"/>
            <a:ext cx="1980029" cy="523220"/>
          </a:xfrm>
          <a:prstGeom prst="rect">
            <a:avLst/>
          </a:prstGeom>
          <a:noFill/>
        </p:spPr>
        <p:txBody>
          <a:bodyPr wrap="none" rtlCol="0">
            <a:spAutoFit/>
          </a:bodyPr>
          <a:lstStyle/>
          <a:p>
            <a:pPr algn="ct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城鄉更均衡</a:t>
            </a:r>
          </a:p>
        </p:txBody>
      </p:sp>
      <p:sp>
        <p:nvSpPr>
          <p:cNvPr id="41" name="投影片編號版面配置區 40">
            <a:extLst>
              <a:ext uri="{FF2B5EF4-FFF2-40B4-BE49-F238E27FC236}">
                <a16:creationId xmlns:a16="http://schemas.microsoft.com/office/drawing/2014/main" id="{38FED608-976B-4A2B-B444-CE7564FBB869}"/>
              </a:ext>
            </a:extLst>
          </p:cNvPr>
          <p:cNvSpPr>
            <a:spLocks noGrp="1"/>
          </p:cNvSpPr>
          <p:nvPr>
            <p:ph type="sldNum" sz="quarter" idx="4"/>
          </p:nvPr>
        </p:nvSpPr>
        <p:spPr>
          <a:xfrm>
            <a:off x="8610600" y="6356350"/>
            <a:ext cx="3463925" cy="365125"/>
          </a:xfrm>
        </p:spPr>
        <p:txBody>
          <a:bodyPr/>
          <a:lstStyle/>
          <a:p>
            <a:fld id="{E139BAAD-7476-414C-B105-1DA9148DC31B}" type="slidenum">
              <a:rPr lang="en-US" altLang="zh-TW" smtClean="0"/>
              <a:pPr/>
              <a:t>11</a:t>
            </a:fld>
            <a:endParaRPr lang="en-US" altLang="zh-TW" dirty="0"/>
          </a:p>
        </p:txBody>
      </p:sp>
    </p:spTree>
    <p:extLst>
      <p:ext uri="{BB962C8B-B14F-4D97-AF65-F5344CB8AC3E}">
        <p14:creationId xmlns:p14="http://schemas.microsoft.com/office/powerpoint/2010/main" val="37330086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1970062"/>
          </a:xfrm>
          <a:solidFill>
            <a:srgbClr val="FFFFFF">
              <a:alpha val="50196"/>
            </a:srgbClr>
          </a:solidFill>
          <a:effectLst>
            <a:softEdge rad="114300"/>
          </a:effectLst>
        </p:spPr>
        <p:txBody>
          <a:bodyPr vert="horz" lIns="91440" tIns="45720" rIns="91440" bIns="45720" rtlCol="0" anchor="ctr">
            <a:normAutofit/>
          </a:bodyPr>
          <a:lstStyle/>
          <a:p>
            <a:r>
              <a:rPr lang="zh-TW" altLang="en-US" sz="4800" dirty="0"/>
              <a:t>  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fld id="{E139BAAD-7476-414C-B105-1DA9148DC31B}" type="slidenum">
              <a:rPr lang="en-US" altLang="zh-TW" smtClean="0"/>
              <a:pPr/>
              <a:t>12</a:t>
            </a:fld>
            <a:endParaRPr lang="en-US" altLang="zh-TW" dirty="0"/>
          </a:p>
        </p:txBody>
      </p:sp>
      <p:sp>
        <p:nvSpPr>
          <p:cNvPr id="9" name="標題 1">
            <a:extLst>
              <a:ext uri="{FF2B5EF4-FFF2-40B4-BE49-F238E27FC236}">
                <a16:creationId xmlns:a16="http://schemas.microsoft.com/office/drawing/2014/main" id="{3D3BEDA3-0B6E-4C3C-B145-8370C73311E7}"/>
              </a:ext>
            </a:extLst>
          </p:cNvPr>
          <p:cNvSpPr txBox="1">
            <a:spLocks/>
          </p:cNvSpPr>
          <p:nvPr/>
        </p:nvSpPr>
        <p:spPr>
          <a:xfrm>
            <a:off x="1203293" y="2894596"/>
            <a:ext cx="8253857" cy="253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r>
              <a:rPr lang="zh-TW" altLang="en-US" sz="5400" dirty="0"/>
              <a:t>行動載具與網路提升</a:t>
            </a:r>
          </a:p>
        </p:txBody>
      </p:sp>
    </p:spTree>
    <p:extLst>
      <p:ext uri="{BB962C8B-B14F-4D97-AF65-F5344CB8AC3E}">
        <p14:creationId xmlns:p14="http://schemas.microsoft.com/office/powerpoint/2010/main" val="27782693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9221647F-E4BE-4EE4-BDC9-DD7953E7AE02}"/>
              </a:ext>
            </a:extLst>
          </p:cNvPr>
          <p:cNvSpPr/>
          <p:nvPr/>
        </p:nvSpPr>
        <p:spPr>
          <a:xfrm>
            <a:off x="6785810" y="1024736"/>
            <a:ext cx="4855828" cy="5577688"/>
          </a:xfrm>
          <a:prstGeom prst="roundRect">
            <a:avLst>
              <a:gd name="adj" fmla="val 4330"/>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lvl="0" algn="ctr" defTabSz="914400">
              <a:spcBef>
                <a:spcPts val="600"/>
              </a:spcBef>
              <a:spcAft>
                <a:spcPts val="600"/>
              </a:spcAft>
            </a:pPr>
            <a:endParaRPr lang="zh-TW" altLang="en-US" sz="2400" b="1" dirty="0">
              <a:solidFill>
                <a:srgbClr val="EE4C3C"/>
              </a:solidFill>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a16="http://schemas.microsoft.com/office/drawing/2014/main" id="{FE0E7690-C36D-4ABD-9C4B-4D36D35F63B9}"/>
              </a:ext>
            </a:extLst>
          </p:cNvPr>
          <p:cNvSpPr>
            <a:spLocks noGrp="1"/>
          </p:cNvSpPr>
          <p:nvPr>
            <p:ph type="title"/>
          </p:nvPr>
        </p:nvSpPr>
        <p:spPr/>
        <p:txBody>
          <a:bodyPr>
            <a:normAutofit fontScale="90000"/>
          </a:bodyPr>
          <a:lstStyle/>
          <a:p>
            <a:r>
              <a:rPr lang="zh-TW" altLang="en-US" dirty="0"/>
              <a:t>執行重點</a:t>
            </a:r>
          </a:p>
        </p:txBody>
      </p:sp>
      <p:sp>
        <p:nvSpPr>
          <p:cNvPr id="4" name="投影片編號版面配置區 3">
            <a:extLst>
              <a:ext uri="{FF2B5EF4-FFF2-40B4-BE49-F238E27FC236}">
                <a16:creationId xmlns:a16="http://schemas.microsoft.com/office/drawing/2014/main" id="{F3AF693A-2468-42B4-9129-0D08A92B0058}"/>
              </a:ext>
            </a:extLst>
          </p:cNvPr>
          <p:cNvSpPr>
            <a:spLocks noGrp="1"/>
          </p:cNvSpPr>
          <p:nvPr>
            <p:ph type="sldNum" sz="quarter" idx="4"/>
          </p:nvPr>
        </p:nvSpPr>
        <p:spPr/>
        <p:txBody>
          <a:bodyPr/>
          <a:lstStyle/>
          <a:p>
            <a:pPr algn="r"/>
            <a:fld id="{E139BAAD-7476-414C-B105-1DA9148DC31B}" type="slidenum">
              <a:rPr lang="en-US" altLang="zh-TW" smtClean="0"/>
              <a:pPr algn="r"/>
              <a:t>13</a:t>
            </a:fld>
            <a:endParaRPr lang="zh-TW" altLang="en-US" dirty="0"/>
          </a:p>
        </p:txBody>
      </p:sp>
      <p:sp>
        <p:nvSpPr>
          <p:cNvPr id="10" name="等腰三角形 9">
            <a:extLst>
              <a:ext uri="{FF2B5EF4-FFF2-40B4-BE49-F238E27FC236}">
                <a16:creationId xmlns:a16="http://schemas.microsoft.com/office/drawing/2014/main" id="{E93F014A-D68F-401A-8BD7-130D515D7672}"/>
              </a:ext>
            </a:extLst>
          </p:cNvPr>
          <p:cNvSpPr/>
          <p:nvPr/>
        </p:nvSpPr>
        <p:spPr>
          <a:xfrm rot="5400000">
            <a:off x="-35720" y="4994376"/>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1" name="矩形: 圓角 10">
            <a:extLst>
              <a:ext uri="{FF2B5EF4-FFF2-40B4-BE49-F238E27FC236}">
                <a16:creationId xmlns:a16="http://schemas.microsoft.com/office/drawing/2014/main" id="{9A23E58B-6916-4C3B-AE23-A676B5361495}"/>
              </a:ext>
            </a:extLst>
          </p:cNvPr>
          <p:cNvSpPr/>
          <p:nvPr/>
        </p:nvSpPr>
        <p:spPr>
          <a:xfrm>
            <a:off x="550362" y="1024735"/>
            <a:ext cx="6060895" cy="2244937"/>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628650" indent="-628650"/>
            <a:r>
              <a:rPr lang="zh-TW" altLang="en-US" sz="2400" b="1" dirty="0">
                <a:solidFill>
                  <a:srgbClr val="43C466"/>
                </a:solidFill>
              </a:rPr>
              <a:t>一、學習載具統一規格、單一標案、複數決標</a:t>
            </a:r>
          </a:p>
          <a:p>
            <a:pPr marL="504000" lvl="1"/>
            <a:r>
              <a:rPr lang="zh-TW" altLang="en-US" sz="2400" b="1" dirty="0">
                <a:solidFill>
                  <a:schemeClr val="tx1"/>
                </a:solidFill>
              </a:rPr>
              <a:t>學習載具補助</a:t>
            </a:r>
            <a:r>
              <a:rPr lang="en-US" altLang="zh-TW" sz="2400" b="1" dirty="0">
                <a:solidFill>
                  <a:schemeClr val="tx1"/>
                </a:solidFill>
              </a:rPr>
              <a:t>61</a:t>
            </a:r>
            <a:r>
              <a:rPr lang="zh-TW" altLang="en-US" sz="2400" b="1" dirty="0">
                <a:solidFill>
                  <a:schemeClr val="tx1"/>
                </a:solidFill>
              </a:rPr>
              <a:t>萬台，提供偏遠地區學校學生</a:t>
            </a:r>
            <a:r>
              <a:rPr lang="en-US" altLang="zh-TW" sz="2400" b="1" dirty="0">
                <a:solidFill>
                  <a:schemeClr val="tx1"/>
                </a:solidFill>
              </a:rPr>
              <a:t>1</a:t>
            </a:r>
            <a:r>
              <a:rPr lang="zh-TW" altLang="en-US" sz="2400" b="1" dirty="0">
                <a:solidFill>
                  <a:schemeClr val="tx1"/>
                </a:solidFill>
              </a:rPr>
              <a:t>人</a:t>
            </a:r>
            <a:r>
              <a:rPr lang="en-US" altLang="zh-TW" sz="2400" b="1" dirty="0">
                <a:solidFill>
                  <a:schemeClr val="tx1"/>
                </a:solidFill>
              </a:rPr>
              <a:t>1</a:t>
            </a:r>
            <a:r>
              <a:rPr lang="zh-TW" altLang="en-US" sz="2400" b="1" dirty="0">
                <a:solidFill>
                  <a:schemeClr val="tx1"/>
                </a:solidFill>
              </a:rPr>
              <a:t>機，非偏遠地區依學校</a:t>
            </a:r>
            <a:r>
              <a:rPr lang="en-US" altLang="zh-TW" sz="2400" b="1" dirty="0">
                <a:solidFill>
                  <a:schemeClr val="tx1"/>
                </a:solidFill>
              </a:rPr>
              <a:t>6</a:t>
            </a:r>
            <a:r>
              <a:rPr lang="zh-TW" altLang="en-US" sz="2400" b="1" dirty="0">
                <a:solidFill>
                  <a:schemeClr val="tx1"/>
                </a:solidFill>
              </a:rPr>
              <a:t>班配</a:t>
            </a:r>
            <a:r>
              <a:rPr lang="en-US" altLang="zh-TW" sz="2400" b="1" dirty="0">
                <a:solidFill>
                  <a:schemeClr val="tx1"/>
                </a:solidFill>
              </a:rPr>
              <a:t>1</a:t>
            </a:r>
            <a:r>
              <a:rPr lang="zh-TW" altLang="en-US" sz="2400" b="1" dirty="0">
                <a:solidFill>
                  <a:schemeClr val="tx1"/>
                </a:solidFill>
              </a:rPr>
              <a:t>班為原則。</a:t>
            </a:r>
          </a:p>
        </p:txBody>
      </p:sp>
      <p:sp>
        <p:nvSpPr>
          <p:cNvPr id="15" name="等腰三角形 14">
            <a:extLst>
              <a:ext uri="{FF2B5EF4-FFF2-40B4-BE49-F238E27FC236}">
                <a16:creationId xmlns:a16="http://schemas.microsoft.com/office/drawing/2014/main" id="{4B02A41E-1DD3-4926-B191-4EA29072F5B5}"/>
              </a:ext>
            </a:extLst>
          </p:cNvPr>
          <p:cNvSpPr/>
          <p:nvPr/>
        </p:nvSpPr>
        <p:spPr>
          <a:xfrm rot="5400000">
            <a:off x="-35721" y="139294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6" name="矩形: 圓角 15">
            <a:extLst>
              <a:ext uri="{FF2B5EF4-FFF2-40B4-BE49-F238E27FC236}">
                <a16:creationId xmlns:a16="http://schemas.microsoft.com/office/drawing/2014/main" id="{2617DF70-EA8E-4C78-8373-2422418E1619}"/>
              </a:ext>
            </a:extLst>
          </p:cNvPr>
          <p:cNvSpPr/>
          <p:nvPr/>
        </p:nvSpPr>
        <p:spPr>
          <a:xfrm>
            <a:off x="538344" y="3500583"/>
            <a:ext cx="6060895" cy="3038330"/>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r>
              <a:rPr lang="zh-TW" altLang="en-US" sz="2400" b="1" dirty="0">
                <a:solidFill>
                  <a:srgbClr val="43C466"/>
                </a:solidFill>
              </a:rPr>
              <a:t>二、建置教室無線上網環境</a:t>
            </a:r>
          </a:p>
          <a:p>
            <a:pPr marL="504000" lvl="1"/>
            <a:r>
              <a:rPr lang="zh-TW" altLang="en-US" sz="2400" b="1" dirty="0">
                <a:solidFill>
                  <a:schemeClr val="tx1"/>
                </a:solidFill>
              </a:rPr>
              <a:t>國中小校園無線網路硬體設備</a:t>
            </a:r>
            <a:r>
              <a:rPr lang="en-US" altLang="zh-TW" sz="2400" b="1" dirty="0">
                <a:solidFill>
                  <a:schemeClr val="tx1"/>
                </a:solidFill>
              </a:rPr>
              <a:t>(</a:t>
            </a:r>
            <a:r>
              <a:rPr lang="zh-TW" altLang="en-US" sz="2400" b="1" dirty="0">
                <a:solidFill>
                  <a:schemeClr val="tx1"/>
                </a:solidFill>
              </a:rPr>
              <a:t>無線</a:t>
            </a:r>
            <a:r>
              <a:rPr lang="en-US" altLang="zh-TW" sz="2400" b="1" dirty="0">
                <a:solidFill>
                  <a:schemeClr val="tx1"/>
                </a:solidFill>
              </a:rPr>
              <a:t>AP)</a:t>
            </a:r>
            <a:r>
              <a:rPr lang="zh-TW" altLang="en-US" sz="2400" b="1" dirty="0">
                <a:solidFill>
                  <a:schemeClr val="tx1"/>
                </a:solidFill>
              </a:rPr>
              <a:t>建置</a:t>
            </a:r>
            <a:r>
              <a:rPr lang="en-US" altLang="zh-TW" sz="2400" b="1" dirty="0">
                <a:solidFill>
                  <a:schemeClr val="tx1"/>
                </a:solidFill>
              </a:rPr>
              <a:t>2.1</a:t>
            </a:r>
            <a:r>
              <a:rPr lang="zh-TW" altLang="en-US" sz="2400" b="1" dirty="0">
                <a:solidFill>
                  <a:schemeClr val="tx1"/>
                </a:solidFill>
              </a:rPr>
              <a:t>萬臺，支援各校全班學習載具同時使用，以班級教室優先補助，包含班級教室</a:t>
            </a:r>
            <a:r>
              <a:rPr lang="en-US" altLang="zh-TW" sz="2400" b="1" dirty="0">
                <a:solidFill>
                  <a:schemeClr val="tx1"/>
                </a:solidFill>
              </a:rPr>
              <a:t>AP</a:t>
            </a:r>
            <a:r>
              <a:rPr lang="zh-TW" altLang="en-US" sz="2400" b="1" dirty="0">
                <a:solidFill>
                  <a:schemeClr val="tx1"/>
                </a:solidFill>
              </a:rPr>
              <a:t>建置及現有</a:t>
            </a:r>
            <a:r>
              <a:rPr lang="en-US" altLang="zh-TW" sz="2400" b="1" dirty="0">
                <a:solidFill>
                  <a:schemeClr val="tx1"/>
                </a:solidFill>
              </a:rPr>
              <a:t>AP</a:t>
            </a:r>
            <a:r>
              <a:rPr lang="zh-TW" altLang="en-US" sz="2400" b="1" dirty="0">
                <a:solidFill>
                  <a:schemeClr val="tx1"/>
                </a:solidFill>
              </a:rPr>
              <a:t>遷移所需費用。</a:t>
            </a:r>
          </a:p>
        </p:txBody>
      </p:sp>
      <p:pic>
        <p:nvPicPr>
          <p:cNvPr id="3" name="圖片 2"/>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158951" y="1277959"/>
            <a:ext cx="4109546" cy="5071242"/>
          </a:xfrm>
          <a:prstGeom prst="rect">
            <a:avLst/>
          </a:prstGeom>
        </p:spPr>
      </p:pic>
    </p:spTree>
    <p:extLst>
      <p:ext uri="{BB962C8B-B14F-4D97-AF65-F5344CB8AC3E}">
        <p14:creationId xmlns:p14="http://schemas.microsoft.com/office/powerpoint/2010/main" val="24111149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0E7690-C36D-4ABD-9C4B-4D36D35F63B9}"/>
              </a:ext>
            </a:extLst>
          </p:cNvPr>
          <p:cNvSpPr>
            <a:spLocks noGrp="1"/>
          </p:cNvSpPr>
          <p:nvPr>
            <p:ph type="title"/>
          </p:nvPr>
        </p:nvSpPr>
        <p:spPr/>
        <p:txBody>
          <a:bodyPr>
            <a:normAutofit fontScale="90000"/>
          </a:bodyPr>
          <a:lstStyle/>
          <a:p>
            <a:r>
              <a:rPr lang="zh-TW" altLang="en-US" dirty="0"/>
              <a:t>執行重點</a:t>
            </a:r>
          </a:p>
        </p:txBody>
      </p:sp>
      <p:sp>
        <p:nvSpPr>
          <p:cNvPr id="4" name="投影片編號版面配置區 3">
            <a:extLst>
              <a:ext uri="{FF2B5EF4-FFF2-40B4-BE49-F238E27FC236}">
                <a16:creationId xmlns:a16="http://schemas.microsoft.com/office/drawing/2014/main" id="{F3AF693A-2468-42B4-9129-0D08A92B0058}"/>
              </a:ext>
            </a:extLst>
          </p:cNvPr>
          <p:cNvSpPr>
            <a:spLocks noGrp="1"/>
          </p:cNvSpPr>
          <p:nvPr>
            <p:ph type="sldNum" sz="quarter" idx="4"/>
          </p:nvPr>
        </p:nvSpPr>
        <p:spPr/>
        <p:txBody>
          <a:bodyPr/>
          <a:lstStyle/>
          <a:p>
            <a:pPr algn="r"/>
            <a:fld id="{E139BAAD-7476-414C-B105-1DA9148DC31B}" type="slidenum">
              <a:rPr lang="en-US" altLang="zh-TW" smtClean="0"/>
              <a:pPr algn="r"/>
              <a:t>14</a:t>
            </a:fld>
            <a:endParaRPr lang="zh-TW" altLang="en-US" dirty="0"/>
          </a:p>
        </p:txBody>
      </p:sp>
      <p:sp>
        <p:nvSpPr>
          <p:cNvPr id="17" name="矩形: 圓角 16">
            <a:extLst>
              <a:ext uri="{FF2B5EF4-FFF2-40B4-BE49-F238E27FC236}">
                <a16:creationId xmlns:a16="http://schemas.microsoft.com/office/drawing/2014/main" id="{A43DFF15-DDEC-4B8B-A798-FBA7CABE1BB1}"/>
              </a:ext>
            </a:extLst>
          </p:cNvPr>
          <p:cNvSpPr/>
          <p:nvPr/>
        </p:nvSpPr>
        <p:spPr>
          <a:xfrm>
            <a:off x="707379" y="970961"/>
            <a:ext cx="10515599" cy="5567951"/>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r>
              <a:rPr lang="zh-TW" altLang="en-US" sz="3200" b="1" dirty="0">
                <a:solidFill>
                  <a:srgbClr val="43C466"/>
                </a:solidFill>
              </a:rPr>
              <a:t>三、建置全國學習載具管理系統</a:t>
            </a:r>
            <a:r>
              <a:rPr lang="en-US" altLang="zh-TW" sz="3200" b="1" dirty="0">
                <a:solidFill>
                  <a:srgbClr val="43C466"/>
                </a:solidFill>
              </a:rPr>
              <a:t>(MDM)</a:t>
            </a:r>
            <a:endParaRPr lang="zh-TW" altLang="en-US" sz="3200" b="1" dirty="0">
              <a:solidFill>
                <a:srgbClr val="43C466"/>
              </a:solidFill>
            </a:endParaRPr>
          </a:p>
          <a:p>
            <a:pPr marL="504000" indent="-504000">
              <a:buFont typeface="Wingdings" panose="05000000000000000000" pitchFamily="2" charset="2"/>
              <a:buChar char="n"/>
            </a:pPr>
            <a:r>
              <a:rPr lang="zh-TW" altLang="en-US" sz="3200" b="1" dirty="0">
                <a:solidFill>
                  <a:schemeClr val="tx1"/>
                </a:solidFill>
              </a:rPr>
              <a:t>提供縣市、學校、教師不同層級進行載具管理、教學</a:t>
            </a:r>
            <a:r>
              <a:rPr lang="en-US" altLang="zh-TW" sz="3200" b="1" dirty="0">
                <a:solidFill>
                  <a:schemeClr val="tx1"/>
                </a:solidFill>
              </a:rPr>
              <a:t>APP</a:t>
            </a:r>
            <a:r>
              <a:rPr lang="zh-TW" altLang="en-US" sz="3200" b="1" dirty="0">
                <a:solidFill>
                  <a:schemeClr val="tx1"/>
                </a:solidFill>
              </a:rPr>
              <a:t>派送、學習使用數據蒐集。</a:t>
            </a:r>
          </a:p>
          <a:p>
            <a:pPr marL="504000" indent="-504000">
              <a:buFont typeface="Wingdings" panose="05000000000000000000" pitchFamily="2" charset="2"/>
              <a:buChar char="n"/>
            </a:pPr>
            <a:r>
              <a:rPr lang="zh-TW" altLang="en-US" sz="3200" b="1" dirty="0">
                <a:solidFill>
                  <a:schemeClr val="tx1"/>
                </a:solidFill>
              </a:rPr>
              <a:t>聚焦數位學習，避免學生進入不當網站或造成網路沉迷。</a:t>
            </a:r>
          </a:p>
          <a:p>
            <a:pPr marL="504000" indent="-504000">
              <a:buFont typeface="Wingdings" panose="05000000000000000000" pitchFamily="2" charset="2"/>
              <a:buChar char="n"/>
            </a:pPr>
            <a:r>
              <a:rPr lang="zh-TW" altLang="en-US" sz="3200" b="1" dirty="0">
                <a:solidFill>
                  <a:schemeClr val="tx1"/>
                </a:solidFill>
              </a:rPr>
              <a:t>載具異常或故障時提供適當的協助。</a:t>
            </a:r>
          </a:p>
        </p:txBody>
      </p:sp>
    </p:spTree>
    <p:extLst>
      <p:ext uri="{BB962C8B-B14F-4D97-AF65-F5344CB8AC3E}">
        <p14:creationId xmlns:p14="http://schemas.microsoft.com/office/powerpoint/2010/main" val="28889316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F8D213-FE3A-4A01-9B0F-49C22D898562}"/>
              </a:ext>
            </a:extLst>
          </p:cNvPr>
          <p:cNvSpPr>
            <a:spLocks noGrp="1"/>
          </p:cNvSpPr>
          <p:nvPr>
            <p:ph type="title"/>
          </p:nvPr>
        </p:nvSpPr>
        <p:spPr/>
        <p:txBody>
          <a:bodyPr>
            <a:normAutofit fontScale="90000"/>
          </a:bodyPr>
          <a:lstStyle/>
          <a:p>
            <a:r>
              <a:rPr lang="zh-TW" altLang="en-US" dirty="0"/>
              <a:t>學習載具畫面</a:t>
            </a:r>
          </a:p>
        </p:txBody>
      </p:sp>
      <p:sp>
        <p:nvSpPr>
          <p:cNvPr id="4" name="投影片編號版面配置區 3">
            <a:extLst>
              <a:ext uri="{FF2B5EF4-FFF2-40B4-BE49-F238E27FC236}">
                <a16:creationId xmlns:a16="http://schemas.microsoft.com/office/drawing/2014/main" id="{AC127D1C-0370-4BE5-8943-048A51D10704}"/>
              </a:ext>
            </a:extLst>
          </p:cNvPr>
          <p:cNvSpPr>
            <a:spLocks noGrp="1"/>
          </p:cNvSpPr>
          <p:nvPr>
            <p:ph type="sldNum" sz="quarter" idx="4"/>
          </p:nvPr>
        </p:nvSpPr>
        <p:spPr/>
        <p:txBody>
          <a:bodyPr/>
          <a:lstStyle/>
          <a:p>
            <a:pPr algn="r"/>
            <a:fld id="{E139BAAD-7476-414C-B105-1DA9148DC31B}" type="slidenum">
              <a:rPr lang="en-US" altLang="zh-TW" smtClean="0"/>
              <a:pPr algn="r"/>
              <a:t>15</a:t>
            </a:fld>
            <a:endParaRPr lang="zh-TW" altLang="en-US" dirty="0"/>
          </a:p>
        </p:txBody>
      </p:sp>
      <p:grpSp>
        <p:nvGrpSpPr>
          <p:cNvPr id="22" name="群組 21">
            <a:extLst>
              <a:ext uri="{FF2B5EF4-FFF2-40B4-BE49-F238E27FC236}">
                <a16:creationId xmlns:a16="http://schemas.microsoft.com/office/drawing/2014/main" id="{23A5A98F-7BC7-4DBE-B12F-B4135C17E269}"/>
              </a:ext>
            </a:extLst>
          </p:cNvPr>
          <p:cNvGrpSpPr/>
          <p:nvPr/>
        </p:nvGrpSpPr>
        <p:grpSpPr>
          <a:xfrm>
            <a:off x="7908533" y="3796327"/>
            <a:ext cx="3735508" cy="2678385"/>
            <a:chOff x="8515263" y="4123152"/>
            <a:chExt cx="3228992" cy="2223507"/>
          </a:xfrm>
        </p:grpSpPr>
        <p:pic>
          <p:nvPicPr>
            <p:cNvPr id="31" name="圖片 30">
              <a:extLst>
                <a:ext uri="{FF2B5EF4-FFF2-40B4-BE49-F238E27FC236}">
                  <a16:creationId xmlns:a16="http://schemas.microsoft.com/office/drawing/2014/main" id="{D87738AC-7AC7-4F83-8F39-D42983E1F6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36" t="23701" r="22656" b="24081"/>
            <a:stretch/>
          </p:blipFill>
          <p:spPr>
            <a:xfrm>
              <a:off x="8515263" y="4123152"/>
              <a:ext cx="3228992" cy="2223507"/>
            </a:xfrm>
            <a:prstGeom prst="rect">
              <a:avLst/>
            </a:prstGeom>
          </p:spPr>
        </p:pic>
        <p:pic>
          <p:nvPicPr>
            <p:cNvPr id="32" name="圖片 31">
              <a:extLst>
                <a:ext uri="{FF2B5EF4-FFF2-40B4-BE49-F238E27FC236}">
                  <a16:creationId xmlns:a16="http://schemas.microsoft.com/office/drawing/2014/main" id="{D1F0B4F6-66D9-47E1-AD65-F39828F62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3178" y="4302559"/>
              <a:ext cx="2513162" cy="1884447"/>
            </a:xfrm>
            <a:prstGeom prst="rect">
              <a:avLst/>
            </a:prstGeom>
          </p:spPr>
        </p:pic>
      </p:grpSp>
      <p:grpSp>
        <p:nvGrpSpPr>
          <p:cNvPr id="6" name="群組 5">
            <a:extLst>
              <a:ext uri="{FF2B5EF4-FFF2-40B4-BE49-F238E27FC236}">
                <a16:creationId xmlns:a16="http://schemas.microsoft.com/office/drawing/2014/main" id="{60D9C1C8-DE46-4967-91FC-FDAF16E60A02}"/>
              </a:ext>
            </a:extLst>
          </p:cNvPr>
          <p:cNvGrpSpPr/>
          <p:nvPr/>
        </p:nvGrpSpPr>
        <p:grpSpPr>
          <a:xfrm>
            <a:off x="7966051" y="1041905"/>
            <a:ext cx="3735507" cy="2866782"/>
            <a:chOff x="7070778" y="1032606"/>
            <a:chExt cx="3735507" cy="2866782"/>
          </a:xfrm>
        </p:grpSpPr>
        <p:grpSp>
          <p:nvGrpSpPr>
            <p:cNvPr id="23" name="群組 22">
              <a:extLst>
                <a:ext uri="{FF2B5EF4-FFF2-40B4-BE49-F238E27FC236}">
                  <a16:creationId xmlns:a16="http://schemas.microsoft.com/office/drawing/2014/main" id="{FADC43DD-3B7D-4883-AB18-64522E32597B}"/>
                </a:ext>
              </a:extLst>
            </p:cNvPr>
            <p:cNvGrpSpPr/>
            <p:nvPr/>
          </p:nvGrpSpPr>
          <p:grpSpPr>
            <a:xfrm>
              <a:off x="7070778" y="1032606"/>
              <a:ext cx="3735507" cy="2866782"/>
              <a:chOff x="7791103" y="1828802"/>
              <a:chExt cx="3228991" cy="2379908"/>
            </a:xfrm>
          </p:grpSpPr>
          <p:pic>
            <p:nvPicPr>
              <p:cNvPr id="29" name="圖片 28">
                <a:extLst>
                  <a:ext uri="{FF2B5EF4-FFF2-40B4-BE49-F238E27FC236}">
                    <a16:creationId xmlns:a16="http://schemas.microsoft.com/office/drawing/2014/main" id="{ED8E9A15-BD1F-4782-8779-01A474CBDE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188" t="18370" r="20837" b="22231"/>
              <a:stretch/>
            </p:blipFill>
            <p:spPr>
              <a:xfrm>
                <a:off x="7791103" y="1828802"/>
                <a:ext cx="3228991" cy="2379908"/>
              </a:xfrm>
              <a:prstGeom prst="rect">
                <a:avLst/>
              </a:prstGeom>
            </p:spPr>
          </p:pic>
          <p:pic>
            <p:nvPicPr>
              <p:cNvPr id="30" name="圖片 29">
                <a:extLst>
                  <a:ext uri="{FF2B5EF4-FFF2-40B4-BE49-F238E27FC236}">
                    <a16:creationId xmlns:a16="http://schemas.microsoft.com/office/drawing/2014/main" id="{35D352D2-B799-4854-80CD-4F41920FAB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3462" y="2074538"/>
                <a:ext cx="2513162" cy="1884447"/>
              </a:xfrm>
              <a:prstGeom prst="rect">
                <a:avLst/>
              </a:prstGeom>
            </p:spPr>
          </p:pic>
        </p:grpSp>
        <p:pic>
          <p:nvPicPr>
            <p:cNvPr id="26" name="圖片 25">
              <a:extLst>
                <a:ext uri="{FF2B5EF4-FFF2-40B4-BE49-F238E27FC236}">
                  <a16:creationId xmlns:a16="http://schemas.microsoft.com/office/drawing/2014/main" id="{FCF43E45-322C-480B-ACB4-655F448ABB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7776" y="1328614"/>
              <a:ext cx="2896497" cy="2261457"/>
            </a:xfrm>
            <a:prstGeom prst="rect">
              <a:avLst/>
            </a:prstGeom>
          </p:spPr>
        </p:pic>
      </p:grpSp>
      <p:grpSp>
        <p:nvGrpSpPr>
          <p:cNvPr id="5" name="群組 4">
            <a:extLst>
              <a:ext uri="{FF2B5EF4-FFF2-40B4-BE49-F238E27FC236}">
                <a16:creationId xmlns:a16="http://schemas.microsoft.com/office/drawing/2014/main" id="{04F55E7D-2A28-4281-9BE4-053811C87A53}"/>
              </a:ext>
            </a:extLst>
          </p:cNvPr>
          <p:cNvGrpSpPr/>
          <p:nvPr/>
        </p:nvGrpSpPr>
        <p:grpSpPr>
          <a:xfrm>
            <a:off x="-852932" y="957761"/>
            <a:ext cx="10157764" cy="5619321"/>
            <a:chOff x="-1943212" y="919591"/>
            <a:chExt cx="10157764" cy="5619321"/>
          </a:xfrm>
        </p:grpSpPr>
        <p:pic>
          <p:nvPicPr>
            <p:cNvPr id="33" name="圖片 32">
              <a:extLst>
                <a:ext uri="{FF2B5EF4-FFF2-40B4-BE49-F238E27FC236}">
                  <a16:creationId xmlns:a16="http://schemas.microsoft.com/office/drawing/2014/main" id="{1C4EF8E6-995E-463B-BF60-6A752E3D815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888" b="13960"/>
            <a:stretch/>
          </p:blipFill>
          <p:spPr>
            <a:xfrm>
              <a:off x="-1943212" y="919591"/>
              <a:ext cx="10157764" cy="5619321"/>
            </a:xfrm>
            <a:prstGeom prst="rect">
              <a:avLst/>
            </a:prstGeom>
          </p:spPr>
        </p:pic>
        <p:pic>
          <p:nvPicPr>
            <p:cNvPr id="3" name="圖片 2">
              <a:extLst>
                <a:ext uri="{FF2B5EF4-FFF2-40B4-BE49-F238E27FC236}">
                  <a16:creationId xmlns:a16="http://schemas.microsoft.com/office/drawing/2014/main" id="{55E265EC-1561-4F32-BE05-0242C1D674E0}"/>
                </a:ext>
              </a:extLst>
            </p:cNvPr>
            <p:cNvPicPr>
              <a:picLocks noChangeAspect="1"/>
            </p:cNvPicPr>
            <p:nvPr/>
          </p:nvPicPr>
          <p:blipFill rotWithShape="1">
            <a:blip r:embed="rId8">
              <a:extLst>
                <a:ext uri="{28A0092B-C50C-407E-A947-70E740481C1C}">
                  <a14:useLocalDpi xmlns:a14="http://schemas.microsoft.com/office/drawing/2010/main" val="0"/>
                </a:ext>
              </a:extLst>
            </a:blip>
            <a:srcRect r="2128"/>
            <a:stretch/>
          </p:blipFill>
          <p:spPr>
            <a:xfrm>
              <a:off x="0" y="1464328"/>
              <a:ext cx="6096000" cy="4696327"/>
            </a:xfrm>
            <a:prstGeom prst="rect">
              <a:avLst/>
            </a:prstGeom>
          </p:spPr>
        </p:pic>
      </p:grpSp>
      <p:sp>
        <p:nvSpPr>
          <p:cNvPr id="24" name="矩形: 圓角 8">
            <a:extLst>
              <a:ext uri="{FF2B5EF4-FFF2-40B4-BE49-F238E27FC236}">
                <a16:creationId xmlns:a16="http://schemas.microsoft.com/office/drawing/2014/main" id="{18CC5D63-AD4A-41BA-ACBE-5A993C6A4186}"/>
              </a:ext>
            </a:extLst>
          </p:cNvPr>
          <p:cNvSpPr/>
          <p:nvPr/>
        </p:nvSpPr>
        <p:spPr>
          <a:xfrm>
            <a:off x="3462013" y="3208831"/>
            <a:ext cx="579511" cy="622455"/>
          </a:xfrm>
          <a:prstGeom prst="roundRect">
            <a:avLst/>
          </a:prstGeom>
          <a:noFill/>
          <a:ln w="38100">
            <a:solidFill>
              <a:srgbClr val="FEE6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圓角 20">
            <a:extLst>
              <a:ext uri="{FF2B5EF4-FFF2-40B4-BE49-F238E27FC236}">
                <a16:creationId xmlns:a16="http://schemas.microsoft.com/office/drawing/2014/main" id="{AE0FDF0A-9198-4FF0-8805-F2632AA12B8A}"/>
              </a:ext>
            </a:extLst>
          </p:cNvPr>
          <p:cNvSpPr/>
          <p:nvPr/>
        </p:nvSpPr>
        <p:spPr>
          <a:xfrm>
            <a:off x="5185993" y="1899385"/>
            <a:ext cx="579511" cy="622455"/>
          </a:xfrm>
          <a:prstGeom prst="roundRect">
            <a:avLst/>
          </a:prstGeom>
          <a:noFill/>
          <a:ln w="38100">
            <a:solidFill>
              <a:srgbClr val="FEE6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8" name="直線單箭頭接點 27">
            <a:extLst>
              <a:ext uri="{FF2B5EF4-FFF2-40B4-BE49-F238E27FC236}">
                <a16:creationId xmlns:a16="http://schemas.microsoft.com/office/drawing/2014/main" id="{49F26149-2F44-4D68-B8B3-B4195BE732C7}"/>
              </a:ext>
            </a:extLst>
          </p:cNvPr>
          <p:cNvCxnSpPr>
            <a:cxnSpLocks/>
          </p:cNvCxnSpPr>
          <p:nvPr/>
        </p:nvCxnSpPr>
        <p:spPr>
          <a:xfrm flipV="1">
            <a:off x="5680853" y="1640910"/>
            <a:ext cx="3513251" cy="569704"/>
          </a:xfrm>
          <a:prstGeom prst="straightConnector1">
            <a:avLst/>
          </a:prstGeom>
          <a:ln w="57150">
            <a:solidFill>
              <a:srgbClr val="FEE6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9603D24B-BA1D-43CD-B4FB-06B19A513B9C}"/>
              </a:ext>
            </a:extLst>
          </p:cNvPr>
          <p:cNvCxnSpPr>
            <a:cxnSpLocks/>
          </p:cNvCxnSpPr>
          <p:nvPr/>
        </p:nvCxnSpPr>
        <p:spPr>
          <a:xfrm>
            <a:off x="4041524" y="3493258"/>
            <a:ext cx="5152580" cy="789261"/>
          </a:xfrm>
          <a:prstGeom prst="straightConnector1">
            <a:avLst/>
          </a:prstGeom>
          <a:ln w="57150">
            <a:solidFill>
              <a:srgbClr val="FEE6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4525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7A6968-FBC1-4AF7-BC01-4FFC36C3B2C7}"/>
              </a:ext>
            </a:extLst>
          </p:cNvPr>
          <p:cNvSpPr>
            <a:spLocks noGrp="1"/>
          </p:cNvSpPr>
          <p:nvPr>
            <p:ph type="title"/>
          </p:nvPr>
        </p:nvSpPr>
        <p:spPr/>
        <p:txBody>
          <a:bodyPr>
            <a:normAutofit fontScale="90000"/>
          </a:bodyPr>
          <a:lstStyle/>
          <a:p>
            <a:r>
              <a:rPr lang="zh-TW" altLang="en-US" dirty="0"/>
              <a:t>數位學習入口網</a:t>
            </a:r>
          </a:p>
        </p:txBody>
      </p:sp>
      <p:sp>
        <p:nvSpPr>
          <p:cNvPr id="4" name="投影片編號版面配置區 3">
            <a:extLst>
              <a:ext uri="{FF2B5EF4-FFF2-40B4-BE49-F238E27FC236}">
                <a16:creationId xmlns:a16="http://schemas.microsoft.com/office/drawing/2014/main" id="{90CD2859-6E4D-4CE7-B7E3-23F3A0628B35}"/>
              </a:ext>
            </a:extLst>
          </p:cNvPr>
          <p:cNvSpPr>
            <a:spLocks noGrp="1"/>
          </p:cNvSpPr>
          <p:nvPr>
            <p:ph type="sldNum" sz="quarter" idx="4"/>
          </p:nvPr>
        </p:nvSpPr>
        <p:spPr/>
        <p:txBody>
          <a:bodyPr/>
          <a:lstStyle/>
          <a:p>
            <a:pPr algn="r"/>
            <a:fld id="{E139BAAD-7476-414C-B105-1DA9148DC31B}" type="slidenum">
              <a:rPr lang="en-US" altLang="zh-TW" smtClean="0"/>
              <a:pPr algn="r"/>
              <a:t>16</a:t>
            </a:fld>
            <a:endParaRPr lang="zh-TW" altLang="en-US" dirty="0"/>
          </a:p>
        </p:txBody>
      </p:sp>
      <p:pic>
        <p:nvPicPr>
          <p:cNvPr id="3" name="圖片 2">
            <a:extLst>
              <a:ext uri="{FF2B5EF4-FFF2-40B4-BE49-F238E27FC236}">
                <a16:creationId xmlns:a16="http://schemas.microsoft.com/office/drawing/2014/main" id="{34E79B8A-95B5-4B7C-8613-E836D5CF6D31}"/>
              </a:ext>
            </a:extLst>
          </p:cNvPr>
          <p:cNvPicPr>
            <a:picLocks noChangeAspect="1"/>
          </p:cNvPicPr>
          <p:nvPr/>
        </p:nvPicPr>
        <p:blipFill rotWithShape="1">
          <a:blip r:embed="rId2">
            <a:extLst>
              <a:ext uri="{28A0092B-C50C-407E-A947-70E740481C1C}">
                <a14:useLocalDpi xmlns:a14="http://schemas.microsoft.com/office/drawing/2010/main" val="0"/>
              </a:ext>
            </a:extLst>
          </a:blip>
          <a:srcRect t="14419" r="1802" b="5736"/>
          <a:stretch/>
        </p:blipFill>
        <p:spPr>
          <a:xfrm>
            <a:off x="0" y="1281730"/>
            <a:ext cx="12191999" cy="5576270"/>
          </a:xfrm>
          <a:prstGeom prst="rect">
            <a:avLst/>
          </a:prstGeom>
        </p:spPr>
      </p:pic>
    </p:spTree>
    <p:extLst>
      <p:ext uri="{BB962C8B-B14F-4D97-AF65-F5344CB8AC3E}">
        <p14:creationId xmlns:p14="http://schemas.microsoft.com/office/powerpoint/2010/main" val="16824510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7A6968-FBC1-4AF7-BC01-4FFC36C3B2C7}"/>
              </a:ext>
            </a:extLst>
          </p:cNvPr>
          <p:cNvSpPr>
            <a:spLocks noGrp="1"/>
          </p:cNvSpPr>
          <p:nvPr>
            <p:ph type="title"/>
          </p:nvPr>
        </p:nvSpPr>
        <p:spPr/>
        <p:txBody>
          <a:bodyPr>
            <a:normAutofit fontScale="90000"/>
          </a:bodyPr>
          <a:lstStyle/>
          <a:p>
            <a:r>
              <a:rPr lang="zh-TW" altLang="en-US" dirty="0"/>
              <a:t>提供師生跨平台單一登入帳號</a:t>
            </a:r>
            <a:r>
              <a:rPr lang="en-US" altLang="zh-TW" dirty="0"/>
              <a:t>(OPEN ID)</a:t>
            </a:r>
            <a:endParaRPr lang="zh-TW" altLang="en-US" dirty="0"/>
          </a:p>
        </p:txBody>
      </p:sp>
      <p:sp>
        <p:nvSpPr>
          <p:cNvPr id="4" name="投影片編號版面配置區 3">
            <a:extLst>
              <a:ext uri="{FF2B5EF4-FFF2-40B4-BE49-F238E27FC236}">
                <a16:creationId xmlns:a16="http://schemas.microsoft.com/office/drawing/2014/main" id="{90CD2859-6E4D-4CE7-B7E3-23F3A0628B35}"/>
              </a:ext>
            </a:extLst>
          </p:cNvPr>
          <p:cNvSpPr>
            <a:spLocks noGrp="1"/>
          </p:cNvSpPr>
          <p:nvPr>
            <p:ph type="sldNum" sz="quarter" idx="4"/>
          </p:nvPr>
        </p:nvSpPr>
        <p:spPr/>
        <p:txBody>
          <a:bodyPr/>
          <a:lstStyle/>
          <a:p>
            <a:pPr algn="r"/>
            <a:fld id="{E139BAAD-7476-414C-B105-1DA9148DC31B}" type="slidenum">
              <a:rPr lang="en-US" altLang="zh-TW" smtClean="0"/>
              <a:pPr algn="r"/>
              <a:t>17</a:t>
            </a:fld>
            <a:endParaRPr lang="zh-TW" altLang="en-US" dirty="0"/>
          </a:p>
        </p:txBody>
      </p:sp>
      <p:pic>
        <p:nvPicPr>
          <p:cNvPr id="5" name="圖片 4">
            <a:extLst>
              <a:ext uri="{FF2B5EF4-FFF2-40B4-BE49-F238E27FC236}">
                <a16:creationId xmlns:a16="http://schemas.microsoft.com/office/drawing/2014/main" id="{0C7452DD-BE27-4A78-A3C7-5463603DD9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645" r="1445" b="54760"/>
          <a:stretch/>
        </p:blipFill>
        <p:spPr>
          <a:xfrm>
            <a:off x="178880" y="918948"/>
            <a:ext cx="12013120" cy="1892491"/>
          </a:xfrm>
          <a:prstGeom prst="rect">
            <a:avLst/>
          </a:prstGeom>
        </p:spPr>
      </p:pic>
      <p:pic>
        <p:nvPicPr>
          <p:cNvPr id="6" name="圖片 5">
            <a:extLst>
              <a:ext uri="{FF2B5EF4-FFF2-40B4-BE49-F238E27FC236}">
                <a16:creationId xmlns:a16="http://schemas.microsoft.com/office/drawing/2014/main" id="{CE432215-17DB-44FF-AA06-1C0DA2EA3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23" y="3572218"/>
            <a:ext cx="1697017" cy="846371"/>
          </a:xfrm>
          <a:prstGeom prst="rect">
            <a:avLst/>
          </a:prstGeom>
        </p:spPr>
      </p:pic>
      <p:pic>
        <p:nvPicPr>
          <p:cNvPr id="7" name="圖片 6">
            <a:extLst>
              <a:ext uri="{FF2B5EF4-FFF2-40B4-BE49-F238E27FC236}">
                <a16:creationId xmlns:a16="http://schemas.microsoft.com/office/drawing/2014/main" id="{36360FC1-961F-42C0-B0EA-1CA515556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078" y="3515350"/>
            <a:ext cx="1965837" cy="982919"/>
          </a:xfrm>
          <a:prstGeom prst="rect">
            <a:avLst/>
          </a:prstGeom>
        </p:spPr>
      </p:pic>
      <p:pic>
        <p:nvPicPr>
          <p:cNvPr id="8" name="圖片 7">
            <a:extLst>
              <a:ext uri="{FF2B5EF4-FFF2-40B4-BE49-F238E27FC236}">
                <a16:creationId xmlns:a16="http://schemas.microsoft.com/office/drawing/2014/main" id="{00617C5A-3E26-4A93-A0E0-9A4726A226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084" y="3543430"/>
            <a:ext cx="1807891" cy="903946"/>
          </a:xfrm>
          <a:prstGeom prst="rect">
            <a:avLst/>
          </a:prstGeom>
        </p:spPr>
      </p:pic>
      <p:pic>
        <p:nvPicPr>
          <p:cNvPr id="9" name="圖片 8">
            <a:extLst>
              <a:ext uri="{FF2B5EF4-FFF2-40B4-BE49-F238E27FC236}">
                <a16:creationId xmlns:a16="http://schemas.microsoft.com/office/drawing/2014/main" id="{814AFEEA-27A7-4270-BFF5-43F6A1C3B1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9691" y="3572218"/>
            <a:ext cx="1390175" cy="695088"/>
          </a:xfrm>
          <a:prstGeom prst="rect">
            <a:avLst/>
          </a:prstGeom>
        </p:spPr>
      </p:pic>
      <p:pic>
        <p:nvPicPr>
          <p:cNvPr id="10" name="圖片 9">
            <a:extLst>
              <a:ext uri="{FF2B5EF4-FFF2-40B4-BE49-F238E27FC236}">
                <a16:creationId xmlns:a16="http://schemas.microsoft.com/office/drawing/2014/main" id="{62C985D6-7C5F-4CC2-918A-042540A532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6619" y="3429000"/>
            <a:ext cx="2173878" cy="1139363"/>
          </a:xfrm>
          <a:prstGeom prst="rect">
            <a:avLst/>
          </a:prstGeom>
        </p:spPr>
      </p:pic>
      <p:pic>
        <p:nvPicPr>
          <p:cNvPr id="11" name="圖片 10">
            <a:extLst>
              <a:ext uri="{FF2B5EF4-FFF2-40B4-BE49-F238E27FC236}">
                <a16:creationId xmlns:a16="http://schemas.microsoft.com/office/drawing/2014/main" id="{D1514D10-24E5-45F8-B3A8-A55B750AA8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3853" y="3490926"/>
            <a:ext cx="1965838" cy="982920"/>
          </a:xfrm>
          <a:prstGeom prst="rect">
            <a:avLst/>
          </a:prstGeom>
        </p:spPr>
      </p:pic>
      <p:grpSp>
        <p:nvGrpSpPr>
          <p:cNvPr id="12" name="群組 11">
            <a:extLst>
              <a:ext uri="{FF2B5EF4-FFF2-40B4-BE49-F238E27FC236}">
                <a16:creationId xmlns:a16="http://schemas.microsoft.com/office/drawing/2014/main" id="{D5FD2DE8-644E-4020-A243-BC1AC6EDE18E}"/>
              </a:ext>
            </a:extLst>
          </p:cNvPr>
          <p:cNvGrpSpPr/>
          <p:nvPr/>
        </p:nvGrpSpPr>
        <p:grpSpPr>
          <a:xfrm>
            <a:off x="304928" y="4836519"/>
            <a:ext cx="11446717" cy="997471"/>
            <a:chOff x="376366" y="4836519"/>
            <a:chExt cx="11446717" cy="997471"/>
          </a:xfrm>
        </p:grpSpPr>
        <p:pic>
          <p:nvPicPr>
            <p:cNvPr id="13" name="圖片 12">
              <a:extLst>
                <a:ext uri="{FF2B5EF4-FFF2-40B4-BE49-F238E27FC236}">
                  <a16:creationId xmlns:a16="http://schemas.microsoft.com/office/drawing/2014/main" id="{9167D22D-6BD4-4892-9E86-5AF8716C11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9331" y="4966335"/>
              <a:ext cx="1531874" cy="765937"/>
            </a:xfrm>
            <a:prstGeom prst="rect">
              <a:avLst/>
            </a:prstGeom>
          </p:spPr>
        </p:pic>
        <p:pic>
          <p:nvPicPr>
            <p:cNvPr id="14" name="圖片 13">
              <a:extLst>
                <a:ext uri="{FF2B5EF4-FFF2-40B4-BE49-F238E27FC236}">
                  <a16:creationId xmlns:a16="http://schemas.microsoft.com/office/drawing/2014/main" id="{850F21D4-0B71-4D61-9E3D-7D4AAF5996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6761" y="4836519"/>
              <a:ext cx="1846594" cy="923298"/>
            </a:xfrm>
            <a:prstGeom prst="rect">
              <a:avLst/>
            </a:prstGeom>
          </p:spPr>
        </p:pic>
        <p:pic>
          <p:nvPicPr>
            <p:cNvPr id="15" name="圖片 14">
              <a:extLst>
                <a:ext uri="{FF2B5EF4-FFF2-40B4-BE49-F238E27FC236}">
                  <a16:creationId xmlns:a16="http://schemas.microsoft.com/office/drawing/2014/main" id="{28901452-F418-4AFC-B91D-40F633B571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366" y="4864618"/>
              <a:ext cx="1938741" cy="969372"/>
            </a:xfrm>
            <a:prstGeom prst="rect">
              <a:avLst/>
            </a:prstGeom>
          </p:spPr>
        </p:pic>
        <p:pic>
          <p:nvPicPr>
            <p:cNvPr id="16" name="圖片 15">
              <a:extLst>
                <a:ext uri="{FF2B5EF4-FFF2-40B4-BE49-F238E27FC236}">
                  <a16:creationId xmlns:a16="http://schemas.microsoft.com/office/drawing/2014/main" id="{2D9D705B-1940-4B21-927A-52C560FCE9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89715" y="4895237"/>
              <a:ext cx="1731440" cy="865721"/>
            </a:xfrm>
            <a:prstGeom prst="rect">
              <a:avLst/>
            </a:prstGeom>
          </p:spPr>
        </p:pic>
        <p:pic>
          <p:nvPicPr>
            <p:cNvPr id="17" name="圖片 16">
              <a:extLst>
                <a:ext uri="{FF2B5EF4-FFF2-40B4-BE49-F238E27FC236}">
                  <a16:creationId xmlns:a16="http://schemas.microsoft.com/office/drawing/2014/main" id="{9D5195DD-5F76-4B86-91DE-EC0073D482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01017" y="4868075"/>
              <a:ext cx="1728392" cy="864197"/>
            </a:xfrm>
            <a:prstGeom prst="rect">
              <a:avLst/>
            </a:prstGeom>
          </p:spPr>
        </p:pic>
        <p:pic>
          <p:nvPicPr>
            <p:cNvPr id="18" name="圖片 17">
              <a:extLst>
                <a:ext uri="{FF2B5EF4-FFF2-40B4-BE49-F238E27FC236}">
                  <a16:creationId xmlns:a16="http://schemas.microsoft.com/office/drawing/2014/main" id="{7C71C2EC-F946-4497-968A-9739612471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32180" y="5170771"/>
              <a:ext cx="1590903" cy="254793"/>
            </a:xfrm>
            <a:prstGeom prst="rect">
              <a:avLst/>
            </a:prstGeom>
          </p:spPr>
        </p:pic>
        <p:pic>
          <p:nvPicPr>
            <p:cNvPr id="19" name="圖片 18">
              <a:extLst>
                <a:ext uri="{FF2B5EF4-FFF2-40B4-BE49-F238E27FC236}">
                  <a16:creationId xmlns:a16="http://schemas.microsoft.com/office/drawing/2014/main" id="{243934BC-217D-4B95-882E-7D791E2FB90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35621" y="4989273"/>
              <a:ext cx="1584256" cy="792128"/>
            </a:xfrm>
            <a:prstGeom prst="rect">
              <a:avLst/>
            </a:prstGeom>
          </p:spPr>
        </p:pic>
      </p:grpSp>
    </p:spTree>
    <p:extLst>
      <p:ext uri="{BB962C8B-B14F-4D97-AF65-F5344CB8AC3E}">
        <p14:creationId xmlns:p14="http://schemas.microsoft.com/office/powerpoint/2010/main" val="24914744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群組 125"/>
          <p:cNvGrpSpPr/>
          <p:nvPr/>
        </p:nvGrpSpPr>
        <p:grpSpPr>
          <a:xfrm>
            <a:off x="-1656" y="1233773"/>
            <a:ext cx="12205982" cy="5122577"/>
            <a:chOff x="-1656" y="993758"/>
            <a:chExt cx="12205982" cy="5122577"/>
          </a:xfrm>
        </p:grpSpPr>
        <p:sp>
          <p:nvSpPr>
            <p:cNvPr id="19" name="圓角矩形 18"/>
            <p:cNvSpPr/>
            <p:nvPr/>
          </p:nvSpPr>
          <p:spPr>
            <a:xfrm>
              <a:off x="0" y="2128738"/>
              <a:ext cx="12199375" cy="1243171"/>
            </a:xfrm>
            <a:prstGeom prst="roundRect">
              <a:avLst/>
            </a:prstGeom>
            <a:solidFill>
              <a:srgbClr val="E7E6E6"/>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8724661" bIns="170688" numCol="1" spcCol="1270" anchor="ctr" anchorCtr="0">
              <a:noAutofit/>
            </a:bodyPr>
            <a:lstStyle/>
            <a:p>
              <a:pPr lvl="0" algn="l" defTabSz="10668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分區輔導</a:t>
              </a:r>
              <a:endParaRPr lang="zh-TW" altLang="en-US" b="1" kern="1200" dirty="0">
                <a:latin typeface="微軟正黑體" panose="020B0604030504040204" pitchFamily="34" charset="-120"/>
                <a:ea typeface="微軟正黑體" panose="020B0604030504040204" pitchFamily="34" charset="-120"/>
              </a:endParaRPr>
            </a:p>
          </p:txBody>
        </p:sp>
        <p:sp>
          <p:nvSpPr>
            <p:cNvPr id="47" name="圓角矩形 46"/>
            <p:cNvSpPr/>
            <p:nvPr/>
          </p:nvSpPr>
          <p:spPr>
            <a:xfrm>
              <a:off x="3342472" y="2493311"/>
              <a:ext cx="1590134" cy="756001"/>
            </a:xfrm>
            <a:prstGeom prst="roundRect">
              <a:avLst>
                <a:gd name="adj" fmla="val 20446"/>
              </a:avLst>
            </a:prstGeom>
            <a:solidFill>
              <a:srgbClr val="EE4C3C"/>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lvl="0" algn="ctr" defTabSz="800100">
                <a:lnSpc>
                  <a:spcPct val="90000"/>
                </a:lnSpc>
                <a:spcBef>
                  <a:spcPct val="0"/>
                </a:spcBef>
                <a:spcAft>
                  <a:spcPct val="35000"/>
                </a:spcAft>
              </a:pPr>
              <a:r>
                <a:rPr lang="zh-TW" altLang="en-US" sz="1600" b="1" dirty="0"/>
                <a:t>臺中教育大學</a:t>
              </a:r>
              <a:r>
                <a:rPr lang="en-US" altLang="zh-TW" sz="1600" b="1" dirty="0"/>
                <a:t>(</a:t>
              </a:r>
              <a:r>
                <a:rPr lang="zh-TW" altLang="en-US" sz="1600" b="1" dirty="0"/>
                <a:t>中</a:t>
              </a:r>
              <a:r>
                <a:rPr lang="en-US" altLang="zh-TW" sz="1600" b="1" dirty="0"/>
                <a:t>)</a:t>
              </a:r>
            </a:p>
          </p:txBody>
        </p:sp>
        <p:sp>
          <p:nvSpPr>
            <p:cNvPr id="48" name="圓角矩形 47"/>
            <p:cNvSpPr/>
            <p:nvPr/>
          </p:nvSpPr>
          <p:spPr>
            <a:xfrm>
              <a:off x="5143271" y="2493311"/>
              <a:ext cx="1590134" cy="756001"/>
            </a:xfrm>
            <a:prstGeom prst="roundRect">
              <a:avLst>
                <a:gd name="adj" fmla="val 20446"/>
              </a:avLst>
            </a:prstGeom>
            <a:solidFill>
              <a:srgbClr val="EE4C3C"/>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algn="ctr" defTabSz="800100">
                <a:lnSpc>
                  <a:spcPct val="90000"/>
                </a:lnSpc>
                <a:spcBef>
                  <a:spcPct val="0"/>
                </a:spcBef>
                <a:spcAft>
                  <a:spcPct val="35000"/>
                </a:spcAft>
              </a:pPr>
              <a:r>
                <a:rPr lang="zh-TW" altLang="en-US" sz="1600" b="1" dirty="0"/>
                <a:t>高雄師範大學</a:t>
              </a:r>
              <a:r>
                <a:rPr lang="en-US" altLang="zh-TW" sz="1600" b="1" dirty="0"/>
                <a:t>(</a:t>
              </a:r>
              <a:r>
                <a:rPr lang="zh-TW" altLang="en-US" sz="1600" b="1" dirty="0"/>
                <a:t>南</a:t>
              </a:r>
              <a:r>
                <a:rPr lang="en-US" altLang="zh-TW" sz="1600" b="1" dirty="0"/>
                <a:t>)</a:t>
              </a:r>
              <a:endParaRPr lang="zh-TW" altLang="en-US" sz="1600" b="1" dirty="0"/>
            </a:p>
          </p:txBody>
        </p:sp>
        <p:sp>
          <p:nvSpPr>
            <p:cNvPr id="49" name="圓角矩形 48"/>
            <p:cNvSpPr/>
            <p:nvPr/>
          </p:nvSpPr>
          <p:spPr>
            <a:xfrm>
              <a:off x="6940437" y="2493311"/>
              <a:ext cx="1590134" cy="756001"/>
            </a:xfrm>
            <a:prstGeom prst="roundRect">
              <a:avLst>
                <a:gd name="adj" fmla="val 20446"/>
              </a:avLst>
            </a:prstGeom>
            <a:solidFill>
              <a:srgbClr val="EE4C3C"/>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algn="ctr" defTabSz="800100">
                <a:lnSpc>
                  <a:spcPct val="90000"/>
                </a:lnSpc>
                <a:spcBef>
                  <a:spcPct val="0"/>
                </a:spcBef>
                <a:spcAft>
                  <a:spcPct val="35000"/>
                </a:spcAft>
              </a:pPr>
              <a:r>
                <a:rPr lang="zh-TW" altLang="en-US" sz="1600" b="1" dirty="0"/>
                <a:t>東華大學</a:t>
              </a:r>
              <a:br>
                <a:rPr lang="en-US" altLang="zh-TW" sz="1600" b="1" dirty="0"/>
              </a:br>
              <a:r>
                <a:rPr lang="en-US" altLang="zh-TW" sz="1600" b="1" dirty="0"/>
                <a:t>(</a:t>
              </a:r>
              <a:r>
                <a:rPr lang="zh-TW" altLang="en-US" sz="1600" b="1" dirty="0"/>
                <a:t>東</a:t>
              </a:r>
              <a:r>
                <a:rPr lang="en-US" altLang="zh-TW" sz="1600" b="1" dirty="0"/>
                <a:t>)</a:t>
              </a:r>
              <a:endParaRPr lang="zh-TW" altLang="en-US" sz="1600" b="1" dirty="0"/>
            </a:p>
          </p:txBody>
        </p:sp>
        <p:sp>
          <p:nvSpPr>
            <p:cNvPr id="18" name="圓角矩形 17"/>
            <p:cNvSpPr/>
            <p:nvPr/>
          </p:nvSpPr>
          <p:spPr>
            <a:xfrm>
              <a:off x="-1656" y="3554244"/>
              <a:ext cx="12205982" cy="2562091"/>
            </a:xfrm>
            <a:prstGeom prst="roundRect">
              <a:avLst>
                <a:gd name="adj" fmla="val 5886"/>
              </a:avLst>
            </a:prstGeom>
            <a:solidFill>
              <a:srgbClr val="E7E6E6"/>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8724661" bIns="170688" numCol="1" spcCol="1270" anchor="ctr" anchorCtr="0">
              <a:noAutofit/>
            </a:bodyPr>
            <a:lstStyle/>
            <a:p>
              <a:pPr lvl="0" algn="l" defTabSz="10668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縣市</a:t>
              </a:r>
              <a:r>
                <a:rPr lang="en-US" altLang="zh-TW" sz="2000" b="1" kern="1200" dirty="0">
                  <a:latin typeface="微軟正黑體" panose="020B0604030504040204" pitchFamily="34" charset="-120"/>
                  <a:ea typeface="微軟正黑體" panose="020B0604030504040204" pitchFamily="34" charset="-120"/>
                </a:rPr>
                <a:t>/</a:t>
              </a:r>
              <a:r>
                <a:rPr lang="zh-TW" altLang="en-US" sz="2000" b="1" kern="1200" dirty="0">
                  <a:latin typeface="微軟正黑體" panose="020B0604030504040204" pitchFamily="34" charset="-120"/>
                  <a:ea typeface="微軟正黑體" panose="020B0604030504040204" pitchFamily="34" charset="-120"/>
                </a:rPr>
                <a:t>學校</a:t>
              </a:r>
              <a:endParaRPr lang="en-US" altLang="zh-TW" sz="2000" b="1" kern="1200" dirty="0">
                <a:latin typeface="微軟正黑體" panose="020B0604030504040204" pitchFamily="34" charset="-120"/>
                <a:ea typeface="微軟正黑體" panose="020B0604030504040204" pitchFamily="34" charset="-120"/>
              </a:endParaRPr>
            </a:p>
            <a:p>
              <a:pPr lvl="0" algn="l" defTabSz="10668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推動</a:t>
              </a:r>
              <a:endParaRPr lang="zh-TW" altLang="en-US" b="1" kern="1200" dirty="0">
                <a:latin typeface="微軟正黑體" panose="020B0604030504040204" pitchFamily="34" charset="-120"/>
                <a:ea typeface="微軟正黑體" panose="020B0604030504040204" pitchFamily="34" charset="-120"/>
              </a:endParaRPr>
            </a:p>
          </p:txBody>
        </p:sp>
        <p:sp>
          <p:nvSpPr>
            <p:cNvPr id="20" name="圓角矩形 19"/>
            <p:cNvSpPr/>
            <p:nvPr/>
          </p:nvSpPr>
          <p:spPr>
            <a:xfrm>
              <a:off x="10668" y="993758"/>
              <a:ext cx="12181334" cy="948186"/>
            </a:xfrm>
            <a:prstGeom prst="roundRect">
              <a:avLst/>
            </a:prstGeom>
            <a:solidFill>
              <a:srgbClr val="E7E6E6"/>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8697622" bIns="170688" numCol="1" spcCol="1270" anchor="ctr" anchorCtr="0">
              <a:noAutofit/>
            </a:bodyPr>
            <a:lstStyle/>
            <a:p>
              <a:pPr marL="0" lvl="0" indent="0" algn="l" defTabSz="10668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中央統籌</a:t>
              </a:r>
              <a:endParaRPr lang="zh-TW" altLang="en-US" b="1" kern="1200" dirty="0">
                <a:latin typeface="微軟正黑體" panose="020B0604030504040204" pitchFamily="34" charset="-120"/>
                <a:ea typeface="微軟正黑體" panose="020B0604030504040204" pitchFamily="34" charset="-120"/>
              </a:endParaRPr>
            </a:p>
          </p:txBody>
        </p:sp>
        <p:sp>
          <p:nvSpPr>
            <p:cNvPr id="21" name="圓角矩形 20"/>
            <p:cNvSpPr/>
            <p:nvPr/>
          </p:nvSpPr>
          <p:spPr>
            <a:xfrm>
              <a:off x="6005361" y="1097173"/>
              <a:ext cx="1579507" cy="736233"/>
            </a:xfrm>
            <a:prstGeom prst="roundRect">
              <a:avLst/>
            </a:prstGeom>
            <a:solidFill>
              <a:srgbClr val="FFCE3A"/>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0144" tIns="90144" rIns="90144" bIns="90144" numCol="1" spcCol="1270" anchor="ctr" anchorCtr="0">
              <a:noAutofit/>
            </a:bodyPr>
            <a:lstStyle/>
            <a:p>
              <a:pPr lvl="0" algn="ctr" defTabSz="800100">
                <a:lnSpc>
                  <a:spcPct val="90000"/>
                </a:lnSpc>
                <a:spcBef>
                  <a:spcPct val="0"/>
                </a:spcBef>
                <a:spcAft>
                  <a:spcPct val="3500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推動辦公室</a:t>
              </a:r>
            </a:p>
          </p:txBody>
        </p:sp>
        <p:sp>
          <p:nvSpPr>
            <p:cNvPr id="23" name="圓角矩形 22"/>
            <p:cNvSpPr/>
            <p:nvPr/>
          </p:nvSpPr>
          <p:spPr>
            <a:xfrm>
              <a:off x="1551251" y="2503578"/>
              <a:ext cx="1590134" cy="756001"/>
            </a:xfrm>
            <a:prstGeom prst="roundRect">
              <a:avLst>
                <a:gd name="adj" fmla="val 20446"/>
              </a:avLst>
            </a:prstGeom>
            <a:solidFill>
              <a:srgbClr val="EE4C3C"/>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lvl="0" algn="ctr" defTabSz="800100">
                <a:lnSpc>
                  <a:spcPct val="90000"/>
                </a:lnSpc>
                <a:spcBef>
                  <a:spcPct val="0"/>
                </a:spcBef>
                <a:spcAft>
                  <a:spcPct val="35000"/>
                </a:spcAft>
              </a:pPr>
              <a:r>
                <a:rPr lang="zh-TW" altLang="en-US" sz="1600" b="1" dirty="0"/>
                <a:t>臺北教育大學</a:t>
              </a:r>
              <a:br>
                <a:rPr lang="en-US" altLang="zh-TW" sz="1600" b="1" dirty="0"/>
              </a:br>
              <a:r>
                <a:rPr lang="en-US" altLang="zh-TW" sz="1600" b="1" dirty="0"/>
                <a:t>(</a:t>
              </a:r>
              <a:r>
                <a:rPr lang="zh-TW" altLang="en-US" sz="1600" b="1" dirty="0"/>
                <a:t>北</a:t>
              </a:r>
              <a:r>
                <a:rPr lang="en-US" altLang="zh-TW" sz="1600" b="1" dirty="0"/>
                <a:t>)</a:t>
              </a:r>
              <a:endParaRPr lang="zh-TW" altLang="en-US" sz="1600" b="1" dirty="0"/>
            </a:p>
          </p:txBody>
        </p:sp>
        <p:sp>
          <p:nvSpPr>
            <p:cNvPr id="25" name="圓角矩形 24"/>
            <p:cNvSpPr/>
            <p:nvPr/>
          </p:nvSpPr>
          <p:spPr>
            <a:xfrm>
              <a:off x="1551251" y="3738342"/>
              <a:ext cx="1590134"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lvl="0" defTabSz="711200">
                <a:lnSpc>
                  <a:spcPct val="90000"/>
                </a:lnSpc>
                <a:spcBef>
                  <a:spcPct val="0"/>
                </a:spcBef>
                <a:spcAft>
                  <a:spcPct val="35000"/>
                </a:spcAft>
              </a:pPr>
              <a:r>
                <a:rPr lang="zh-TW" altLang="en-US" sz="1600" b="1" kern="1200" dirty="0">
                  <a:solidFill>
                    <a:schemeClr val="tx1"/>
                  </a:solidFill>
                  <a:latin typeface="微軟正黑體" panose="020B0604030504040204" pitchFamily="34" charset="-120"/>
                  <a:ea typeface="微軟正黑體" panose="020B0604030504040204" pitchFamily="34" charset="-120"/>
                </a:rPr>
                <a:t>臺北、新北、桃園、新竹縣市、金門、連江、基隆、國立國中小</a:t>
              </a:r>
            </a:p>
          </p:txBody>
        </p:sp>
        <p:sp>
          <p:nvSpPr>
            <p:cNvPr id="29" name="圓角矩形 28"/>
            <p:cNvSpPr/>
            <p:nvPr/>
          </p:nvSpPr>
          <p:spPr>
            <a:xfrm>
              <a:off x="3340952" y="3738342"/>
              <a:ext cx="1590132"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defTabSz="711200">
                <a:lnSpc>
                  <a:spcPct val="90000"/>
                </a:lnSpc>
                <a:spcBef>
                  <a:spcPct val="0"/>
                </a:spcBef>
                <a:spcAft>
                  <a:spcPct val="35000"/>
                </a:spcAft>
              </a:pPr>
              <a:r>
                <a:rPr lang="zh-TW" altLang="en-US" sz="1600" b="1" dirty="0">
                  <a:solidFill>
                    <a:schemeClr val="tx1"/>
                  </a:solidFill>
                  <a:latin typeface="微軟正黑體" panose="020B0604030504040204" pitchFamily="34" charset="-120"/>
                  <a:ea typeface="微軟正黑體" panose="020B0604030504040204" pitchFamily="34" charset="-120"/>
                </a:rPr>
                <a:t>臺中、苗栗、彰化、南投、雲林、國立國中小</a:t>
              </a:r>
            </a:p>
          </p:txBody>
        </p:sp>
        <p:sp>
          <p:nvSpPr>
            <p:cNvPr id="33" name="圓角矩形 32"/>
            <p:cNvSpPr/>
            <p:nvPr/>
          </p:nvSpPr>
          <p:spPr>
            <a:xfrm>
              <a:off x="5141750" y="3738342"/>
              <a:ext cx="1590133"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defTabSz="711200">
                <a:lnSpc>
                  <a:spcPct val="90000"/>
                </a:lnSpc>
                <a:spcBef>
                  <a:spcPct val="0"/>
                </a:spcBef>
                <a:spcAft>
                  <a:spcPct val="35000"/>
                </a:spcAft>
              </a:pPr>
              <a:r>
                <a:rPr lang="zh-TW" altLang="en-US" sz="1600" b="1" dirty="0">
                  <a:solidFill>
                    <a:schemeClr val="tx1"/>
                  </a:solidFill>
                  <a:latin typeface="微軟正黑體" panose="020B0604030504040204" pitchFamily="34" charset="-120"/>
                  <a:ea typeface="微軟正黑體" panose="020B0604030504040204" pitchFamily="34" charset="-120"/>
                </a:rPr>
                <a:t>臺南、高雄、嘉義縣市、屏東、澎湖、國立國中小</a:t>
              </a:r>
            </a:p>
          </p:txBody>
        </p:sp>
        <p:sp>
          <p:nvSpPr>
            <p:cNvPr id="37" name="圓角矩形 36"/>
            <p:cNvSpPr/>
            <p:nvPr/>
          </p:nvSpPr>
          <p:spPr>
            <a:xfrm>
              <a:off x="6940437" y="3738342"/>
              <a:ext cx="1590133"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defTabSz="711200">
                <a:lnSpc>
                  <a:spcPct val="90000"/>
                </a:lnSpc>
                <a:spcBef>
                  <a:spcPct val="0"/>
                </a:spcBef>
                <a:spcAft>
                  <a:spcPct val="35000"/>
                </a:spcAft>
              </a:pPr>
              <a:r>
                <a:rPr lang="zh-TW" altLang="en-US" sz="1600" b="1" dirty="0">
                  <a:solidFill>
                    <a:schemeClr val="tx1"/>
                  </a:solidFill>
                  <a:latin typeface="微軟正黑體" panose="020B0604030504040204" pitchFamily="34" charset="-120"/>
                  <a:ea typeface="微軟正黑體" panose="020B0604030504040204" pitchFamily="34" charset="-120"/>
                </a:rPr>
                <a:t>宜蘭、花蓮、臺東、國立國中小</a:t>
              </a:r>
            </a:p>
          </p:txBody>
        </p:sp>
        <p:sp>
          <p:nvSpPr>
            <p:cNvPr id="39" name="圓角矩形 38"/>
            <p:cNvSpPr/>
            <p:nvPr/>
          </p:nvSpPr>
          <p:spPr>
            <a:xfrm>
              <a:off x="8701354" y="2503459"/>
              <a:ext cx="1590134" cy="756001"/>
            </a:xfrm>
            <a:prstGeom prst="roundRect">
              <a:avLst/>
            </a:prstGeom>
            <a:solidFill>
              <a:srgbClr val="1974C2"/>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algn="ctr" defTabSz="800100">
                <a:lnSpc>
                  <a:spcPct val="90000"/>
                </a:lnSpc>
                <a:spcBef>
                  <a:spcPct val="0"/>
                </a:spcBef>
                <a:spcAft>
                  <a:spcPct val="35000"/>
                </a:spcAft>
              </a:pPr>
              <a:r>
                <a:rPr lang="zh-TW" altLang="en-US" sz="1600" b="1" dirty="0"/>
                <a:t>臺灣科技大學</a:t>
              </a:r>
              <a:r>
                <a:rPr lang="en-US" altLang="zh-TW" sz="1600" b="1" dirty="0"/>
                <a:t>(</a:t>
              </a:r>
              <a:r>
                <a:rPr lang="zh-TW" altLang="en-US" sz="1600" b="1" dirty="0"/>
                <a:t>北</a:t>
              </a:r>
              <a:r>
                <a:rPr lang="en-US" altLang="zh-TW" sz="1600" b="1" dirty="0"/>
                <a:t>)</a:t>
              </a:r>
              <a:endParaRPr lang="zh-TW" altLang="en-US" sz="1600" b="1" dirty="0"/>
            </a:p>
          </p:txBody>
        </p:sp>
        <p:sp>
          <p:nvSpPr>
            <p:cNvPr id="41" name="圓角矩形 40"/>
            <p:cNvSpPr/>
            <p:nvPr/>
          </p:nvSpPr>
          <p:spPr>
            <a:xfrm>
              <a:off x="8701354" y="3738342"/>
              <a:ext cx="1590134"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defTabSz="711200">
                <a:lnSpc>
                  <a:spcPct val="90000"/>
                </a:lnSpc>
                <a:spcBef>
                  <a:spcPct val="0"/>
                </a:spcBef>
                <a:spcAft>
                  <a:spcPct val="35000"/>
                </a:spcAft>
              </a:pPr>
              <a:r>
                <a:rPr lang="zh-TW" altLang="en-US" sz="1600" b="1" dirty="0">
                  <a:solidFill>
                    <a:schemeClr val="tx1"/>
                  </a:solidFill>
                  <a:latin typeface="微軟正黑體" panose="020B0604030504040204" pitchFamily="34" charset="-120"/>
                  <a:ea typeface="微軟正黑體" panose="020B0604030504040204" pitchFamily="34" charset="-120"/>
                </a:rPr>
                <a:t>臺北、新北、桃園、新竹縣市、基隆、臺中、苗栗、宜蘭、花蓮、金門、連江</a:t>
              </a:r>
            </a:p>
          </p:txBody>
        </p:sp>
        <p:sp>
          <p:nvSpPr>
            <p:cNvPr id="10" name="矩形: 圓角 9">
              <a:extLst>
                <a:ext uri="{FF2B5EF4-FFF2-40B4-BE49-F238E27FC236}">
                  <a16:creationId xmlns:a16="http://schemas.microsoft.com/office/drawing/2014/main" id="{323FBF1A-B7E6-43C5-A533-06028A2C4D47}"/>
                </a:ext>
              </a:extLst>
            </p:cNvPr>
            <p:cNvSpPr/>
            <p:nvPr/>
          </p:nvSpPr>
          <p:spPr>
            <a:xfrm>
              <a:off x="10522815" y="3738342"/>
              <a:ext cx="1590133"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defTabSz="711200">
                <a:lnSpc>
                  <a:spcPct val="90000"/>
                </a:lnSpc>
                <a:spcBef>
                  <a:spcPct val="0"/>
                </a:spcBef>
                <a:spcAft>
                  <a:spcPct val="35000"/>
                </a:spcAft>
              </a:pPr>
              <a:r>
                <a:rPr lang="zh-TW" altLang="en-US" sz="1600" b="1" dirty="0">
                  <a:solidFill>
                    <a:schemeClr val="tx1"/>
                  </a:solidFill>
                  <a:latin typeface="微軟正黑體" panose="020B0604030504040204" pitchFamily="34" charset="-120"/>
                  <a:ea typeface="微軟正黑體" panose="020B0604030504040204" pitchFamily="34" charset="-120"/>
                </a:rPr>
                <a:t>彰化、南投、雲林、臺南、高雄、嘉義縣市、屏東、臺東、澎湖</a:t>
              </a:r>
            </a:p>
          </p:txBody>
        </p:sp>
        <p:sp>
          <p:nvSpPr>
            <p:cNvPr id="13" name="矩形: 圓角 12">
              <a:extLst>
                <a:ext uri="{FF2B5EF4-FFF2-40B4-BE49-F238E27FC236}">
                  <a16:creationId xmlns:a16="http://schemas.microsoft.com/office/drawing/2014/main" id="{7ABF7B90-AFDA-4182-A3FA-2CC196BCC35E}"/>
                </a:ext>
              </a:extLst>
            </p:cNvPr>
            <p:cNvSpPr/>
            <p:nvPr/>
          </p:nvSpPr>
          <p:spPr>
            <a:xfrm>
              <a:off x="1502994" y="2076068"/>
              <a:ext cx="7078825" cy="1344053"/>
            </a:xfrm>
            <a:prstGeom prst="roundRect">
              <a:avLst/>
            </a:prstGeom>
            <a:noFill/>
            <a:ln w="28575">
              <a:solidFill>
                <a:srgbClr val="FFCE3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國中小輔導團隊</a:t>
              </a:r>
            </a:p>
          </p:txBody>
        </p:sp>
        <p:sp>
          <p:nvSpPr>
            <p:cNvPr id="16" name="矩形: 圓角 15">
              <a:extLst>
                <a:ext uri="{FF2B5EF4-FFF2-40B4-BE49-F238E27FC236}">
                  <a16:creationId xmlns:a16="http://schemas.microsoft.com/office/drawing/2014/main" id="{0550BB68-1C87-4F92-86F1-B5771921093E}"/>
                </a:ext>
              </a:extLst>
            </p:cNvPr>
            <p:cNvSpPr/>
            <p:nvPr/>
          </p:nvSpPr>
          <p:spPr>
            <a:xfrm>
              <a:off x="8652245" y="2076068"/>
              <a:ext cx="3516973" cy="1344052"/>
            </a:xfrm>
            <a:prstGeom prst="roundRect">
              <a:avLst/>
            </a:prstGeom>
            <a:noFill/>
            <a:ln w="28575">
              <a:solidFill>
                <a:srgbClr val="7534E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高中職輔導團隊</a:t>
              </a:r>
            </a:p>
          </p:txBody>
        </p:sp>
        <p:cxnSp>
          <p:nvCxnSpPr>
            <p:cNvPr id="44" name="肘形接點 43"/>
            <p:cNvCxnSpPr>
              <a:stCxn id="21" idx="2"/>
              <a:endCxn id="23" idx="0"/>
            </p:cNvCxnSpPr>
            <p:nvPr/>
          </p:nvCxnSpPr>
          <p:spPr>
            <a:xfrm rot="5400000">
              <a:off x="4235631" y="-55906"/>
              <a:ext cx="670172" cy="4448797"/>
            </a:xfrm>
            <a:prstGeom prst="bentConnector3">
              <a:avLst>
                <a:gd name="adj1" fmla="val 50000"/>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4" name="肘形接點 53"/>
            <p:cNvCxnSpPr>
              <a:stCxn id="21" idx="2"/>
              <a:endCxn id="48" idx="0"/>
            </p:cNvCxnSpPr>
            <p:nvPr/>
          </p:nvCxnSpPr>
          <p:spPr>
            <a:xfrm rot="5400000">
              <a:off x="6036775" y="1734970"/>
              <a:ext cx="659905" cy="856777"/>
            </a:xfrm>
            <a:prstGeom prst="bentConnector3">
              <a:avLst>
                <a:gd name="adj1" fmla="val 50000"/>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5" name="肘形接點 54"/>
            <p:cNvCxnSpPr>
              <a:stCxn id="21" idx="2"/>
              <a:endCxn id="49" idx="0"/>
            </p:cNvCxnSpPr>
            <p:nvPr/>
          </p:nvCxnSpPr>
          <p:spPr>
            <a:xfrm rot="16200000" flipH="1">
              <a:off x="6935357" y="1693163"/>
              <a:ext cx="659905" cy="940389"/>
            </a:xfrm>
            <a:prstGeom prst="bentConnector3">
              <a:avLst>
                <a:gd name="adj1" fmla="val 50000"/>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9" name="肘形接點 78"/>
            <p:cNvCxnSpPr>
              <a:stCxn id="21" idx="2"/>
              <a:endCxn id="47" idx="0"/>
            </p:cNvCxnSpPr>
            <p:nvPr/>
          </p:nvCxnSpPr>
          <p:spPr>
            <a:xfrm rot="5400000">
              <a:off x="5136375" y="834570"/>
              <a:ext cx="659905" cy="2657576"/>
            </a:xfrm>
            <a:prstGeom prst="bentConnector3">
              <a:avLst>
                <a:gd name="adj1" fmla="val 50000"/>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2" name="圓角矩形 81"/>
            <p:cNvSpPr/>
            <p:nvPr/>
          </p:nvSpPr>
          <p:spPr>
            <a:xfrm>
              <a:off x="10522815" y="2503459"/>
              <a:ext cx="1590134" cy="756001"/>
            </a:xfrm>
            <a:prstGeom prst="roundRect">
              <a:avLst/>
            </a:prstGeom>
            <a:solidFill>
              <a:srgbClr val="1974C2"/>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algn="ctr" defTabSz="800100">
                <a:lnSpc>
                  <a:spcPct val="90000"/>
                </a:lnSpc>
                <a:spcBef>
                  <a:spcPct val="0"/>
                </a:spcBef>
                <a:spcAft>
                  <a:spcPct val="35000"/>
                </a:spcAft>
              </a:pPr>
              <a:r>
                <a:rPr lang="zh-TW" altLang="en-US" sz="1600" b="1" dirty="0"/>
                <a:t>高雄師範大學</a:t>
              </a:r>
              <a:r>
                <a:rPr lang="en-US" altLang="zh-TW" sz="1600" b="1" dirty="0"/>
                <a:t>(</a:t>
              </a:r>
              <a:r>
                <a:rPr lang="zh-TW" altLang="en-US" sz="1600" b="1" dirty="0"/>
                <a:t>南</a:t>
              </a:r>
              <a:r>
                <a:rPr lang="en-US" altLang="zh-TW" sz="1600" b="1" dirty="0"/>
                <a:t>)</a:t>
              </a:r>
              <a:endParaRPr lang="zh-TW" altLang="en-US" sz="1600" b="1" dirty="0"/>
            </a:p>
          </p:txBody>
        </p:sp>
        <p:cxnSp>
          <p:nvCxnSpPr>
            <p:cNvPr id="83" name="肘形接點 82"/>
            <p:cNvCxnSpPr>
              <a:stCxn id="21" idx="2"/>
              <a:endCxn id="39" idx="0"/>
            </p:cNvCxnSpPr>
            <p:nvPr/>
          </p:nvCxnSpPr>
          <p:spPr>
            <a:xfrm rot="16200000" flipH="1">
              <a:off x="7810742" y="817779"/>
              <a:ext cx="670053" cy="2701306"/>
            </a:xfrm>
            <a:prstGeom prst="bentConnector3">
              <a:avLst>
                <a:gd name="adj1" fmla="val 50000"/>
              </a:avLst>
            </a:prstGeom>
            <a:ln w="19050">
              <a:solidFill>
                <a:srgbClr val="1974C2"/>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6" name="肘形接點 85"/>
            <p:cNvCxnSpPr>
              <a:stCxn id="21" idx="2"/>
              <a:endCxn id="82" idx="0"/>
            </p:cNvCxnSpPr>
            <p:nvPr/>
          </p:nvCxnSpPr>
          <p:spPr>
            <a:xfrm rot="16200000" flipH="1">
              <a:off x="8721472" y="-92952"/>
              <a:ext cx="670053" cy="4522767"/>
            </a:xfrm>
            <a:prstGeom prst="bentConnector3">
              <a:avLst>
                <a:gd name="adj1" fmla="val 50000"/>
              </a:avLst>
            </a:prstGeom>
            <a:ln w="19050">
              <a:solidFill>
                <a:srgbClr val="1974C2"/>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直線接點 103"/>
            <p:cNvCxnSpPr>
              <a:stCxn id="23" idx="2"/>
              <a:endCxn id="25" idx="0"/>
            </p:cNvCxnSpPr>
            <p:nvPr/>
          </p:nvCxnSpPr>
          <p:spPr>
            <a:xfrm>
              <a:off x="2346318" y="3259579"/>
              <a:ext cx="0" cy="478763"/>
            </a:xfrm>
            <a:prstGeom prst="line">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8" name="直線接點 107"/>
            <p:cNvCxnSpPr>
              <a:stCxn id="47" idx="2"/>
              <a:endCxn id="29" idx="0"/>
            </p:cNvCxnSpPr>
            <p:nvPr/>
          </p:nvCxnSpPr>
          <p:spPr>
            <a:xfrm flipH="1">
              <a:off x="4136018" y="3249312"/>
              <a:ext cx="1521" cy="489030"/>
            </a:xfrm>
            <a:prstGeom prst="line">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0" name="直線接點 109"/>
            <p:cNvCxnSpPr>
              <a:endCxn id="33" idx="0"/>
            </p:cNvCxnSpPr>
            <p:nvPr/>
          </p:nvCxnSpPr>
          <p:spPr>
            <a:xfrm flipH="1">
              <a:off x="5936817" y="3247402"/>
              <a:ext cx="1522" cy="490940"/>
            </a:xfrm>
            <a:prstGeom prst="line">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2" name="直線接點 111"/>
            <p:cNvCxnSpPr>
              <a:stCxn id="49" idx="2"/>
              <a:endCxn id="37" idx="0"/>
            </p:cNvCxnSpPr>
            <p:nvPr/>
          </p:nvCxnSpPr>
          <p:spPr>
            <a:xfrm>
              <a:off x="7735504" y="3249312"/>
              <a:ext cx="0" cy="489030"/>
            </a:xfrm>
            <a:prstGeom prst="line">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23" name="直線接點 122"/>
            <p:cNvCxnSpPr>
              <a:stCxn id="39" idx="2"/>
              <a:endCxn id="41" idx="0"/>
            </p:cNvCxnSpPr>
            <p:nvPr/>
          </p:nvCxnSpPr>
          <p:spPr>
            <a:xfrm>
              <a:off x="9496421" y="3259460"/>
              <a:ext cx="0" cy="478882"/>
            </a:xfrm>
            <a:prstGeom prst="line">
              <a:avLst/>
            </a:prstGeom>
            <a:ln w="19050">
              <a:solidFill>
                <a:srgbClr val="1974C2"/>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25" name="直線接點 124"/>
            <p:cNvCxnSpPr>
              <a:stCxn id="82" idx="2"/>
              <a:endCxn id="10" idx="0"/>
            </p:cNvCxnSpPr>
            <p:nvPr/>
          </p:nvCxnSpPr>
          <p:spPr>
            <a:xfrm>
              <a:off x="11317882" y="3259460"/>
              <a:ext cx="0" cy="478882"/>
            </a:xfrm>
            <a:prstGeom prst="line">
              <a:avLst/>
            </a:prstGeom>
            <a:ln w="19050">
              <a:solidFill>
                <a:srgbClr val="1974C2"/>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sp>
        <p:nvSpPr>
          <p:cNvPr id="2" name="標題 1">
            <a:extLst>
              <a:ext uri="{FF2B5EF4-FFF2-40B4-BE49-F238E27FC236}">
                <a16:creationId xmlns:a16="http://schemas.microsoft.com/office/drawing/2014/main" id="{2393DDCA-7235-46EB-A5DA-A3580533FC32}"/>
              </a:ext>
            </a:extLst>
          </p:cNvPr>
          <p:cNvSpPr>
            <a:spLocks noGrp="1"/>
          </p:cNvSpPr>
          <p:nvPr>
            <p:ph type="title"/>
          </p:nvPr>
        </p:nvSpPr>
        <p:spPr/>
        <p:txBody>
          <a:bodyPr>
            <a:normAutofit fontScale="90000"/>
          </a:bodyPr>
          <a:lstStyle/>
          <a:p>
            <a:r>
              <a:rPr lang="zh-TW" altLang="en-US" dirty="0"/>
              <a:t>分層分區輔導架構</a:t>
            </a:r>
          </a:p>
        </p:txBody>
      </p:sp>
      <p:sp>
        <p:nvSpPr>
          <p:cNvPr id="4" name="投影片編號版面配置區 3">
            <a:extLst>
              <a:ext uri="{FF2B5EF4-FFF2-40B4-BE49-F238E27FC236}">
                <a16:creationId xmlns:a16="http://schemas.microsoft.com/office/drawing/2014/main" id="{19CBECC7-5C3E-4B3D-B09C-93C0649E42C8}"/>
              </a:ext>
            </a:extLst>
          </p:cNvPr>
          <p:cNvSpPr>
            <a:spLocks noGrp="1"/>
          </p:cNvSpPr>
          <p:nvPr>
            <p:ph type="sldNum" sz="quarter" idx="4"/>
          </p:nvPr>
        </p:nvSpPr>
        <p:spPr/>
        <p:txBody>
          <a:bodyPr/>
          <a:lstStyle/>
          <a:p>
            <a:pPr algn="r"/>
            <a:fld id="{E139BAAD-7476-414C-B105-1DA9148DC31B}" type="slidenum">
              <a:rPr lang="en-US" altLang="zh-TW" smtClean="0"/>
              <a:pPr algn="r"/>
              <a:t>18</a:t>
            </a:fld>
            <a:endParaRPr lang="zh-TW" altLang="en-US" dirty="0"/>
          </a:p>
        </p:txBody>
      </p:sp>
    </p:spTree>
    <p:extLst>
      <p:ext uri="{BB962C8B-B14F-4D97-AF65-F5344CB8AC3E}">
        <p14:creationId xmlns:p14="http://schemas.microsoft.com/office/powerpoint/2010/main" val="7140416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A6FD60-39BE-454B-A043-B20F9AEAE96B}"/>
              </a:ext>
            </a:extLst>
          </p:cNvPr>
          <p:cNvSpPr>
            <a:spLocks noGrp="1"/>
          </p:cNvSpPr>
          <p:nvPr>
            <p:ph type="title"/>
          </p:nvPr>
        </p:nvSpPr>
        <p:spPr>
          <a:xfrm>
            <a:off x="884781" y="77099"/>
            <a:ext cx="10515600" cy="678366"/>
          </a:xfrm>
        </p:spPr>
        <p:txBody>
          <a:bodyPr>
            <a:normAutofit fontScale="90000"/>
          </a:bodyPr>
          <a:lstStyle/>
          <a:p>
            <a:r>
              <a:rPr lang="zh-TW" altLang="en-US" dirty="0"/>
              <a:t>數位學習推動辦公室</a:t>
            </a:r>
          </a:p>
        </p:txBody>
      </p:sp>
      <p:sp>
        <p:nvSpPr>
          <p:cNvPr id="4" name="投影片編號版面配置區 3">
            <a:extLst>
              <a:ext uri="{FF2B5EF4-FFF2-40B4-BE49-F238E27FC236}">
                <a16:creationId xmlns:a16="http://schemas.microsoft.com/office/drawing/2014/main" id="{1BFE1013-B23C-4360-AF3C-CAEF12FB9F42}"/>
              </a:ext>
            </a:extLst>
          </p:cNvPr>
          <p:cNvSpPr>
            <a:spLocks noGrp="1"/>
          </p:cNvSpPr>
          <p:nvPr>
            <p:ph type="sldNum" sz="quarter" idx="4"/>
          </p:nvPr>
        </p:nvSpPr>
        <p:spPr/>
        <p:txBody>
          <a:bodyPr/>
          <a:lstStyle/>
          <a:p>
            <a:pPr algn="r"/>
            <a:fld id="{E139BAAD-7476-414C-B105-1DA9148DC31B}" type="slidenum">
              <a:rPr lang="en-US" altLang="zh-TW" smtClean="0"/>
              <a:pPr algn="r"/>
              <a:t>19</a:t>
            </a:fld>
            <a:endParaRPr lang="zh-TW" altLang="en-US" dirty="0"/>
          </a:p>
        </p:txBody>
      </p:sp>
      <p:sp>
        <p:nvSpPr>
          <p:cNvPr id="5" name="矩形: 圓角 4">
            <a:extLst>
              <a:ext uri="{FF2B5EF4-FFF2-40B4-BE49-F238E27FC236}">
                <a16:creationId xmlns:a16="http://schemas.microsoft.com/office/drawing/2014/main" id="{00182C33-E443-4C39-A56D-931231AC1874}"/>
              </a:ext>
            </a:extLst>
          </p:cNvPr>
          <p:cNvSpPr/>
          <p:nvPr/>
        </p:nvSpPr>
        <p:spPr>
          <a:xfrm>
            <a:off x="446507" y="897149"/>
            <a:ext cx="11366265" cy="1446225"/>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504000" lvl="1" algn="just"/>
            <a:r>
              <a:rPr lang="zh-TW" altLang="en-US" sz="2400" b="1" dirty="0">
                <a:solidFill>
                  <a:schemeClr val="tx1"/>
                </a:solidFill>
              </a:rPr>
              <a:t>縣市政府成立數位學習推動辦公室，補助資訊、輔導及行政專任人力、教師增能培訓及辦公室運作</a:t>
            </a:r>
            <a:r>
              <a:rPr lang="en-US" altLang="zh-TW" sz="2400" b="1" dirty="0">
                <a:solidFill>
                  <a:schemeClr val="tx1"/>
                </a:solidFill>
              </a:rPr>
              <a:t>(</a:t>
            </a:r>
            <a:r>
              <a:rPr lang="zh-TW" altLang="en-US" sz="2400" b="1" dirty="0">
                <a:solidFill>
                  <a:schemeClr val="tx1"/>
                </a:solidFill>
              </a:rPr>
              <a:t>如公開觀議課、跨校交流、成果展、設置重點學校、學生數位素養推廣活動、建立學校社群、獎勵措施、成效評估等</a:t>
            </a:r>
            <a:r>
              <a:rPr lang="en-US" altLang="zh-TW" sz="2400" b="1" dirty="0">
                <a:solidFill>
                  <a:schemeClr val="tx1"/>
                </a:solidFill>
              </a:rPr>
              <a:t>)</a:t>
            </a:r>
            <a:r>
              <a:rPr lang="zh-TW" altLang="en-US" sz="2400" b="1" dirty="0">
                <a:solidFill>
                  <a:schemeClr val="tx1"/>
                </a:solidFill>
              </a:rPr>
              <a:t>費用。</a:t>
            </a:r>
          </a:p>
        </p:txBody>
      </p:sp>
      <p:sp>
        <p:nvSpPr>
          <p:cNvPr id="6" name="等腰三角形 5">
            <a:extLst>
              <a:ext uri="{FF2B5EF4-FFF2-40B4-BE49-F238E27FC236}">
                <a16:creationId xmlns:a16="http://schemas.microsoft.com/office/drawing/2014/main" id="{1A0822B3-7475-4B37-9519-67A4A5AED221}"/>
              </a:ext>
            </a:extLst>
          </p:cNvPr>
          <p:cNvSpPr/>
          <p:nvPr/>
        </p:nvSpPr>
        <p:spPr>
          <a:xfrm rot="5400000">
            <a:off x="-35721" y="139294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7" name="矩形: 圓角 6">
            <a:extLst>
              <a:ext uri="{FF2B5EF4-FFF2-40B4-BE49-F238E27FC236}">
                <a16:creationId xmlns:a16="http://schemas.microsoft.com/office/drawing/2014/main" id="{991257B9-B950-4F1B-8695-9C5152F935D8}"/>
              </a:ext>
            </a:extLst>
          </p:cNvPr>
          <p:cNvSpPr/>
          <p:nvPr/>
        </p:nvSpPr>
        <p:spPr>
          <a:xfrm>
            <a:off x="446507" y="2414805"/>
            <a:ext cx="11366265" cy="4306669"/>
          </a:xfrm>
          <a:prstGeom prst="roundRect">
            <a:avLst>
              <a:gd name="adj" fmla="val 7562"/>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a:extLst>
              <a:ext uri="{FF2B5EF4-FFF2-40B4-BE49-F238E27FC236}">
                <a16:creationId xmlns:a16="http://schemas.microsoft.com/office/drawing/2014/main" id="{BC629B58-7818-4388-B45B-0E911390170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70024" y="2460253"/>
            <a:ext cx="4024036" cy="2224429"/>
          </a:xfrm>
          <a:prstGeom prst="rect">
            <a:avLst/>
          </a:prstGeom>
        </p:spPr>
      </p:pic>
      <p:pic>
        <p:nvPicPr>
          <p:cNvPr id="12" name="圖片 11">
            <a:extLst>
              <a:ext uri="{FF2B5EF4-FFF2-40B4-BE49-F238E27FC236}">
                <a16:creationId xmlns:a16="http://schemas.microsoft.com/office/drawing/2014/main" id="{2485D4DD-5391-4F98-8C88-281C089676F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28388" y="2470887"/>
            <a:ext cx="4024244" cy="2213795"/>
          </a:xfrm>
          <a:prstGeom prst="rect">
            <a:avLst/>
          </a:prstGeom>
        </p:spPr>
      </p:pic>
      <p:grpSp>
        <p:nvGrpSpPr>
          <p:cNvPr id="9" name="群組 8">
            <a:extLst>
              <a:ext uri="{FF2B5EF4-FFF2-40B4-BE49-F238E27FC236}">
                <a16:creationId xmlns:a16="http://schemas.microsoft.com/office/drawing/2014/main" id="{700AFF81-A2B4-45AA-84DE-988A2D8B5C09}"/>
              </a:ext>
            </a:extLst>
          </p:cNvPr>
          <p:cNvGrpSpPr/>
          <p:nvPr/>
        </p:nvGrpSpPr>
        <p:grpSpPr>
          <a:xfrm>
            <a:off x="1516310" y="4701888"/>
            <a:ext cx="2667940" cy="1942085"/>
            <a:chOff x="914400" y="3741839"/>
            <a:chExt cx="3834851" cy="2813463"/>
          </a:xfrm>
        </p:grpSpPr>
        <p:pic>
          <p:nvPicPr>
            <p:cNvPr id="10" name="圖片 9">
              <a:extLst>
                <a:ext uri="{FF2B5EF4-FFF2-40B4-BE49-F238E27FC236}">
                  <a16:creationId xmlns:a16="http://schemas.microsoft.com/office/drawing/2014/main" id="{209D9CE0-948F-4B35-A51D-17A9150CAA1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14400" y="3741839"/>
              <a:ext cx="3834851" cy="2810036"/>
            </a:xfrm>
            <a:prstGeom prst="rect">
              <a:avLst/>
            </a:prstGeom>
          </p:spPr>
        </p:pic>
        <p:sp>
          <p:nvSpPr>
            <p:cNvPr id="11" name="文字方塊 10">
              <a:extLst>
                <a:ext uri="{FF2B5EF4-FFF2-40B4-BE49-F238E27FC236}">
                  <a16:creationId xmlns:a16="http://schemas.microsoft.com/office/drawing/2014/main" id="{35D8B0C9-EC3B-4238-935F-509BA56C369F}"/>
                </a:ext>
              </a:extLst>
            </p:cNvPr>
            <p:cNvSpPr txBox="1"/>
            <p:nvPr/>
          </p:nvSpPr>
          <p:spPr>
            <a:xfrm>
              <a:off x="3083520" y="6111116"/>
              <a:ext cx="1665731" cy="444186"/>
            </a:xfrm>
            <a:prstGeom prst="rect">
              <a:avLst/>
            </a:prstGeom>
            <a:solidFill>
              <a:srgbClr val="6A6B72">
                <a:alpha val="46000"/>
              </a:srgbClr>
            </a:solidFill>
            <a:ln>
              <a:noFill/>
            </a:ln>
          </p:spPr>
          <p:txBody>
            <a:bodyPr wrap="square" rtlCol="0">
              <a:spAutoFit/>
            </a:bodyPr>
            <a:lstStyle/>
            <a:p>
              <a:pPr algn="r"/>
              <a:r>
                <a:rPr lang="zh-TW" altLang="en-US" b="1" dirty="0">
                  <a:solidFill>
                    <a:schemeClr val="bg1"/>
                  </a:solidFill>
                  <a:latin typeface="微軟正黑體" panose="020B0604030504040204" pitchFamily="34" charset="-120"/>
                  <a:ea typeface="微軟正黑體" panose="020B0604030504040204" pitchFamily="34" charset="-120"/>
                </a:rPr>
                <a:t>屏東縣</a:t>
              </a:r>
            </a:p>
          </p:txBody>
        </p:sp>
      </p:grpSp>
      <p:pic>
        <p:nvPicPr>
          <p:cNvPr id="13" name="圖片 12">
            <a:extLst>
              <a:ext uri="{FF2B5EF4-FFF2-40B4-BE49-F238E27FC236}">
                <a16:creationId xmlns:a16="http://schemas.microsoft.com/office/drawing/2014/main" id="{228B49DC-4DE7-4CAA-BE78-5991E9303E6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589283" y="4701886"/>
            <a:ext cx="2393336" cy="1939646"/>
          </a:xfrm>
          <a:prstGeom prst="rect">
            <a:avLst/>
          </a:prstGeom>
        </p:spPr>
      </p:pic>
      <p:pic>
        <p:nvPicPr>
          <p:cNvPr id="14" name="圖片 13">
            <a:extLst>
              <a:ext uri="{FF2B5EF4-FFF2-40B4-BE49-F238E27FC236}">
                <a16:creationId xmlns:a16="http://schemas.microsoft.com/office/drawing/2014/main" id="{F4B3E664-73B2-4D3E-95EB-A9D31C1AA35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205515" y="4701960"/>
            <a:ext cx="3362503" cy="1939646"/>
          </a:xfrm>
          <a:prstGeom prst="rect">
            <a:avLst/>
          </a:prstGeom>
        </p:spPr>
      </p:pic>
      <p:sp>
        <p:nvSpPr>
          <p:cNvPr id="15" name="文字方塊 14">
            <a:extLst>
              <a:ext uri="{FF2B5EF4-FFF2-40B4-BE49-F238E27FC236}">
                <a16:creationId xmlns:a16="http://schemas.microsoft.com/office/drawing/2014/main" id="{35D8B0C9-EC3B-4238-935F-509BA56C369F}"/>
              </a:ext>
            </a:extLst>
          </p:cNvPr>
          <p:cNvSpPr txBox="1"/>
          <p:nvPr/>
        </p:nvSpPr>
        <p:spPr>
          <a:xfrm>
            <a:off x="4577183" y="4234719"/>
            <a:ext cx="905042" cy="369332"/>
          </a:xfrm>
          <a:prstGeom prst="rect">
            <a:avLst/>
          </a:prstGeom>
          <a:solidFill>
            <a:srgbClr val="6A6B72">
              <a:alpha val="46000"/>
            </a:srgbClr>
          </a:solidFill>
          <a:ln>
            <a:noFill/>
          </a:ln>
        </p:spPr>
        <p:txBody>
          <a:bodyPr wrap="square" rtlCol="0">
            <a:spAutoFit/>
          </a:bodyPr>
          <a:lstStyle/>
          <a:p>
            <a:pPr algn="r"/>
            <a:r>
              <a:rPr lang="zh-TW" altLang="en-US" b="1" dirty="0">
                <a:solidFill>
                  <a:schemeClr val="bg1"/>
                </a:solidFill>
                <a:latin typeface="微軟正黑體" panose="020B0604030504040204" pitchFamily="34" charset="-120"/>
                <a:ea typeface="微軟正黑體" panose="020B0604030504040204" pitchFamily="34" charset="-120"/>
              </a:rPr>
              <a:t>臺南市</a:t>
            </a:r>
          </a:p>
        </p:txBody>
      </p:sp>
      <p:sp>
        <p:nvSpPr>
          <p:cNvPr id="16" name="文字方塊 15">
            <a:extLst>
              <a:ext uri="{FF2B5EF4-FFF2-40B4-BE49-F238E27FC236}">
                <a16:creationId xmlns:a16="http://schemas.microsoft.com/office/drawing/2014/main" id="{35D8B0C9-EC3B-4238-935F-509BA56C369F}"/>
              </a:ext>
            </a:extLst>
          </p:cNvPr>
          <p:cNvSpPr txBox="1"/>
          <p:nvPr/>
        </p:nvSpPr>
        <p:spPr>
          <a:xfrm>
            <a:off x="9018819" y="4234719"/>
            <a:ext cx="905042" cy="369332"/>
          </a:xfrm>
          <a:prstGeom prst="rect">
            <a:avLst/>
          </a:prstGeom>
          <a:solidFill>
            <a:srgbClr val="6A6B72">
              <a:alpha val="46000"/>
            </a:srgbClr>
          </a:solidFill>
          <a:ln>
            <a:noFill/>
          </a:ln>
        </p:spPr>
        <p:txBody>
          <a:bodyPr wrap="square" rtlCol="0">
            <a:spAutoFit/>
          </a:bodyPr>
          <a:lstStyle/>
          <a:p>
            <a:pPr algn="r"/>
            <a:r>
              <a:rPr lang="zh-TW" altLang="en-US" b="1" dirty="0">
                <a:solidFill>
                  <a:schemeClr val="bg1"/>
                </a:solidFill>
                <a:latin typeface="微軟正黑體" panose="020B0604030504040204" pitchFamily="34" charset="-120"/>
                <a:ea typeface="微軟正黑體" panose="020B0604030504040204" pitchFamily="34" charset="-120"/>
              </a:rPr>
              <a:t>嘉義縣</a:t>
            </a:r>
          </a:p>
        </p:txBody>
      </p:sp>
      <p:sp>
        <p:nvSpPr>
          <p:cNvPr id="17" name="文字方塊 16">
            <a:extLst>
              <a:ext uri="{FF2B5EF4-FFF2-40B4-BE49-F238E27FC236}">
                <a16:creationId xmlns:a16="http://schemas.microsoft.com/office/drawing/2014/main" id="{35D8B0C9-EC3B-4238-935F-509BA56C369F}"/>
              </a:ext>
            </a:extLst>
          </p:cNvPr>
          <p:cNvSpPr txBox="1"/>
          <p:nvPr/>
        </p:nvSpPr>
        <p:spPr>
          <a:xfrm>
            <a:off x="6647313" y="6272200"/>
            <a:ext cx="905042" cy="369332"/>
          </a:xfrm>
          <a:prstGeom prst="rect">
            <a:avLst/>
          </a:prstGeom>
          <a:solidFill>
            <a:srgbClr val="6A6B72">
              <a:alpha val="46000"/>
            </a:srgbClr>
          </a:solidFill>
          <a:ln>
            <a:noFill/>
          </a:ln>
        </p:spPr>
        <p:txBody>
          <a:bodyPr wrap="square" rtlCol="0">
            <a:spAutoFit/>
          </a:bodyPr>
          <a:lstStyle/>
          <a:p>
            <a:pPr algn="r"/>
            <a:r>
              <a:rPr lang="zh-TW" altLang="en-US" b="1" dirty="0">
                <a:solidFill>
                  <a:schemeClr val="bg1"/>
                </a:solidFill>
                <a:latin typeface="微軟正黑體" panose="020B0604030504040204" pitchFamily="34" charset="-120"/>
                <a:ea typeface="微軟正黑體" panose="020B0604030504040204" pitchFamily="34" charset="-120"/>
              </a:rPr>
              <a:t>嘉義市</a:t>
            </a:r>
          </a:p>
        </p:txBody>
      </p:sp>
      <p:sp>
        <p:nvSpPr>
          <p:cNvPr id="18" name="文字方塊 17">
            <a:extLst>
              <a:ext uri="{FF2B5EF4-FFF2-40B4-BE49-F238E27FC236}">
                <a16:creationId xmlns:a16="http://schemas.microsoft.com/office/drawing/2014/main" id="{35D8B0C9-EC3B-4238-935F-509BA56C369F}"/>
              </a:ext>
            </a:extLst>
          </p:cNvPr>
          <p:cNvSpPr txBox="1"/>
          <p:nvPr/>
        </p:nvSpPr>
        <p:spPr>
          <a:xfrm>
            <a:off x="9077577" y="6289403"/>
            <a:ext cx="905042" cy="369332"/>
          </a:xfrm>
          <a:prstGeom prst="rect">
            <a:avLst/>
          </a:prstGeom>
          <a:solidFill>
            <a:srgbClr val="6A6B72">
              <a:alpha val="46000"/>
            </a:srgbClr>
          </a:solidFill>
          <a:ln>
            <a:noFill/>
          </a:ln>
        </p:spPr>
        <p:txBody>
          <a:bodyPr wrap="square" rtlCol="0">
            <a:spAutoFit/>
          </a:bodyPr>
          <a:lstStyle/>
          <a:p>
            <a:pPr algn="r"/>
            <a:r>
              <a:rPr lang="zh-TW" altLang="en-US" b="1" dirty="0">
                <a:solidFill>
                  <a:schemeClr val="bg1"/>
                </a:solidFill>
                <a:latin typeface="微軟正黑體" panose="020B0604030504040204" pitchFamily="34" charset="-120"/>
                <a:ea typeface="微軟正黑體" panose="020B0604030504040204" pitchFamily="34" charset="-120"/>
              </a:rPr>
              <a:t>臺東縣</a:t>
            </a:r>
          </a:p>
        </p:txBody>
      </p:sp>
    </p:spTree>
    <p:extLst>
      <p:ext uri="{BB962C8B-B14F-4D97-AF65-F5344CB8AC3E}">
        <p14:creationId xmlns:p14="http://schemas.microsoft.com/office/powerpoint/2010/main" val="28550784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8C30D846-0E39-4B94-ABBF-5A3BD7ECAD12}"/>
              </a:ext>
            </a:extLst>
          </p:cNvPr>
          <p:cNvSpPr>
            <a:spLocks noGrp="1"/>
          </p:cNvSpPr>
          <p:nvPr>
            <p:ph type="title"/>
          </p:nvPr>
        </p:nvSpPr>
        <p:spPr>
          <a:xfrm>
            <a:off x="1775278" y="1240971"/>
            <a:ext cx="6701972" cy="4376058"/>
          </a:xfrm>
        </p:spPr>
        <p:txBody>
          <a:bodyPr/>
          <a:lstStyle/>
          <a:p>
            <a:r>
              <a:rPr lang="zh-TW" altLang="en-US" dirty="0"/>
              <a:t> 國際數位學習趨勢</a:t>
            </a:r>
          </a:p>
        </p:txBody>
      </p:sp>
      <p:sp>
        <p:nvSpPr>
          <p:cNvPr id="14" name="投影片編號版面配置區 13">
            <a:extLst>
              <a:ext uri="{FF2B5EF4-FFF2-40B4-BE49-F238E27FC236}">
                <a16:creationId xmlns:a16="http://schemas.microsoft.com/office/drawing/2014/main" id="{5D865ECB-1FB0-49F8-B8C2-3BA19CCAF7F7}"/>
              </a:ext>
            </a:extLst>
          </p:cNvPr>
          <p:cNvSpPr>
            <a:spLocks noGrp="1"/>
          </p:cNvSpPr>
          <p:nvPr>
            <p:ph type="sldNum" sz="quarter" idx="4"/>
          </p:nvPr>
        </p:nvSpPr>
        <p:spPr/>
        <p:txBody>
          <a:bodyPr/>
          <a:lstStyle/>
          <a:p>
            <a:fld id="{E139BAAD-7476-414C-B105-1DA9148DC31B}" type="slidenum">
              <a:rPr lang="en-US" altLang="zh-TW" smtClean="0"/>
              <a:pPr/>
              <a:t>2</a:t>
            </a:fld>
            <a:endParaRPr lang="en-US" altLang="zh-TW" dirty="0"/>
          </a:p>
        </p:txBody>
      </p:sp>
    </p:spTree>
    <p:extLst>
      <p:ext uri="{BB962C8B-B14F-4D97-AF65-F5344CB8AC3E}">
        <p14:creationId xmlns:p14="http://schemas.microsoft.com/office/powerpoint/2010/main" val="3992322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A6FD60-39BE-454B-A043-B20F9AEAE96B}"/>
              </a:ext>
            </a:extLst>
          </p:cNvPr>
          <p:cNvSpPr>
            <a:spLocks noGrp="1"/>
          </p:cNvSpPr>
          <p:nvPr>
            <p:ph type="title"/>
          </p:nvPr>
        </p:nvSpPr>
        <p:spPr/>
        <p:txBody>
          <a:bodyPr>
            <a:normAutofit fontScale="90000"/>
          </a:bodyPr>
          <a:lstStyle/>
          <a:p>
            <a:r>
              <a:rPr lang="zh-TW" altLang="en-US" dirty="0"/>
              <a:t>雙語數位學伴</a:t>
            </a:r>
          </a:p>
        </p:txBody>
      </p:sp>
      <p:sp>
        <p:nvSpPr>
          <p:cNvPr id="4" name="投影片編號版面配置區 3">
            <a:extLst>
              <a:ext uri="{FF2B5EF4-FFF2-40B4-BE49-F238E27FC236}">
                <a16:creationId xmlns:a16="http://schemas.microsoft.com/office/drawing/2014/main" id="{1BFE1013-B23C-4360-AF3C-CAEF12FB9F42}"/>
              </a:ext>
            </a:extLst>
          </p:cNvPr>
          <p:cNvSpPr>
            <a:spLocks noGrp="1"/>
          </p:cNvSpPr>
          <p:nvPr>
            <p:ph type="sldNum" sz="quarter" idx="4"/>
          </p:nvPr>
        </p:nvSpPr>
        <p:spPr/>
        <p:txBody>
          <a:bodyPr/>
          <a:lstStyle/>
          <a:p>
            <a:pPr algn="r"/>
            <a:fld id="{E139BAAD-7476-414C-B105-1DA9148DC31B}" type="slidenum">
              <a:rPr lang="en-US" altLang="zh-TW" smtClean="0"/>
              <a:pPr algn="r"/>
              <a:t>20</a:t>
            </a:fld>
            <a:endParaRPr lang="zh-TW" altLang="en-US" dirty="0"/>
          </a:p>
        </p:txBody>
      </p:sp>
      <p:sp>
        <p:nvSpPr>
          <p:cNvPr id="5" name="矩形: 圓角 4">
            <a:extLst>
              <a:ext uri="{FF2B5EF4-FFF2-40B4-BE49-F238E27FC236}">
                <a16:creationId xmlns:a16="http://schemas.microsoft.com/office/drawing/2014/main" id="{00182C33-E443-4C39-A56D-931231AC1874}"/>
              </a:ext>
            </a:extLst>
          </p:cNvPr>
          <p:cNvSpPr/>
          <p:nvPr/>
        </p:nvSpPr>
        <p:spPr>
          <a:xfrm>
            <a:off x="446508" y="1512351"/>
            <a:ext cx="5157710" cy="4215792"/>
          </a:xfrm>
          <a:prstGeom prst="roundRect">
            <a:avLst>
              <a:gd name="adj" fmla="val 7320"/>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504000" lvl="1" indent="-504000">
              <a:lnSpc>
                <a:spcPct val="150000"/>
              </a:lnSpc>
              <a:buFont typeface="Wingdings" panose="05000000000000000000" pitchFamily="2" charset="2"/>
              <a:buChar char="n"/>
            </a:pPr>
            <a:r>
              <a:rPr lang="zh-TW" altLang="en-US" sz="2400" b="1" dirty="0">
                <a:solidFill>
                  <a:schemeClr val="tx1"/>
                </a:solidFill>
              </a:rPr>
              <a:t>對象：國民中小學</a:t>
            </a:r>
            <a:r>
              <a:rPr lang="en-US" altLang="zh-TW" sz="2400" b="1" dirty="0">
                <a:solidFill>
                  <a:schemeClr val="tx1"/>
                </a:solidFill>
              </a:rPr>
              <a:t>3-9</a:t>
            </a:r>
            <a:r>
              <a:rPr lang="zh-TW" altLang="en-US" sz="2400" b="1" dirty="0">
                <a:solidFill>
                  <a:schemeClr val="tx1"/>
                </a:solidFill>
              </a:rPr>
              <a:t>年級學童</a:t>
            </a:r>
            <a:r>
              <a:rPr lang="en-US" altLang="zh-TW" dirty="0">
                <a:solidFill>
                  <a:schemeClr val="tx1"/>
                </a:solidFill>
              </a:rPr>
              <a:t>(</a:t>
            </a:r>
            <a:r>
              <a:rPr lang="zh-TW" altLang="en-US" dirty="0">
                <a:solidFill>
                  <a:schemeClr val="tx1"/>
                </a:solidFill>
              </a:rPr>
              <a:t>偏遠地區國民中小學及弱勢學童優先</a:t>
            </a:r>
            <a:r>
              <a:rPr lang="en-US" altLang="zh-TW" dirty="0">
                <a:solidFill>
                  <a:schemeClr val="tx1"/>
                </a:solidFill>
              </a:rPr>
              <a:t>)</a:t>
            </a:r>
          </a:p>
          <a:p>
            <a:pPr marL="504000" lvl="1" indent="-504000">
              <a:lnSpc>
                <a:spcPct val="150000"/>
              </a:lnSpc>
              <a:buFont typeface="Wingdings" panose="05000000000000000000" pitchFamily="2" charset="2"/>
              <a:buChar char="n"/>
            </a:pPr>
            <a:r>
              <a:rPr lang="zh-TW" altLang="en-US" sz="2400" b="1" dirty="0">
                <a:solidFill>
                  <a:schemeClr val="tx1"/>
                </a:solidFill>
              </a:rPr>
              <a:t>執行方案：本土語方案、英語方案、本土語及英語方案</a:t>
            </a:r>
          </a:p>
          <a:p>
            <a:pPr marL="504000" lvl="1" indent="-504000">
              <a:lnSpc>
                <a:spcPct val="150000"/>
              </a:lnSpc>
              <a:buFont typeface="Wingdings" panose="05000000000000000000" pitchFamily="2" charset="2"/>
              <a:buChar char="n"/>
            </a:pPr>
            <a:r>
              <a:rPr lang="zh-TW" altLang="en-US" sz="2400" b="1" dirty="0">
                <a:solidFill>
                  <a:schemeClr val="tx1"/>
                </a:solidFill>
              </a:rPr>
              <a:t>申請情形：</a:t>
            </a:r>
            <a:r>
              <a:rPr lang="en-US" altLang="zh-TW" sz="2400" b="1" dirty="0">
                <a:solidFill>
                  <a:schemeClr val="tx1"/>
                </a:solidFill>
              </a:rPr>
              <a:t>111</a:t>
            </a:r>
            <a:r>
              <a:rPr lang="zh-TW" altLang="en-US" sz="2400" b="1" dirty="0">
                <a:solidFill>
                  <a:schemeClr val="tx1"/>
                </a:solidFill>
              </a:rPr>
              <a:t>年</a:t>
            </a:r>
            <a:r>
              <a:rPr lang="en-US" altLang="zh-TW" sz="2400" b="1" dirty="0">
                <a:solidFill>
                  <a:schemeClr val="tx1"/>
                </a:solidFill>
              </a:rPr>
              <a:t>25</a:t>
            </a:r>
            <a:r>
              <a:rPr lang="zh-TW" altLang="en-US" sz="2400" b="1" dirty="0">
                <a:solidFill>
                  <a:schemeClr val="tx1"/>
                </a:solidFill>
              </a:rPr>
              <a:t>所大學，</a:t>
            </a:r>
            <a:r>
              <a:rPr lang="en-US" altLang="zh-TW" sz="2400" b="1" dirty="0">
                <a:solidFill>
                  <a:schemeClr val="tx1"/>
                </a:solidFill>
              </a:rPr>
              <a:t>177</a:t>
            </a:r>
            <a:r>
              <a:rPr lang="zh-TW" altLang="en-US" sz="2400" b="1" dirty="0">
                <a:solidFill>
                  <a:schemeClr val="tx1"/>
                </a:solidFill>
              </a:rPr>
              <a:t>所國中小，</a:t>
            </a:r>
            <a:r>
              <a:rPr lang="en-US" altLang="zh-TW" sz="2400" b="1" dirty="0">
                <a:solidFill>
                  <a:schemeClr val="tx1"/>
                </a:solidFill>
              </a:rPr>
              <a:t>2,949</a:t>
            </a:r>
            <a:r>
              <a:rPr lang="zh-TW" altLang="en-US" sz="2400" b="1" dirty="0">
                <a:solidFill>
                  <a:schemeClr val="tx1"/>
                </a:solidFill>
              </a:rPr>
              <a:t>位學童</a:t>
            </a:r>
          </a:p>
        </p:txBody>
      </p:sp>
      <p:sp>
        <p:nvSpPr>
          <p:cNvPr id="6" name="等腰三角形 5">
            <a:extLst>
              <a:ext uri="{FF2B5EF4-FFF2-40B4-BE49-F238E27FC236}">
                <a16:creationId xmlns:a16="http://schemas.microsoft.com/office/drawing/2014/main" id="{1A0822B3-7475-4B37-9519-67A4A5AED221}"/>
              </a:ext>
            </a:extLst>
          </p:cNvPr>
          <p:cNvSpPr/>
          <p:nvPr/>
        </p:nvSpPr>
        <p:spPr>
          <a:xfrm rot="5400000">
            <a:off x="-35721" y="215494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0" name="文字方塊 9"/>
          <p:cNvSpPr txBox="1"/>
          <p:nvPr/>
        </p:nvSpPr>
        <p:spPr>
          <a:xfrm>
            <a:off x="8090953" y="6501659"/>
            <a:ext cx="1273156" cy="307777"/>
          </a:xfrm>
          <a:prstGeom prst="rect">
            <a:avLst/>
          </a:prstGeom>
          <a:noFill/>
        </p:spPr>
        <p:txBody>
          <a:bodyPr wrap="square" rtlCol="0">
            <a:spAutoFit/>
          </a:bodyPr>
          <a:lstStyle/>
          <a:p>
            <a:r>
              <a:rPr lang="zh-TW" altLang="en-US" sz="1400" b="1" dirty="0"/>
              <a:t>縣市參加校數</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537" y="855472"/>
            <a:ext cx="6693988" cy="5529551"/>
          </a:xfrm>
          <a:prstGeom prst="rect">
            <a:avLst/>
          </a:prstGeom>
        </p:spPr>
      </p:pic>
    </p:spTree>
    <p:extLst>
      <p:ext uri="{BB962C8B-B14F-4D97-AF65-F5344CB8AC3E}">
        <p14:creationId xmlns:p14="http://schemas.microsoft.com/office/powerpoint/2010/main" val="3104418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A6FD60-39BE-454B-A043-B20F9AEAE96B}"/>
              </a:ext>
            </a:extLst>
          </p:cNvPr>
          <p:cNvSpPr>
            <a:spLocks noGrp="1"/>
          </p:cNvSpPr>
          <p:nvPr>
            <p:ph type="title"/>
          </p:nvPr>
        </p:nvSpPr>
        <p:spPr/>
        <p:txBody>
          <a:bodyPr>
            <a:normAutofit fontScale="90000"/>
          </a:bodyPr>
          <a:lstStyle/>
          <a:p>
            <a:r>
              <a:rPr lang="zh-TW" altLang="en-US" dirty="0"/>
              <a:t>延伸學習載具方案</a:t>
            </a:r>
            <a:r>
              <a:rPr lang="en-US" altLang="zh-TW" dirty="0"/>
              <a:t>BYOD &amp; THSD</a:t>
            </a:r>
            <a:endParaRPr lang="zh-TW" altLang="en-US" dirty="0"/>
          </a:p>
        </p:txBody>
      </p:sp>
      <p:sp>
        <p:nvSpPr>
          <p:cNvPr id="4" name="投影片編號版面配置區 3">
            <a:extLst>
              <a:ext uri="{FF2B5EF4-FFF2-40B4-BE49-F238E27FC236}">
                <a16:creationId xmlns:a16="http://schemas.microsoft.com/office/drawing/2014/main" id="{1BFE1013-B23C-4360-AF3C-CAEF12FB9F42}"/>
              </a:ext>
            </a:extLst>
          </p:cNvPr>
          <p:cNvSpPr>
            <a:spLocks noGrp="1"/>
          </p:cNvSpPr>
          <p:nvPr>
            <p:ph type="sldNum" sz="quarter" idx="4"/>
          </p:nvPr>
        </p:nvSpPr>
        <p:spPr/>
        <p:txBody>
          <a:bodyPr/>
          <a:lstStyle/>
          <a:p>
            <a:pPr algn="r"/>
            <a:fld id="{E139BAAD-7476-414C-B105-1DA9148DC31B}" type="slidenum">
              <a:rPr lang="en-US" altLang="zh-TW" smtClean="0"/>
              <a:pPr algn="r"/>
              <a:t>21</a:t>
            </a:fld>
            <a:endParaRPr lang="zh-TW" altLang="en-US" dirty="0"/>
          </a:p>
        </p:txBody>
      </p:sp>
      <p:sp>
        <p:nvSpPr>
          <p:cNvPr id="5" name="矩形: 圓角 4">
            <a:extLst>
              <a:ext uri="{FF2B5EF4-FFF2-40B4-BE49-F238E27FC236}">
                <a16:creationId xmlns:a16="http://schemas.microsoft.com/office/drawing/2014/main" id="{00182C33-E443-4C39-A56D-931231AC1874}"/>
              </a:ext>
            </a:extLst>
          </p:cNvPr>
          <p:cNvSpPr/>
          <p:nvPr/>
        </p:nvSpPr>
        <p:spPr>
          <a:xfrm>
            <a:off x="568835" y="1884379"/>
            <a:ext cx="5370147" cy="4154110"/>
          </a:xfrm>
          <a:prstGeom prst="roundRect">
            <a:avLst>
              <a:gd name="adj" fmla="val 7320"/>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504000" lvl="1" indent="-504000">
              <a:lnSpc>
                <a:spcPct val="150000"/>
              </a:lnSpc>
              <a:buFont typeface="Wingdings" panose="05000000000000000000" pitchFamily="2" charset="2"/>
              <a:buChar char="n"/>
            </a:pPr>
            <a:r>
              <a:rPr lang="zh-TW" altLang="en-US" sz="2400" b="1" dirty="0">
                <a:solidFill>
                  <a:schemeClr val="tx1"/>
                </a:solidFill>
              </a:rPr>
              <a:t>試辦：</a:t>
            </a:r>
            <a:endParaRPr lang="en-US" altLang="zh-TW" sz="2400" b="1" dirty="0">
              <a:solidFill>
                <a:schemeClr val="tx1"/>
              </a:solidFill>
            </a:endParaRPr>
          </a:p>
          <a:p>
            <a:pPr marL="534988" lvl="1">
              <a:lnSpc>
                <a:spcPct val="150000"/>
              </a:lnSpc>
            </a:pPr>
            <a:r>
              <a:rPr lang="zh-TW" altLang="en-US" sz="2400" b="1" dirty="0">
                <a:solidFill>
                  <a:schemeClr val="tx1"/>
                </a:solidFill>
              </a:rPr>
              <a:t>自帶載具到校</a:t>
            </a:r>
            <a:r>
              <a:rPr lang="en-US" altLang="zh-TW" sz="2400" b="1" dirty="0">
                <a:solidFill>
                  <a:schemeClr val="tx1"/>
                </a:solidFill>
              </a:rPr>
              <a:t>(BYOD) </a:t>
            </a:r>
            <a:r>
              <a:rPr lang="zh-TW" altLang="en-US" sz="2400" b="1" dirty="0">
                <a:solidFill>
                  <a:schemeClr val="tx1"/>
                </a:solidFill>
              </a:rPr>
              <a:t>方案</a:t>
            </a:r>
            <a:br>
              <a:rPr lang="en-US" altLang="zh-TW" sz="2400" b="1" dirty="0">
                <a:solidFill>
                  <a:schemeClr val="tx1"/>
                </a:solidFill>
              </a:rPr>
            </a:br>
            <a:r>
              <a:rPr lang="zh-TW" altLang="en-US" sz="2400" b="1" dirty="0">
                <a:solidFill>
                  <a:schemeClr val="tx1"/>
                </a:solidFill>
              </a:rPr>
              <a:t>帶載具回家學習</a:t>
            </a:r>
            <a:r>
              <a:rPr lang="en-US" altLang="zh-TW" sz="2400" b="1" dirty="0">
                <a:solidFill>
                  <a:schemeClr val="tx1"/>
                </a:solidFill>
              </a:rPr>
              <a:t>(THSD) </a:t>
            </a:r>
            <a:r>
              <a:rPr lang="zh-TW" altLang="en-US" sz="2400" b="1" dirty="0">
                <a:solidFill>
                  <a:schemeClr val="tx1"/>
                </a:solidFill>
              </a:rPr>
              <a:t>方案</a:t>
            </a:r>
            <a:endParaRPr lang="en-US" altLang="zh-TW" sz="2400" b="1" dirty="0">
              <a:solidFill>
                <a:schemeClr val="tx1"/>
              </a:solidFill>
            </a:endParaRPr>
          </a:p>
          <a:p>
            <a:pPr marL="504000" lvl="1" indent="-504000">
              <a:lnSpc>
                <a:spcPct val="150000"/>
              </a:lnSpc>
              <a:buFont typeface="Wingdings" panose="05000000000000000000" pitchFamily="2" charset="2"/>
              <a:buChar char="n"/>
            </a:pPr>
            <a:r>
              <a:rPr lang="zh-TW" altLang="en-US" sz="2400" b="1" dirty="0">
                <a:solidFill>
                  <a:schemeClr val="tx1"/>
                </a:solidFill>
              </a:rPr>
              <a:t>提供師生</a:t>
            </a:r>
            <a:r>
              <a:rPr lang="zh-TW" altLang="en-US" sz="2400" b="1" dirty="0">
                <a:solidFill>
                  <a:srgbClr val="EE4C3C"/>
                </a:solidFill>
              </a:rPr>
              <a:t>專屬學習載具</a:t>
            </a:r>
            <a:r>
              <a:rPr lang="zh-TW" altLang="en-US" sz="2400" b="1" dirty="0">
                <a:solidFill>
                  <a:schemeClr val="tx1"/>
                </a:solidFill>
              </a:rPr>
              <a:t>，串聯課間、課後數位學習一條龍</a:t>
            </a:r>
          </a:p>
          <a:p>
            <a:pPr marL="504000" lvl="1" indent="-504000">
              <a:lnSpc>
                <a:spcPct val="150000"/>
              </a:lnSpc>
              <a:buFont typeface="Wingdings" panose="05000000000000000000" pitchFamily="2" charset="2"/>
              <a:buChar char="n"/>
            </a:pPr>
            <a:r>
              <a:rPr lang="zh-TW" altLang="en-US" sz="2400" b="1" dirty="0">
                <a:solidFill>
                  <a:schemeClr val="tx1"/>
                </a:solidFill>
              </a:rPr>
              <a:t>偏遠學校優先媒合國際數位學伴</a:t>
            </a:r>
            <a:endParaRPr lang="zh-TW" altLang="en-US" sz="2000" b="1" dirty="0">
              <a:solidFill>
                <a:schemeClr val="tx1"/>
              </a:solidFill>
            </a:endParaRPr>
          </a:p>
        </p:txBody>
      </p:sp>
      <p:sp>
        <p:nvSpPr>
          <p:cNvPr id="6" name="等腰三角形 5">
            <a:extLst>
              <a:ext uri="{FF2B5EF4-FFF2-40B4-BE49-F238E27FC236}">
                <a16:creationId xmlns:a16="http://schemas.microsoft.com/office/drawing/2014/main" id="{1A0822B3-7475-4B37-9519-67A4A5AED221}"/>
              </a:ext>
            </a:extLst>
          </p:cNvPr>
          <p:cNvSpPr/>
          <p:nvPr/>
        </p:nvSpPr>
        <p:spPr>
          <a:xfrm rot="5400000">
            <a:off x="-35721" y="2372663"/>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8" name="文字方塊 7"/>
          <p:cNvSpPr txBox="1"/>
          <p:nvPr/>
        </p:nvSpPr>
        <p:spPr>
          <a:xfrm>
            <a:off x="8367196" y="6479338"/>
            <a:ext cx="1441420" cy="307777"/>
          </a:xfrm>
          <a:prstGeom prst="rect">
            <a:avLst/>
          </a:prstGeom>
          <a:noFill/>
        </p:spPr>
        <p:txBody>
          <a:bodyPr wrap="none" rtlCol="0">
            <a:spAutoFit/>
          </a:bodyPr>
          <a:lstStyle/>
          <a:p>
            <a:r>
              <a:rPr lang="zh-TW" altLang="en-US" sz="1400" b="1" dirty="0"/>
              <a:t>縣市參加班級數</a:t>
            </a:r>
          </a:p>
        </p:txBody>
      </p:sp>
      <p:pic>
        <p:nvPicPr>
          <p:cNvPr id="3" name="圖片 2">
            <a:extLst>
              <a:ext uri="{FF2B5EF4-FFF2-40B4-BE49-F238E27FC236}">
                <a16:creationId xmlns:a16="http://schemas.microsoft.com/office/drawing/2014/main" id="{695E1A9B-96FC-45CE-B21E-7FFA06ED6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286" y="835074"/>
            <a:ext cx="5973240" cy="5709904"/>
          </a:xfrm>
          <a:prstGeom prst="rect">
            <a:avLst/>
          </a:prstGeom>
        </p:spPr>
      </p:pic>
    </p:spTree>
    <p:extLst>
      <p:ext uri="{BB962C8B-B14F-4D97-AF65-F5344CB8AC3E}">
        <p14:creationId xmlns:p14="http://schemas.microsoft.com/office/powerpoint/2010/main" val="23405785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1970062"/>
          </a:xfrm>
          <a:solidFill>
            <a:srgbClr val="FFFFFF">
              <a:alpha val="50196"/>
            </a:srgbClr>
          </a:solidFill>
          <a:effectLst>
            <a:softEdge rad="114300"/>
          </a:effectLst>
        </p:spPr>
        <p:txBody>
          <a:bodyPr vert="horz" lIns="91440" tIns="45720" rIns="91440" bIns="45720" rtlCol="0" anchor="ctr">
            <a:normAutofit/>
          </a:bodyPr>
          <a:lstStyle/>
          <a:p>
            <a:r>
              <a:rPr lang="zh-TW" altLang="en-US" sz="4800" dirty="0"/>
              <a:t>  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fld id="{E139BAAD-7476-414C-B105-1DA9148DC31B}" type="slidenum">
              <a:rPr lang="en-US" altLang="zh-TW" smtClean="0"/>
              <a:pPr/>
              <a:t>22</a:t>
            </a:fld>
            <a:endParaRPr lang="en-US" altLang="zh-TW" dirty="0"/>
          </a:p>
        </p:txBody>
      </p:sp>
      <p:sp>
        <p:nvSpPr>
          <p:cNvPr id="9" name="標題 1">
            <a:extLst>
              <a:ext uri="{FF2B5EF4-FFF2-40B4-BE49-F238E27FC236}">
                <a16:creationId xmlns:a16="http://schemas.microsoft.com/office/drawing/2014/main" id="{3D3BEDA3-0B6E-4C3C-B145-8370C73311E7}"/>
              </a:ext>
            </a:extLst>
          </p:cNvPr>
          <p:cNvSpPr txBox="1">
            <a:spLocks/>
          </p:cNvSpPr>
          <p:nvPr/>
        </p:nvSpPr>
        <p:spPr>
          <a:xfrm>
            <a:off x="1203294" y="2894596"/>
            <a:ext cx="6474732" cy="253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r>
              <a:rPr lang="zh-TW" altLang="en-US" sz="5400" dirty="0"/>
              <a:t>數位內容充實</a:t>
            </a:r>
          </a:p>
        </p:txBody>
      </p:sp>
    </p:spTree>
    <p:extLst>
      <p:ext uri="{BB962C8B-B14F-4D97-AF65-F5344CB8AC3E}">
        <p14:creationId xmlns:p14="http://schemas.microsoft.com/office/powerpoint/2010/main" val="1237557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9170BE-3EF1-42D1-A078-35A51FD83AC6}"/>
              </a:ext>
            </a:extLst>
          </p:cNvPr>
          <p:cNvSpPr>
            <a:spLocks noGrp="1"/>
          </p:cNvSpPr>
          <p:nvPr>
            <p:ph type="title"/>
          </p:nvPr>
        </p:nvSpPr>
        <p:spPr/>
        <p:txBody>
          <a:bodyPr>
            <a:normAutofit fontScale="90000"/>
          </a:bodyPr>
          <a:lstStyle/>
          <a:p>
            <a:r>
              <a:rPr lang="zh-TW" altLang="en-US" dirty="0"/>
              <a:t>現有數位內容</a:t>
            </a:r>
          </a:p>
        </p:txBody>
      </p:sp>
      <p:sp>
        <p:nvSpPr>
          <p:cNvPr id="4" name="投影片編號版面配置區 3">
            <a:extLst>
              <a:ext uri="{FF2B5EF4-FFF2-40B4-BE49-F238E27FC236}">
                <a16:creationId xmlns:a16="http://schemas.microsoft.com/office/drawing/2014/main" id="{BB7C1B6E-F1A6-464E-A5AE-0F18905B56E5}"/>
              </a:ext>
            </a:extLst>
          </p:cNvPr>
          <p:cNvSpPr>
            <a:spLocks noGrp="1"/>
          </p:cNvSpPr>
          <p:nvPr>
            <p:ph type="sldNum" sz="quarter" idx="4"/>
          </p:nvPr>
        </p:nvSpPr>
        <p:spPr/>
        <p:txBody>
          <a:bodyPr/>
          <a:lstStyle/>
          <a:p>
            <a:pPr algn="r"/>
            <a:fld id="{E139BAAD-7476-414C-B105-1DA9148DC31B}" type="slidenum">
              <a:rPr lang="en-US" altLang="zh-TW" smtClean="0"/>
              <a:pPr algn="r"/>
              <a:t>23</a:t>
            </a:fld>
            <a:endParaRPr lang="zh-TW" altLang="en-US" dirty="0"/>
          </a:p>
        </p:txBody>
      </p:sp>
      <p:sp>
        <p:nvSpPr>
          <p:cNvPr id="6" name="手繪多邊形: 圖案 5">
            <a:extLst>
              <a:ext uri="{FF2B5EF4-FFF2-40B4-BE49-F238E27FC236}">
                <a16:creationId xmlns:a16="http://schemas.microsoft.com/office/drawing/2014/main" id="{C4424A9B-5946-48D6-9030-4DA368C6E5C4}"/>
              </a:ext>
            </a:extLst>
          </p:cNvPr>
          <p:cNvSpPr/>
          <p:nvPr/>
        </p:nvSpPr>
        <p:spPr>
          <a:xfrm>
            <a:off x="161997" y="1010652"/>
            <a:ext cx="3886379" cy="5847347"/>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lvl="1">
              <a:lnSpc>
                <a:spcPct val="150000"/>
              </a:lnSpc>
            </a:pPr>
            <a:endParaRPr lang="en-US" altLang="zh-TW" sz="1400" b="1" kern="0" dirty="0">
              <a:solidFill>
                <a:srgbClr val="1974C2"/>
              </a:solidFill>
              <a:sym typeface="Arial"/>
            </a:endParaRPr>
          </a:p>
        </p:txBody>
      </p:sp>
      <p:pic>
        <p:nvPicPr>
          <p:cNvPr id="1026" name="Picture 2" descr="教育部因材網0099">
            <a:extLst>
              <a:ext uri="{FF2B5EF4-FFF2-40B4-BE49-F238E27FC236}">
                <a16:creationId xmlns:a16="http://schemas.microsoft.com/office/drawing/2014/main" id="{66AA424A-F288-48EB-A747-B5EF2994EEBF}"/>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r="83447"/>
          <a:stretch/>
        </p:blipFill>
        <p:spPr bwMode="auto">
          <a:xfrm>
            <a:off x="362542" y="1218960"/>
            <a:ext cx="898358" cy="912317"/>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圓角 10">
            <a:extLst>
              <a:ext uri="{FF2B5EF4-FFF2-40B4-BE49-F238E27FC236}">
                <a16:creationId xmlns:a16="http://schemas.microsoft.com/office/drawing/2014/main" id="{E63F7077-763D-4F91-86E0-67F03B41364A}"/>
              </a:ext>
            </a:extLst>
          </p:cNvPr>
          <p:cNvSpPr/>
          <p:nvPr/>
        </p:nvSpPr>
        <p:spPr>
          <a:xfrm>
            <a:off x="1285624" y="1302919"/>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EE4C3C"/>
                </a:solidFill>
                <a:sym typeface="Arial"/>
              </a:rPr>
              <a:t>學科教材</a:t>
            </a:r>
            <a:endParaRPr lang="en-US" altLang="zh-TW" sz="3200" b="1" dirty="0">
              <a:solidFill>
                <a:srgbClr val="EE4C3C"/>
              </a:solidFill>
              <a:sym typeface="Arial"/>
            </a:endParaRPr>
          </a:p>
        </p:txBody>
      </p:sp>
      <p:pic>
        <p:nvPicPr>
          <p:cNvPr id="1028" name="Picture 4">
            <a:extLst>
              <a:ext uri="{FF2B5EF4-FFF2-40B4-BE49-F238E27FC236}">
                <a16:creationId xmlns:a16="http://schemas.microsoft.com/office/drawing/2014/main" id="{C2208050-AAA0-4A4A-92A7-867875F09501}"/>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435718" y="1250712"/>
            <a:ext cx="871568" cy="912276"/>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圓角 14">
            <a:extLst>
              <a:ext uri="{FF2B5EF4-FFF2-40B4-BE49-F238E27FC236}">
                <a16:creationId xmlns:a16="http://schemas.microsoft.com/office/drawing/2014/main" id="{51B86177-D140-4B51-848C-1D95A160C31F}"/>
              </a:ext>
            </a:extLst>
          </p:cNvPr>
          <p:cNvSpPr/>
          <p:nvPr/>
        </p:nvSpPr>
        <p:spPr>
          <a:xfrm>
            <a:off x="5351790" y="1302919"/>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EE4C3C"/>
                </a:solidFill>
                <a:sym typeface="Arial"/>
              </a:rPr>
              <a:t>素養教材</a:t>
            </a:r>
            <a:endParaRPr lang="en-US" altLang="zh-TW" sz="3200" b="1" dirty="0">
              <a:solidFill>
                <a:srgbClr val="EE4C3C"/>
              </a:solidFill>
              <a:sym typeface="Arial"/>
            </a:endParaRPr>
          </a:p>
        </p:txBody>
      </p:sp>
      <p:sp>
        <p:nvSpPr>
          <p:cNvPr id="18" name="矩形: 圓角 17">
            <a:extLst>
              <a:ext uri="{FF2B5EF4-FFF2-40B4-BE49-F238E27FC236}">
                <a16:creationId xmlns:a16="http://schemas.microsoft.com/office/drawing/2014/main" id="{B2ADA84A-C203-4455-B200-AD741040C804}"/>
              </a:ext>
            </a:extLst>
          </p:cNvPr>
          <p:cNvSpPr/>
          <p:nvPr/>
        </p:nvSpPr>
        <p:spPr>
          <a:xfrm>
            <a:off x="435849" y="2230399"/>
            <a:ext cx="3369922" cy="2109907"/>
          </a:xfrm>
          <a:prstGeom prst="roundRect">
            <a:avLst>
              <a:gd name="adj" fmla="val 7188"/>
            </a:avLst>
          </a:prstGeom>
          <a:solidFill>
            <a:srgbClr val="E7E6E6"/>
          </a:solidFill>
        </p:spPr>
        <p:txBody>
          <a:bodyPr wrap="square">
            <a:spAutoFit/>
          </a:bodyPr>
          <a:lstStyle/>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數學及國語文：</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至</a:t>
            </a:r>
            <a:r>
              <a:rPr lang="en-US" altLang="zh-TW" b="1" dirty="0">
                <a:latin typeface="微軟正黑體" panose="020B0604030504040204" pitchFamily="34" charset="-120"/>
                <a:ea typeface="微軟正黑體" panose="020B0604030504040204" pitchFamily="34" charset="-120"/>
              </a:rPr>
              <a:t>12</a:t>
            </a:r>
            <a:r>
              <a:rPr lang="zh-TW" altLang="en-US" b="1" dirty="0">
                <a:latin typeface="微軟正黑體" panose="020B0604030504040204" pitchFamily="34" charset="-120"/>
                <a:ea typeface="微軟正黑體" panose="020B0604030504040204" pitchFamily="34" charset="-120"/>
              </a:rPr>
              <a:t>年級</a:t>
            </a:r>
            <a:endParaRPr lang="en-US" altLang="zh-TW"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英語：</a:t>
            </a:r>
            <a:r>
              <a:rPr lang="en-US" altLang="zh-TW" b="1" dirty="0">
                <a:latin typeface="微軟正黑體" panose="020B0604030504040204" pitchFamily="34" charset="-120"/>
                <a:ea typeface="微軟正黑體" panose="020B0604030504040204" pitchFamily="34" charset="-120"/>
              </a:rPr>
              <a:t>3</a:t>
            </a:r>
            <a:r>
              <a:rPr lang="zh-TW" altLang="en-US" b="1" dirty="0">
                <a:latin typeface="微軟正黑體" panose="020B0604030504040204" pitchFamily="34" charset="-120"/>
                <a:ea typeface="微軟正黑體" panose="020B0604030504040204" pitchFamily="34" charset="-120"/>
              </a:rPr>
              <a:t>至</a:t>
            </a:r>
            <a:r>
              <a:rPr lang="en-US" altLang="zh-TW" b="1" dirty="0">
                <a:latin typeface="微軟正黑體" panose="020B0604030504040204" pitchFamily="34" charset="-120"/>
                <a:ea typeface="微軟正黑體" panose="020B0604030504040204" pitchFamily="34" charset="-120"/>
              </a:rPr>
              <a:t>12</a:t>
            </a:r>
            <a:r>
              <a:rPr lang="zh-TW" altLang="en-US" b="1" dirty="0">
                <a:latin typeface="微軟正黑體" panose="020B0604030504040204" pitchFamily="34" charset="-120"/>
                <a:ea typeface="微軟正黑體" panose="020B0604030504040204" pitchFamily="34" charset="-120"/>
              </a:rPr>
              <a:t>年級</a:t>
            </a:r>
            <a:endParaRPr lang="en-US" altLang="zh-TW"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自然科學：</a:t>
            </a:r>
            <a:r>
              <a:rPr lang="en-US" altLang="zh-TW" b="1" dirty="0">
                <a:latin typeface="微軟正黑體" panose="020B0604030504040204" pitchFamily="34" charset="-120"/>
                <a:ea typeface="微軟正黑體" panose="020B0604030504040204" pitchFamily="34" charset="-120"/>
              </a:rPr>
              <a:t>3</a:t>
            </a:r>
            <a:r>
              <a:rPr lang="zh-TW" altLang="en-US" b="1" dirty="0">
                <a:latin typeface="微軟正黑體" panose="020B0604030504040204" pitchFamily="34" charset="-120"/>
                <a:ea typeface="微軟正黑體" panose="020B0604030504040204" pitchFamily="34" charset="-120"/>
              </a:rPr>
              <a:t>至</a:t>
            </a:r>
            <a:r>
              <a:rPr lang="en-US" altLang="zh-TW" b="1" dirty="0">
                <a:latin typeface="微軟正黑體" panose="020B0604030504040204" pitchFamily="34" charset="-120"/>
                <a:ea typeface="微軟正黑體" panose="020B0604030504040204" pitchFamily="34" charset="-120"/>
              </a:rPr>
              <a:t>6</a:t>
            </a:r>
            <a:r>
              <a:rPr lang="zh-TW" altLang="en-US" b="1" dirty="0">
                <a:latin typeface="微軟正黑體" panose="020B0604030504040204" pitchFamily="34" charset="-120"/>
                <a:ea typeface="微軟正黑體" panose="020B0604030504040204" pitchFamily="34" charset="-120"/>
              </a:rPr>
              <a:t>年級</a:t>
            </a:r>
            <a:endParaRPr lang="en-US" altLang="zh-TW"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理化：</a:t>
            </a:r>
            <a:r>
              <a:rPr lang="en-US" altLang="zh-TW" b="1" dirty="0">
                <a:latin typeface="微軟正黑體" panose="020B0604030504040204" pitchFamily="34" charset="-120"/>
                <a:ea typeface="微軟正黑體" panose="020B0604030504040204" pitchFamily="34" charset="-120"/>
              </a:rPr>
              <a:t>8</a:t>
            </a:r>
            <a:r>
              <a:rPr lang="zh-TW" altLang="en-US" b="1" dirty="0">
                <a:latin typeface="微軟正黑體" panose="020B0604030504040204" pitchFamily="34" charset="-120"/>
                <a:ea typeface="微軟正黑體" panose="020B0604030504040204" pitchFamily="34" charset="-120"/>
              </a:rPr>
              <a:t>至</a:t>
            </a:r>
            <a:r>
              <a:rPr lang="en-US" altLang="zh-TW" b="1" dirty="0">
                <a:latin typeface="微軟正黑體" panose="020B0604030504040204" pitchFamily="34" charset="-120"/>
                <a:ea typeface="微軟正黑體" panose="020B0604030504040204" pitchFamily="34" charset="-120"/>
              </a:rPr>
              <a:t>9</a:t>
            </a:r>
            <a:r>
              <a:rPr lang="zh-TW" altLang="en-US" b="1" dirty="0">
                <a:latin typeface="微軟正黑體" panose="020B0604030504040204" pitchFamily="34" charset="-120"/>
                <a:ea typeface="微軟正黑體" panose="020B0604030504040204" pitchFamily="34" charset="-120"/>
              </a:rPr>
              <a:t>年級</a:t>
            </a:r>
            <a:endParaRPr lang="en-US" altLang="zh-TW"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生物：</a:t>
            </a:r>
            <a:r>
              <a:rPr lang="en-US" altLang="zh-TW" b="1" dirty="0">
                <a:latin typeface="微軟正黑體" panose="020B0604030504040204" pitchFamily="34" charset="-120"/>
                <a:ea typeface="微軟正黑體" panose="020B0604030504040204" pitchFamily="34" charset="-120"/>
              </a:rPr>
              <a:t>7</a:t>
            </a:r>
            <a:r>
              <a:rPr lang="zh-TW" altLang="en-US" b="1" dirty="0">
                <a:latin typeface="微軟正黑體" panose="020B0604030504040204" pitchFamily="34" charset="-120"/>
                <a:ea typeface="微軟正黑體" panose="020B0604030504040204" pitchFamily="34" charset="-120"/>
              </a:rPr>
              <a:t>年級</a:t>
            </a:r>
            <a:endParaRPr lang="en-US" altLang="zh-TW"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地科：</a:t>
            </a:r>
            <a:r>
              <a:rPr lang="en-US" altLang="zh-TW" b="1" dirty="0">
                <a:latin typeface="微軟正黑體" panose="020B0604030504040204" pitchFamily="34" charset="-120"/>
                <a:ea typeface="微軟正黑體" panose="020B0604030504040204" pitchFamily="34" charset="-120"/>
              </a:rPr>
              <a:t>9</a:t>
            </a:r>
            <a:r>
              <a:rPr lang="zh-TW" altLang="en-US" b="1" dirty="0">
                <a:latin typeface="微軟正黑體" panose="020B0604030504040204" pitchFamily="34" charset="-120"/>
                <a:ea typeface="微軟正黑體" panose="020B0604030504040204" pitchFamily="34" charset="-120"/>
              </a:rPr>
              <a:t>年級</a:t>
            </a:r>
            <a:endParaRPr lang="en-US" altLang="zh-TW"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物理：</a:t>
            </a:r>
            <a:r>
              <a:rPr lang="en-US" altLang="zh-TW" b="1" dirty="0">
                <a:latin typeface="微軟正黑體" panose="020B0604030504040204" pitchFamily="34" charset="-120"/>
                <a:ea typeface="微軟正黑體" panose="020B0604030504040204" pitchFamily="34" charset="-120"/>
              </a:rPr>
              <a:t>10</a:t>
            </a:r>
            <a:r>
              <a:rPr lang="zh-TW" altLang="en-US" b="1" dirty="0">
                <a:latin typeface="微軟正黑體" panose="020B0604030504040204" pitchFamily="34" charset="-120"/>
                <a:ea typeface="微軟正黑體" panose="020B0604030504040204" pitchFamily="34" charset="-120"/>
              </a:rPr>
              <a:t>年級</a:t>
            </a:r>
            <a:endParaRPr lang="zh-TW" altLang="en-US" b="1" dirty="0"/>
          </a:p>
        </p:txBody>
      </p:sp>
      <p:sp>
        <p:nvSpPr>
          <p:cNvPr id="19" name="矩形: 圓角 18">
            <a:extLst>
              <a:ext uri="{FF2B5EF4-FFF2-40B4-BE49-F238E27FC236}">
                <a16:creationId xmlns:a16="http://schemas.microsoft.com/office/drawing/2014/main" id="{3C3A0E3B-0272-4BE5-ABD9-A3EDB4780C72}"/>
              </a:ext>
            </a:extLst>
          </p:cNvPr>
          <p:cNvSpPr/>
          <p:nvPr/>
        </p:nvSpPr>
        <p:spPr>
          <a:xfrm>
            <a:off x="4435718" y="2230399"/>
            <a:ext cx="3369922" cy="1269980"/>
          </a:xfrm>
          <a:prstGeom prst="roundRect">
            <a:avLst>
              <a:gd name="adj" fmla="val 9467"/>
            </a:avLst>
          </a:prstGeom>
          <a:solidFill>
            <a:srgbClr val="E7E6E6"/>
          </a:solidFill>
        </p:spPr>
        <p:txBody>
          <a:bodyPr wrap="square">
            <a:spAutoFit/>
          </a:bodyPr>
          <a:lstStyle/>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數學</a:t>
            </a:r>
          </a:p>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國語文</a:t>
            </a:r>
          </a:p>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自然</a:t>
            </a:r>
          </a:p>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核心素養</a:t>
            </a:r>
          </a:p>
        </p:txBody>
      </p:sp>
      <p:pic>
        <p:nvPicPr>
          <p:cNvPr id="22" name="圖片 21">
            <a:extLst>
              <a:ext uri="{FF2B5EF4-FFF2-40B4-BE49-F238E27FC236}">
                <a16:creationId xmlns:a16="http://schemas.microsoft.com/office/drawing/2014/main" id="{33387758-A2F8-471F-9A33-73713FBB9B1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191813" y="1302919"/>
            <a:ext cx="3780000" cy="2256515"/>
          </a:xfrm>
          <a:prstGeom prst="roundRect">
            <a:avLst>
              <a:gd name="adj" fmla="val 7239"/>
            </a:avLst>
          </a:prstGeom>
        </p:spPr>
      </p:pic>
      <p:sp>
        <p:nvSpPr>
          <p:cNvPr id="13" name="矩形: 圓角 10">
            <a:extLst>
              <a:ext uri="{FF2B5EF4-FFF2-40B4-BE49-F238E27FC236}">
                <a16:creationId xmlns:a16="http://schemas.microsoft.com/office/drawing/2014/main" id="{E63F7077-763D-4F91-86E0-67F03B41364A}"/>
              </a:ext>
            </a:extLst>
          </p:cNvPr>
          <p:cNvSpPr/>
          <p:nvPr/>
        </p:nvSpPr>
        <p:spPr>
          <a:xfrm>
            <a:off x="1285624" y="4879426"/>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EE4C3C"/>
                </a:solidFill>
                <a:sym typeface="Arial"/>
              </a:rPr>
              <a:t>遊戲教材</a:t>
            </a:r>
          </a:p>
        </p:txBody>
      </p:sp>
      <p:sp>
        <p:nvSpPr>
          <p:cNvPr id="14" name="矩形: 圓角 17">
            <a:extLst>
              <a:ext uri="{FF2B5EF4-FFF2-40B4-BE49-F238E27FC236}">
                <a16:creationId xmlns:a16="http://schemas.microsoft.com/office/drawing/2014/main" id="{B2ADA84A-C203-4455-B200-AD741040C804}"/>
              </a:ext>
            </a:extLst>
          </p:cNvPr>
          <p:cNvSpPr/>
          <p:nvPr/>
        </p:nvSpPr>
        <p:spPr>
          <a:xfrm>
            <a:off x="452328" y="5900336"/>
            <a:ext cx="3336964" cy="715089"/>
          </a:xfrm>
          <a:prstGeom prst="roundRect">
            <a:avLst>
              <a:gd name="adj" fmla="val 17526"/>
            </a:avLst>
          </a:prstGeom>
          <a:solidFill>
            <a:srgbClr val="E7E6E6"/>
          </a:solidFill>
        </p:spPr>
        <p:txBody>
          <a:bodyPr wrap="square">
            <a:spAutoFit/>
          </a:bodyPr>
          <a:lstStyle/>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因雄崛起</a:t>
            </a:r>
          </a:p>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守護木林森</a:t>
            </a:r>
          </a:p>
        </p:txBody>
      </p:sp>
      <p:pic>
        <p:nvPicPr>
          <p:cNvPr id="16" name="Picture 2">
            <a:extLst>
              <a:ext uri="{FF2B5EF4-FFF2-40B4-BE49-F238E27FC236}">
                <a16:creationId xmlns:a16="http://schemas.microsoft.com/office/drawing/2014/main" id="{4BF800EC-ED27-4639-B7D8-4B7F3CE076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 y="4775375"/>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圓角 14">
            <a:extLst>
              <a:ext uri="{FF2B5EF4-FFF2-40B4-BE49-F238E27FC236}">
                <a16:creationId xmlns:a16="http://schemas.microsoft.com/office/drawing/2014/main" id="{51B86177-D140-4B51-848C-1D95A160C31F}"/>
              </a:ext>
            </a:extLst>
          </p:cNvPr>
          <p:cNvSpPr/>
          <p:nvPr/>
        </p:nvSpPr>
        <p:spPr>
          <a:xfrm>
            <a:off x="5351790" y="4127286"/>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EE4C3C"/>
                </a:solidFill>
                <a:sym typeface="Arial"/>
              </a:rPr>
              <a:t>資訊科技</a:t>
            </a:r>
            <a:endParaRPr lang="en-US" altLang="zh-TW" sz="3200" b="1" dirty="0">
              <a:solidFill>
                <a:srgbClr val="EE4C3C"/>
              </a:solidFill>
              <a:sym typeface="Arial"/>
            </a:endParaRPr>
          </a:p>
        </p:txBody>
      </p:sp>
      <p:sp>
        <p:nvSpPr>
          <p:cNvPr id="21" name="矩形: 圓角 18">
            <a:extLst>
              <a:ext uri="{FF2B5EF4-FFF2-40B4-BE49-F238E27FC236}">
                <a16:creationId xmlns:a16="http://schemas.microsoft.com/office/drawing/2014/main" id="{3C3A0E3B-0272-4BE5-ABD9-A3EDB4780C72}"/>
              </a:ext>
            </a:extLst>
          </p:cNvPr>
          <p:cNvSpPr/>
          <p:nvPr/>
        </p:nvSpPr>
        <p:spPr>
          <a:xfrm>
            <a:off x="4435718" y="5052372"/>
            <a:ext cx="3369922" cy="1563053"/>
          </a:xfrm>
          <a:prstGeom prst="roundRect">
            <a:avLst>
              <a:gd name="adj" fmla="val 9467"/>
            </a:avLst>
          </a:prstGeom>
          <a:solidFill>
            <a:srgbClr val="E7E6E6"/>
          </a:solidFill>
        </p:spPr>
        <p:txBody>
          <a:bodyPr wrap="square">
            <a:spAutoFit/>
          </a:bodyPr>
          <a:lstStyle/>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數學運算思維 </a:t>
            </a:r>
          </a:p>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自然運算思維 </a:t>
            </a:r>
          </a:p>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程式設計 </a:t>
            </a:r>
          </a:p>
          <a:p>
            <a:pPr marL="342900" indent="-342900">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資訊安全 </a:t>
            </a:r>
          </a:p>
          <a:p>
            <a:pPr marL="342900" indent="-342900">
              <a:buFont typeface="Wingdings" panose="05000000000000000000" pitchFamily="2" charset="2"/>
              <a:buChar char="n"/>
            </a:pPr>
            <a:r>
              <a:rPr lang="en-US" altLang="zh-TW" b="1" dirty="0">
                <a:latin typeface="微軟正黑體" panose="020B0604030504040204" pitchFamily="34" charset="-120"/>
                <a:ea typeface="微軟正黑體" panose="020B0604030504040204" pitchFamily="34" charset="-120"/>
              </a:rPr>
              <a:t>E-game</a:t>
            </a:r>
          </a:p>
        </p:txBody>
      </p:sp>
      <p:pic>
        <p:nvPicPr>
          <p:cNvPr id="23" name="圖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5718" y="4065551"/>
            <a:ext cx="788128" cy="838975"/>
          </a:xfrm>
          <a:prstGeom prst="rect">
            <a:avLst/>
          </a:prstGeom>
        </p:spPr>
      </p:pic>
      <p:cxnSp>
        <p:nvCxnSpPr>
          <p:cNvPr id="5" name="直線接點 4"/>
          <p:cNvCxnSpPr/>
          <p:nvPr/>
        </p:nvCxnSpPr>
        <p:spPr>
          <a:xfrm>
            <a:off x="456943" y="4614779"/>
            <a:ext cx="3327734" cy="0"/>
          </a:xfrm>
          <a:prstGeom prst="line">
            <a:avLst/>
          </a:prstGeom>
          <a:ln>
            <a:solidFill>
              <a:srgbClr val="E7E6E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7" name="手繪多邊形: 圖案 5">
            <a:extLst>
              <a:ext uri="{FF2B5EF4-FFF2-40B4-BE49-F238E27FC236}">
                <a16:creationId xmlns:a16="http://schemas.microsoft.com/office/drawing/2014/main" id="{C4424A9B-5946-48D6-9030-4DA368C6E5C4}"/>
              </a:ext>
            </a:extLst>
          </p:cNvPr>
          <p:cNvSpPr/>
          <p:nvPr/>
        </p:nvSpPr>
        <p:spPr>
          <a:xfrm>
            <a:off x="4177490" y="1010653"/>
            <a:ext cx="3886379" cy="5847347"/>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lvl="1">
              <a:lnSpc>
                <a:spcPct val="150000"/>
              </a:lnSpc>
            </a:pPr>
            <a:endParaRPr lang="en-US" altLang="zh-TW" sz="1400" b="1" kern="0" dirty="0">
              <a:solidFill>
                <a:srgbClr val="1974C2"/>
              </a:solidFill>
              <a:sym typeface="Arial"/>
            </a:endParaRPr>
          </a:p>
        </p:txBody>
      </p:sp>
      <p:cxnSp>
        <p:nvCxnSpPr>
          <p:cNvPr id="28" name="直線接點 27"/>
          <p:cNvCxnSpPr/>
          <p:nvPr/>
        </p:nvCxnSpPr>
        <p:spPr>
          <a:xfrm>
            <a:off x="4435718" y="3874168"/>
            <a:ext cx="3327734" cy="0"/>
          </a:xfrm>
          <a:prstGeom prst="line">
            <a:avLst/>
          </a:prstGeom>
          <a:ln>
            <a:solidFill>
              <a:srgbClr val="E7E6E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29" name="圖片 28">
            <a:extLst>
              <a:ext uri="{FF2B5EF4-FFF2-40B4-BE49-F238E27FC236}">
                <a16:creationId xmlns:a16="http://schemas.microsoft.com/office/drawing/2014/main" id="{33387758-A2F8-471F-9A33-73713FBB9B1F}"/>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8191813" y="3872083"/>
            <a:ext cx="3780000" cy="2360577"/>
          </a:xfrm>
          <a:prstGeom prst="roundRect">
            <a:avLst>
              <a:gd name="adj" fmla="val 7239"/>
            </a:avLst>
          </a:prstGeom>
        </p:spPr>
      </p:pic>
    </p:spTree>
    <p:extLst>
      <p:ext uri="{BB962C8B-B14F-4D97-AF65-F5344CB8AC3E}">
        <p14:creationId xmlns:p14="http://schemas.microsoft.com/office/powerpoint/2010/main" val="37933383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BB7C1B6E-F1A6-464E-A5AE-0F18905B56E5}"/>
              </a:ext>
            </a:extLst>
          </p:cNvPr>
          <p:cNvSpPr>
            <a:spLocks noGrp="1"/>
          </p:cNvSpPr>
          <p:nvPr>
            <p:ph type="sldNum" sz="quarter" idx="4"/>
          </p:nvPr>
        </p:nvSpPr>
        <p:spPr/>
        <p:txBody>
          <a:bodyPr/>
          <a:lstStyle/>
          <a:p>
            <a:pPr algn="r"/>
            <a:fld id="{E139BAAD-7476-414C-B105-1DA9148DC31B}" type="slidenum">
              <a:rPr lang="en-US" altLang="zh-TW" smtClean="0"/>
              <a:pPr algn="r"/>
              <a:t>24</a:t>
            </a:fld>
            <a:endParaRPr lang="zh-TW" altLang="en-US" dirty="0"/>
          </a:p>
        </p:txBody>
      </p:sp>
      <p:pic>
        <p:nvPicPr>
          <p:cNvPr id="24" name="圖片 23">
            <a:extLst>
              <a:ext uri="{FF2B5EF4-FFF2-40B4-BE49-F238E27FC236}">
                <a16:creationId xmlns:a16="http://schemas.microsoft.com/office/drawing/2014/main" id="{E16CF22E-28B0-454F-B202-1AEEE85574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11" y="1463382"/>
            <a:ext cx="4858079" cy="27326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p:spPr>
      </p:pic>
      <p:sp>
        <p:nvSpPr>
          <p:cNvPr id="3" name="矩形 2">
            <a:extLst>
              <a:ext uri="{FF2B5EF4-FFF2-40B4-BE49-F238E27FC236}">
                <a16:creationId xmlns:a16="http://schemas.microsoft.com/office/drawing/2014/main" id="{C68552C3-8C16-4501-9EC0-6E4C1C08834F}"/>
              </a:ext>
            </a:extLst>
          </p:cNvPr>
          <p:cNvSpPr/>
          <p:nvPr/>
        </p:nvSpPr>
        <p:spPr>
          <a:xfrm>
            <a:off x="575309" y="916443"/>
            <a:ext cx="3631122" cy="369332"/>
          </a:xfrm>
          <a:prstGeom prst="rect">
            <a:avLst/>
          </a:prstGeom>
        </p:spPr>
        <p:txBody>
          <a:bodyPr wrap="none">
            <a:spAutoFit/>
          </a:bodyPr>
          <a:lstStyle/>
          <a:p>
            <a:r>
              <a:rPr lang="zh-TW" altLang="en-US" dirty="0">
                <a:solidFill>
                  <a:srgbClr val="0070C0"/>
                </a:solidFill>
              </a:rPr>
              <a:t>因材網 </a:t>
            </a:r>
            <a:r>
              <a:rPr lang="en-US" altLang="zh-TW" dirty="0">
                <a:solidFill>
                  <a:srgbClr val="0070C0"/>
                </a:solidFill>
              </a:rPr>
              <a:t>- </a:t>
            </a:r>
            <a:r>
              <a:rPr lang="zh-TW" altLang="en-US" dirty="0">
                <a:solidFill>
                  <a:srgbClr val="0070C0"/>
                </a:solidFill>
              </a:rPr>
              <a:t>普通高中物理科素養教材</a:t>
            </a:r>
          </a:p>
        </p:txBody>
      </p:sp>
      <p:pic>
        <p:nvPicPr>
          <p:cNvPr id="30" name="圖片 29">
            <a:extLst>
              <a:ext uri="{FF2B5EF4-FFF2-40B4-BE49-F238E27FC236}">
                <a16:creationId xmlns:a16="http://schemas.microsoft.com/office/drawing/2014/main" id="{D08819B2-8738-40DA-8B29-1A26F871E419}"/>
              </a:ext>
            </a:extLst>
          </p:cNvPr>
          <p:cNvPicPr>
            <a:picLocks noChangeAspect="1"/>
          </p:cNvPicPr>
          <p:nvPr/>
        </p:nvPicPr>
        <p:blipFill rotWithShape="1">
          <a:blip r:embed="rId3">
            <a:extLst>
              <a:ext uri="{28A0092B-C50C-407E-A947-70E740481C1C}">
                <a14:useLocalDpi xmlns:a14="http://schemas.microsoft.com/office/drawing/2010/main" val="0"/>
              </a:ext>
            </a:extLst>
          </a:blip>
          <a:srcRect l="6663" t="5792" r="2344"/>
          <a:stretch/>
        </p:blipFill>
        <p:spPr>
          <a:xfrm>
            <a:off x="7142012" y="1888703"/>
            <a:ext cx="4569037" cy="3317780"/>
          </a:xfrm>
          <a:prstGeom prst="rect">
            <a:avLst/>
          </a:prstGeom>
        </p:spPr>
      </p:pic>
      <p:sp>
        <p:nvSpPr>
          <p:cNvPr id="7" name="矩形 6">
            <a:extLst>
              <a:ext uri="{FF2B5EF4-FFF2-40B4-BE49-F238E27FC236}">
                <a16:creationId xmlns:a16="http://schemas.microsoft.com/office/drawing/2014/main" id="{C0DC661A-D729-4F95-A151-C2FEA24BE6A1}"/>
              </a:ext>
            </a:extLst>
          </p:cNvPr>
          <p:cNvSpPr/>
          <p:nvPr/>
        </p:nvSpPr>
        <p:spPr>
          <a:xfrm>
            <a:off x="7742415" y="1420881"/>
            <a:ext cx="3368230" cy="369332"/>
          </a:xfrm>
          <a:prstGeom prst="rect">
            <a:avLst/>
          </a:prstGeom>
        </p:spPr>
        <p:txBody>
          <a:bodyPr wrap="none">
            <a:spAutoFit/>
          </a:bodyPr>
          <a:lstStyle/>
          <a:p>
            <a:r>
              <a:rPr lang="zh-TW" altLang="en-US" dirty="0">
                <a:solidFill>
                  <a:srgbClr val="0070C0"/>
                </a:solidFill>
              </a:rPr>
              <a:t>教育媒體影音</a:t>
            </a:r>
            <a:r>
              <a:rPr lang="en-US" altLang="zh-TW" dirty="0">
                <a:solidFill>
                  <a:srgbClr val="0070C0"/>
                </a:solidFill>
              </a:rPr>
              <a:t>-LIS</a:t>
            </a:r>
            <a:r>
              <a:rPr lang="zh-TW" altLang="en-US" dirty="0">
                <a:solidFill>
                  <a:srgbClr val="0070C0"/>
                </a:solidFill>
              </a:rPr>
              <a:t>情境科學教材</a:t>
            </a:r>
          </a:p>
        </p:txBody>
      </p:sp>
      <p:sp>
        <p:nvSpPr>
          <p:cNvPr id="12" name="標題 1">
            <a:extLst>
              <a:ext uri="{FF2B5EF4-FFF2-40B4-BE49-F238E27FC236}">
                <a16:creationId xmlns:a16="http://schemas.microsoft.com/office/drawing/2014/main" id="{88360482-494E-461D-923D-36F16BB37743}"/>
              </a:ext>
            </a:extLst>
          </p:cNvPr>
          <p:cNvSpPr>
            <a:spLocks noGrp="1"/>
          </p:cNvSpPr>
          <p:nvPr>
            <p:ph type="title"/>
          </p:nvPr>
        </p:nvSpPr>
        <p:spPr>
          <a:xfrm>
            <a:off x="838200" y="60470"/>
            <a:ext cx="10515600" cy="678366"/>
          </a:xfrm>
        </p:spPr>
        <p:txBody>
          <a:bodyPr>
            <a:normAutofit/>
          </a:bodyPr>
          <a:lstStyle/>
          <a:p>
            <a:r>
              <a:rPr lang="zh-TW" altLang="en-US" sz="4000" dirty="0"/>
              <a:t>現有數位內容</a:t>
            </a:r>
          </a:p>
        </p:txBody>
      </p:sp>
      <p:pic>
        <p:nvPicPr>
          <p:cNvPr id="8" name="圖片 7">
            <a:extLst>
              <a:ext uri="{FF2B5EF4-FFF2-40B4-BE49-F238E27FC236}">
                <a16:creationId xmlns:a16="http://schemas.microsoft.com/office/drawing/2014/main" id="{621FE28C-B8D0-425F-ADDD-143B3D603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7796" y="3429000"/>
            <a:ext cx="4267590" cy="3200693"/>
          </a:xfrm>
          <a:prstGeom prst="rect">
            <a:avLst/>
          </a:prstGeom>
        </p:spPr>
      </p:pic>
    </p:spTree>
    <p:extLst>
      <p:ext uri="{BB962C8B-B14F-4D97-AF65-F5344CB8AC3E}">
        <p14:creationId xmlns:p14="http://schemas.microsoft.com/office/powerpoint/2010/main" val="16714874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5BA9C0-56CD-48FB-8528-C18A1E0D3ED9}"/>
              </a:ext>
            </a:extLst>
          </p:cNvPr>
          <p:cNvSpPr>
            <a:spLocks noGrp="1"/>
          </p:cNvSpPr>
          <p:nvPr>
            <p:ph type="title"/>
          </p:nvPr>
        </p:nvSpPr>
        <p:spPr/>
        <p:txBody>
          <a:bodyPr>
            <a:normAutofit fontScale="90000"/>
          </a:bodyPr>
          <a:lstStyle/>
          <a:p>
            <a:r>
              <a:rPr lang="zh-TW" altLang="en-US" dirty="0"/>
              <a:t>素養導向數位內容</a:t>
            </a:r>
          </a:p>
        </p:txBody>
      </p:sp>
      <p:sp>
        <p:nvSpPr>
          <p:cNvPr id="4" name="投影片編號版面配置區 3">
            <a:extLst>
              <a:ext uri="{FF2B5EF4-FFF2-40B4-BE49-F238E27FC236}">
                <a16:creationId xmlns:a16="http://schemas.microsoft.com/office/drawing/2014/main" id="{661966AD-E933-4ABC-94B5-D27B1C919435}"/>
              </a:ext>
            </a:extLst>
          </p:cNvPr>
          <p:cNvSpPr>
            <a:spLocks noGrp="1"/>
          </p:cNvSpPr>
          <p:nvPr>
            <p:ph type="sldNum" sz="quarter" idx="4"/>
          </p:nvPr>
        </p:nvSpPr>
        <p:spPr/>
        <p:txBody>
          <a:bodyPr/>
          <a:lstStyle/>
          <a:p>
            <a:pPr algn="r"/>
            <a:fld id="{E139BAAD-7476-414C-B105-1DA9148DC31B}" type="slidenum">
              <a:rPr lang="en-US" altLang="zh-TW" smtClean="0"/>
              <a:pPr algn="r"/>
              <a:t>25</a:t>
            </a:fld>
            <a:endParaRPr lang="zh-TW" altLang="en-US" dirty="0"/>
          </a:p>
        </p:txBody>
      </p:sp>
      <p:pic>
        <p:nvPicPr>
          <p:cNvPr id="15" name="圖片 14">
            <a:extLst>
              <a:ext uri="{FF2B5EF4-FFF2-40B4-BE49-F238E27FC236}">
                <a16:creationId xmlns:a16="http://schemas.microsoft.com/office/drawing/2014/main" id="{0424F74E-D2DA-4E78-94CE-2A5410620A51}"/>
              </a:ext>
            </a:extLst>
          </p:cNvPr>
          <p:cNvPicPr>
            <a:picLocks noChangeAspect="1"/>
          </p:cNvPicPr>
          <p:nvPr/>
        </p:nvPicPr>
        <p:blipFill rotWithShape="1">
          <a:blip r:embed="rId2">
            <a:extLst>
              <a:ext uri="{28A0092B-C50C-407E-A947-70E740481C1C}">
                <a14:useLocalDpi xmlns:a14="http://schemas.microsoft.com/office/drawing/2010/main" val="0"/>
              </a:ext>
            </a:extLst>
          </a:blip>
          <a:srcRect l="5430"/>
          <a:stretch/>
        </p:blipFill>
        <p:spPr>
          <a:xfrm>
            <a:off x="335027" y="910623"/>
            <a:ext cx="5324024" cy="3092090"/>
          </a:xfrm>
          <a:prstGeom prst="roundRect">
            <a:avLst>
              <a:gd name="adj" fmla="val 4931"/>
            </a:avLst>
          </a:prstGeom>
          <a:ln w="19050">
            <a:solidFill>
              <a:srgbClr val="E7E6E6"/>
            </a:solidFill>
          </a:ln>
        </p:spPr>
      </p:pic>
      <p:pic>
        <p:nvPicPr>
          <p:cNvPr id="16" name="圖片 15">
            <a:extLst>
              <a:ext uri="{FF2B5EF4-FFF2-40B4-BE49-F238E27FC236}">
                <a16:creationId xmlns:a16="http://schemas.microsoft.com/office/drawing/2014/main" id="{40893A66-96A1-4124-AA6A-ABA6AAA3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533" y="910623"/>
            <a:ext cx="5680315" cy="3092090"/>
          </a:xfrm>
          <a:prstGeom prst="roundRect">
            <a:avLst>
              <a:gd name="adj" fmla="val 4931"/>
            </a:avLst>
          </a:prstGeom>
          <a:ln w="19050">
            <a:solidFill>
              <a:srgbClr val="E7E6E6"/>
            </a:solidFill>
          </a:ln>
        </p:spPr>
      </p:pic>
      <p:pic>
        <p:nvPicPr>
          <p:cNvPr id="17" name="內容版面配置區 11">
            <a:extLst>
              <a:ext uri="{FF2B5EF4-FFF2-40B4-BE49-F238E27FC236}">
                <a16:creationId xmlns:a16="http://schemas.microsoft.com/office/drawing/2014/main" id="{89C1064F-0EF6-4AD2-8FB4-D7E6A4A6B85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074"/>
          <a:stretch/>
        </p:blipFill>
        <p:spPr>
          <a:xfrm>
            <a:off x="335027" y="4100321"/>
            <a:ext cx="5329936" cy="2621154"/>
          </a:xfrm>
          <a:prstGeom prst="roundRect">
            <a:avLst>
              <a:gd name="adj" fmla="val 4931"/>
            </a:avLst>
          </a:prstGeom>
          <a:ln w="19050">
            <a:solidFill>
              <a:srgbClr val="E7E6E6"/>
            </a:solidFill>
          </a:ln>
        </p:spPr>
      </p:pic>
      <p:pic>
        <p:nvPicPr>
          <p:cNvPr id="18" name="圖片 17">
            <a:extLst>
              <a:ext uri="{FF2B5EF4-FFF2-40B4-BE49-F238E27FC236}">
                <a16:creationId xmlns:a16="http://schemas.microsoft.com/office/drawing/2014/main" id="{3DC88FCB-D0EE-4A71-9775-0DE9B65AF911}"/>
              </a:ext>
            </a:extLst>
          </p:cNvPr>
          <p:cNvPicPr>
            <a:picLocks noChangeAspect="1"/>
          </p:cNvPicPr>
          <p:nvPr/>
        </p:nvPicPr>
        <p:blipFill rotWithShape="1">
          <a:blip r:embed="rId5">
            <a:extLst>
              <a:ext uri="{28A0092B-C50C-407E-A947-70E740481C1C}">
                <a14:useLocalDpi xmlns:a14="http://schemas.microsoft.com/office/drawing/2010/main" val="0"/>
              </a:ext>
            </a:extLst>
          </a:blip>
          <a:srcRect r="3914"/>
          <a:stretch/>
        </p:blipFill>
        <p:spPr>
          <a:xfrm>
            <a:off x="5960533" y="4100321"/>
            <a:ext cx="5680316" cy="2621153"/>
          </a:xfrm>
          <a:prstGeom prst="roundRect">
            <a:avLst>
              <a:gd name="adj" fmla="val 4931"/>
            </a:avLst>
          </a:prstGeom>
          <a:ln w="19050">
            <a:solidFill>
              <a:srgbClr val="E7E6E6"/>
            </a:solidFill>
          </a:ln>
        </p:spPr>
      </p:pic>
    </p:spTree>
    <p:extLst>
      <p:ext uri="{BB962C8B-B14F-4D97-AF65-F5344CB8AC3E}">
        <p14:creationId xmlns:p14="http://schemas.microsoft.com/office/powerpoint/2010/main" val="2307549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B34D7B-5622-42B4-B027-6FDF84F82D48}"/>
              </a:ext>
            </a:extLst>
          </p:cNvPr>
          <p:cNvSpPr>
            <a:spLocks noGrp="1"/>
          </p:cNvSpPr>
          <p:nvPr>
            <p:ph type="title"/>
          </p:nvPr>
        </p:nvSpPr>
        <p:spPr/>
        <p:txBody>
          <a:bodyPr>
            <a:normAutofit fontScale="90000"/>
          </a:bodyPr>
          <a:lstStyle/>
          <a:p>
            <a:r>
              <a:rPr lang="zh-TW" altLang="en-US" dirty="0"/>
              <a:t>未來教材開發方向</a:t>
            </a:r>
          </a:p>
        </p:txBody>
      </p:sp>
      <p:sp>
        <p:nvSpPr>
          <p:cNvPr id="4" name="投影片編號版面配置區 3">
            <a:extLst>
              <a:ext uri="{FF2B5EF4-FFF2-40B4-BE49-F238E27FC236}">
                <a16:creationId xmlns:a16="http://schemas.microsoft.com/office/drawing/2014/main" id="{65F96DD2-C4E3-4C19-9051-7AA4EFF87AD9}"/>
              </a:ext>
            </a:extLst>
          </p:cNvPr>
          <p:cNvSpPr>
            <a:spLocks noGrp="1"/>
          </p:cNvSpPr>
          <p:nvPr>
            <p:ph type="sldNum" sz="quarter" idx="4"/>
          </p:nvPr>
        </p:nvSpPr>
        <p:spPr/>
        <p:txBody>
          <a:bodyPr/>
          <a:lstStyle/>
          <a:p>
            <a:pPr algn="r"/>
            <a:fld id="{E139BAAD-7476-414C-B105-1DA9148DC31B}" type="slidenum">
              <a:rPr lang="en-US" altLang="zh-TW" smtClean="0"/>
              <a:pPr algn="r"/>
              <a:t>26</a:t>
            </a:fld>
            <a:endParaRPr lang="zh-TW" altLang="en-US" dirty="0"/>
          </a:p>
        </p:txBody>
      </p:sp>
      <p:sp>
        <p:nvSpPr>
          <p:cNvPr id="7" name="矩形: 圓角 6">
            <a:extLst>
              <a:ext uri="{FF2B5EF4-FFF2-40B4-BE49-F238E27FC236}">
                <a16:creationId xmlns:a16="http://schemas.microsoft.com/office/drawing/2014/main" id="{DB9924E3-CCDB-4664-9424-7E7EDDEA9B51}"/>
              </a:ext>
            </a:extLst>
          </p:cNvPr>
          <p:cNvSpPr/>
          <p:nvPr/>
        </p:nvSpPr>
        <p:spPr>
          <a:xfrm>
            <a:off x="550361" y="1577895"/>
            <a:ext cx="5345399" cy="2787305"/>
          </a:xfrm>
          <a:prstGeom prst="roundRect">
            <a:avLst>
              <a:gd name="adj" fmla="val 12589"/>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342900" indent="-342900">
              <a:buFont typeface="Wingdings" panose="05000000000000000000" pitchFamily="2" charset="2"/>
              <a:buChar char="n"/>
            </a:pPr>
            <a:r>
              <a:rPr lang="zh-TW" altLang="en-US" sz="2400" b="1" dirty="0">
                <a:solidFill>
                  <a:srgbClr val="EE4C3C"/>
                </a:solidFill>
              </a:rPr>
              <a:t>新開發教材</a:t>
            </a:r>
            <a:endParaRPr lang="en-US" altLang="zh-TW" sz="2400" b="1" dirty="0">
              <a:solidFill>
                <a:srgbClr val="EE4C3C"/>
              </a:solidFill>
            </a:endParaRPr>
          </a:p>
          <a:p>
            <a:pPr marL="612000" lvl="3" indent="-457200" algn="just"/>
            <a:r>
              <a:rPr lang="en-US" altLang="zh-TW" sz="2400" b="1" dirty="0">
                <a:solidFill>
                  <a:schemeClr val="tx1"/>
                </a:solidFill>
              </a:rPr>
              <a:t>(</a:t>
            </a:r>
            <a:r>
              <a:rPr lang="zh-TW" altLang="en-US" sz="2400" b="1" dirty="0">
                <a:solidFill>
                  <a:schemeClr val="tx1"/>
                </a:solidFill>
              </a:rPr>
              <a:t>一</a:t>
            </a:r>
            <a:r>
              <a:rPr lang="en-US" altLang="zh-TW" sz="2400" b="1" dirty="0">
                <a:solidFill>
                  <a:schemeClr val="tx1"/>
                </a:solidFill>
              </a:rPr>
              <a:t>)</a:t>
            </a:r>
            <a:r>
              <a:rPr lang="zh-TW" altLang="en-US" sz="2400" b="1" dirty="0">
                <a:solidFill>
                  <a:schemeClr val="tx1"/>
                </a:solidFill>
              </a:rPr>
              <a:t>社會：再造歷史現場、文化保存、臺灣史、傳統技藝</a:t>
            </a:r>
          </a:p>
          <a:p>
            <a:pPr marL="612000" lvl="3" indent="-457200" algn="just"/>
            <a:r>
              <a:rPr lang="en-US" altLang="zh-TW" sz="2400" b="1" dirty="0">
                <a:solidFill>
                  <a:schemeClr val="tx1"/>
                </a:solidFill>
              </a:rPr>
              <a:t>(</a:t>
            </a:r>
            <a:r>
              <a:rPr lang="zh-TW" altLang="en-US" sz="2400" b="1" dirty="0">
                <a:solidFill>
                  <a:schemeClr val="tx1"/>
                </a:solidFill>
              </a:rPr>
              <a:t>二</a:t>
            </a:r>
            <a:r>
              <a:rPr lang="en-US" altLang="zh-TW" sz="2400" b="1" dirty="0">
                <a:solidFill>
                  <a:schemeClr val="tx1"/>
                </a:solidFill>
              </a:rPr>
              <a:t>)</a:t>
            </a:r>
            <a:r>
              <a:rPr lang="zh-TW" altLang="en-US" sz="2400" b="1" dirty="0">
                <a:solidFill>
                  <a:schemeClr val="tx1"/>
                </a:solidFill>
              </a:rPr>
              <a:t>藝術與人文：視覺、表演藝術</a:t>
            </a:r>
          </a:p>
          <a:p>
            <a:pPr marL="612000" lvl="3" indent="-457200" algn="just"/>
            <a:r>
              <a:rPr lang="en-US" altLang="zh-TW" sz="2400" b="1" dirty="0">
                <a:solidFill>
                  <a:schemeClr val="tx1"/>
                </a:solidFill>
              </a:rPr>
              <a:t>(</a:t>
            </a:r>
            <a:r>
              <a:rPr lang="zh-TW" altLang="en-US" sz="2400" b="1" dirty="0">
                <a:solidFill>
                  <a:schemeClr val="tx1"/>
                </a:solidFill>
              </a:rPr>
              <a:t>三</a:t>
            </a:r>
            <a:r>
              <a:rPr lang="en-US" altLang="zh-TW" sz="2400" b="1" dirty="0">
                <a:solidFill>
                  <a:schemeClr val="tx1"/>
                </a:solidFill>
              </a:rPr>
              <a:t>)</a:t>
            </a:r>
            <a:r>
              <a:rPr lang="zh-TW" altLang="en-US" sz="2400" b="1" dirty="0">
                <a:solidFill>
                  <a:schemeClr val="tx1"/>
                </a:solidFill>
              </a:rPr>
              <a:t>環境、能源、防災：呼應向山致敬、向海致敬政策，開發國家綠道、愛樹護樹教育等內容</a:t>
            </a:r>
          </a:p>
        </p:txBody>
      </p:sp>
      <p:sp>
        <p:nvSpPr>
          <p:cNvPr id="8" name="等腰三角形 7">
            <a:extLst>
              <a:ext uri="{FF2B5EF4-FFF2-40B4-BE49-F238E27FC236}">
                <a16:creationId xmlns:a16="http://schemas.microsoft.com/office/drawing/2014/main" id="{BA3B31A7-03A8-440B-AA70-81E626B48CC2}"/>
              </a:ext>
            </a:extLst>
          </p:cNvPr>
          <p:cNvSpPr/>
          <p:nvPr/>
        </p:nvSpPr>
        <p:spPr>
          <a:xfrm rot="5400000">
            <a:off x="-35721" y="2018534"/>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solidFill>
                <a:schemeClr val="tx1"/>
              </a:solidFill>
            </a:endParaRPr>
          </a:p>
        </p:txBody>
      </p:sp>
      <p:sp>
        <p:nvSpPr>
          <p:cNvPr id="9" name="矩形: 圓角 8">
            <a:extLst>
              <a:ext uri="{FF2B5EF4-FFF2-40B4-BE49-F238E27FC236}">
                <a16:creationId xmlns:a16="http://schemas.microsoft.com/office/drawing/2014/main" id="{ECFD187C-0119-4401-986A-AF296FE6EAE1}"/>
              </a:ext>
            </a:extLst>
          </p:cNvPr>
          <p:cNvSpPr/>
          <p:nvPr/>
        </p:nvSpPr>
        <p:spPr>
          <a:xfrm>
            <a:off x="550362" y="4772503"/>
            <a:ext cx="5345398" cy="1263291"/>
          </a:xfrm>
          <a:prstGeom prst="roundRect">
            <a:avLst>
              <a:gd name="adj" fmla="val 2486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342900" indent="-342900">
              <a:buFont typeface="Wingdings" panose="05000000000000000000" pitchFamily="2" charset="2"/>
              <a:buChar char="n"/>
            </a:pPr>
            <a:r>
              <a:rPr lang="zh-TW" altLang="en-US" sz="2400" b="1" dirty="0">
                <a:solidFill>
                  <a:srgbClr val="EE4C3C"/>
                </a:solidFill>
              </a:rPr>
              <a:t>持續優化教材</a:t>
            </a:r>
            <a:br>
              <a:rPr lang="en-US" altLang="zh-TW" sz="2400" b="1" dirty="0">
                <a:solidFill>
                  <a:srgbClr val="EE4C3C"/>
                </a:solidFill>
              </a:rPr>
            </a:br>
            <a:r>
              <a:rPr lang="zh-TW" altLang="en-US" sz="2400" b="1" dirty="0">
                <a:solidFill>
                  <a:schemeClr val="tx1"/>
                </a:solidFill>
              </a:rPr>
              <a:t>國語文、本土語文、英語文、數學、 自然</a:t>
            </a:r>
            <a:endParaRPr lang="zh-TW" altLang="en-US" sz="2400" b="1" dirty="0">
              <a:solidFill>
                <a:srgbClr val="EE4C3C"/>
              </a:solidFill>
            </a:endParaRPr>
          </a:p>
        </p:txBody>
      </p:sp>
      <p:sp>
        <p:nvSpPr>
          <p:cNvPr id="10" name="等腰三角形 9">
            <a:extLst>
              <a:ext uri="{FF2B5EF4-FFF2-40B4-BE49-F238E27FC236}">
                <a16:creationId xmlns:a16="http://schemas.microsoft.com/office/drawing/2014/main" id="{59C25956-B6FF-40B3-A905-051B31C00BD2}"/>
              </a:ext>
            </a:extLst>
          </p:cNvPr>
          <p:cNvSpPr/>
          <p:nvPr/>
        </p:nvSpPr>
        <p:spPr>
          <a:xfrm rot="5400000">
            <a:off x="-35720" y="4995856"/>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solidFill>
                <a:schemeClr val="tx1"/>
              </a:solidFill>
            </a:endParaRPr>
          </a:p>
        </p:txBody>
      </p:sp>
      <p:pic>
        <p:nvPicPr>
          <p:cNvPr id="11" name="圖片 10">
            <a:extLst>
              <a:ext uri="{FF2B5EF4-FFF2-40B4-BE49-F238E27FC236}">
                <a16:creationId xmlns:a16="http://schemas.microsoft.com/office/drawing/2014/main" id="{C7D7DD12-2D7C-4CE0-9A8A-15288B81703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92748" y="1577895"/>
            <a:ext cx="5981777" cy="4457899"/>
          </a:xfrm>
          <a:prstGeom prst="roundRect">
            <a:avLst>
              <a:gd name="adj" fmla="val 4873"/>
            </a:avLst>
          </a:prstGeom>
        </p:spPr>
      </p:pic>
    </p:spTree>
    <p:extLst>
      <p:ext uri="{BB962C8B-B14F-4D97-AF65-F5344CB8AC3E}">
        <p14:creationId xmlns:p14="http://schemas.microsoft.com/office/powerpoint/2010/main" val="7828839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81B5FC-F8E9-4E4C-9405-E6A1BCCACA9F}"/>
              </a:ext>
            </a:extLst>
          </p:cNvPr>
          <p:cNvSpPr>
            <a:spLocks noGrp="1"/>
          </p:cNvSpPr>
          <p:nvPr>
            <p:ph type="title"/>
          </p:nvPr>
        </p:nvSpPr>
        <p:spPr/>
        <p:txBody>
          <a:bodyPr>
            <a:normAutofit fontScale="90000"/>
          </a:bodyPr>
          <a:lstStyle/>
          <a:p>
            <a:r>
              <a:rPr lang="zh-TW" altLang="en-US" dirty="0"/>
              <a:t>補助採購數位內容與教學軟體</a:t>
            </a:r>
          </a:p>
        </p:txBody>
      </p:sp>
      <p:sp>
        <p:nvSpPr>
          <p:cNvPr id="4" name="投影片編號版面配置區 3">
            <a:extLst>
              <a:ext uri="{FF2B5EF4-FFF2-40B4-BE49-F238E27FC236}">
                <a16:creationId xmlns:a16="http://schemas.microsoft.com/office/drawing/2014/main" id="{0AA267FC-3168-4A43-8F40-DD34FCD48DD5}"/>
              </a:ext>
            </a:extLst>
          </p:cNvPr>
          <p:cNvSpPr>
            <a:spLocks noGrp="1"/>
          </p:cNvSpPr>
          <p:nvPr>
            <p:ph type="sldNum" sz="quarter" idx="4"/>
          </p:nvPr>
        </p:nvSpPr>
        <p:spPr/>
        <p:txBody>
          <a:bodyPr/>
          <a:lstStyle/>
          <a:p>
            <a:pPr algn="r"/>
            <a:fld id="{E139BAAD-7476-414C-B105-1DA9148DC31B}" type="slidenum">
              <a:rPr lang="en-US" altLang="zh-TW" smtClean="0"/>
              <a:pPr algn="r"/>
              <a:t>27</a:t>
            </a:fld>
            <a:endParaRPr lang="zh-TW" altLang="en-US" dirty="0"/>
          </a:p>
        </p:txBody>
      </p:sp>
      <p:sp>
        <p:nvSpPr>
          <p:cNvPr id="5" name="矩形: 圓角 4">
            <a:extLst>
              <a:ext uri="{FF2B5EF4-FFF2-40B4-BE49-F238E27FC236}">
                <a16:creationId xmlns:a16="http://schemas.microsoft.com/office/drawing/2014/main" id="{8019A915-7D75-4DE7-B5F3-09FE84D77346}"/>
              </a:ext>
            </a:extLst>
          </p:cNvPr>
          <p:cNvSpPr/>
          <p:nvPr/>
        </p:nvSpPr>
        <p:spPr>
          <a:xfrm>
            <a:off x="1044326" y="997730"/>
            <a:ext cx="4855828" cy="2769516"/>
          </a:xfrm>
          <a:prstGeom prst="roundRect">
            <a:avLst>
              <a:gd name="adj" fmla="val 12589"/>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342900" lvl="0" indent="-342900" defTabSz="914400">
              <a:spcBef>
                <a:spcPts val="600"/>
              </a:spcBef>
              <a:spcAft>
                <a:spcPts val="600"/>
              </a:spcAft>
              <a:buFont typeface="Wingdings" panose="05000000000000000000" pitchFamily="2" charset="2"/>
              <a:buChar char="n"/>
            </a:pPr>
            <a:r>
              <a:rPr lang="zh-TW" altLang="en-US" sz="2400" b="1" dirty="0">
                <a:solidFill>
                  <a:prstClr val="black"/>
                </a:solidFill>
                <a:latin typeface="微軟正黑體" panose="020B0604030504040204" pitchFamily="34" charset="-120"/>
                <a:ea typeface="微軟正黑體" panose="020B0604030504040204" pitchFamily="34" charset="-120"/>
              </a:rPr>
              <a:t>每年二次產品公開徵求及審查，通過納入選購名單。</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342900" lvl="0" indent="-342900" defTabSz="914400">
              <a:spcBef>
                <a:spcPts val="600"/>
              </a:spcBef>
              <a:spcAft>
                <a:spcPts val="600"/>
              </a:spcAft>
              <a:buFont typeface="Wingdings" panose="05000000000000000000" pitchFamily="2" charset="2"/>
              <a:buChar char="n"/>
            </a:pPr>
            <a:r>
              <a:rPr lang="en-US" altLang="zh-TW" sz="2400" b="1" dirty="0">
                <a:solidFill>
                  <a:prstClr val="black"/>
                </a:solidFill>
                <a:latin typeface="微軟正黑體" panose="020B0604030504040204" pitchFamily="34" charset="-120"/>
                <a:ea typeface="微軟正黑體" panose="020B0604030504040204" pitchFamily="34" charset="-120"/>
              </a:rPr>
              <a:t>6</a:t>
            </a:r>
            <a:r>
              <a:rPr lang="zh-TW" altLang="en-US" sz="2400" b="1" dirty="0">
                <a:solidFill>
                  <a:prstClr val="black"/>
                </a:solidFill>
                <a:latin typeface="微軟正黑體" panose="020B0604030504040204" pitchFamily="34" charset="-120"/>
                <a:ea typeface="微軟正黑體" panose="020B0604030504040204" pitchFamily="34" charset="-120"/>
              </a:rPr>
              <a:t>月</a:t>
            </a:r>
            <a:r>
              <a:rPr lang="en-US" altLang="zh-TW" sz="2400" b="1" dirty="0">
                <a:solidFill>
                  <a:prstClr val="black"/>
                </a:solidFill>
                <a:latin typeface="微軟正黑體" panose="020B0604030504040204" pitchFamily="34" charset="-120"/>
                <a:ea typeface="微軟正黑體" panose="020B0604030504040204" pitchFamily="34" charset="-120"/>
              </a:rPr>
              <a:t>1</a:t>
            </a:r>
            <a:r>
              <a:rPr lang="zh-TW" altLang="en-US" sz="2400" b="1" dirty="0">
                <a:solidFill>
                  <a:prstClr val="black"/>
                </a:solidFill>
                <a:latin typeface="微軟正黑體" panose="020B0604030504040204" pitchFamily="34" charset="-120"/>
                <a:ea typeface="微軟正黑體" panose="020B0604030504040204" pitchFamily="34" charset="-120"/>
              </a:rPr>
              <a:t>日公布第一次選購名單，</a:t>
            </a:r>
            <a:br>
              <a:rPr lang="en-US" altLang="zh-TW" sz="2400" b="1" dirty="0">
                <a:solidFill>
                  <a:prstClr val="black"/>
                </a:solidFill>
                <a:latin typeface="微軟正黑體" panose="020B0604030504040204" pitchFamily="34" charset="-120"/>
                <a:ea typeface="微軟正黑體" panose="020B0604030504040204" pitchFamily="34" charset="-120"/>
              </a:rPr>
            </a:br>
            <a:r>
              <a:rPr lang="en-US" altLang="zh-TW" sz="2400" b="1" dirty="0">
                <a:solidFill>
                  <a:prstClr val="black"/>
                </a:solidFill>
                <a:latin typeface="微軟正黑體" panose="020B0604030504040204" pitchFamily="34" charset="-120"/>
                <a:ea typeface="微軟正黑體" panose="020B0604030504040204" pitchFamily="34" charset="-120"/>
              </a:rPr>
              <a:t>84</a:t>
            </a:r>
            <a:r>
              <a:rPr lang="zh-TW" altLang="en-US" sz="2400" b="1" dirty="0">
                <a:solidFill>
                  <a:prstClr val="black"/>
                </a:solidFill>
                <a:latin typeface="微軟正黑體" panose="020B0604030504040204" pitchFamily="34" charset="-120"/>
                <a:ea typeface="微軟正黑體" panose="020B0604030504040204" pitchFamily="34" charset="-120"/>
              </a:rPr>
              <a:t>家及</a:t>
            </a:r>
            <a:r>
              <a:rPr lang="en-US" altLang="zh-TW" sz="2400" b="1" dirty="0">
                <a:solidFill>
                  <a:prstClr val="black"/>
                </a:solidFill>
                <a:latin typeface="微軟正黑體" panose="020B0604030504040204" pitchFamily="34" charset="-120"/>
                <a:ea typeface="微軟正黑體" panose="020B0604030504040204" pitchFamily="34" charset="-120"/>
              </a:rPr>
              <a:t>762</a:t>
            </a:r>
            <a:r>
              <a:rPr lang="zh-TW" altLang="en-US" sz="2400" b="1" dirty="0">
                <a:solidFill>
                  <a:prstClr val="black"/>
                </a:solidFill>
                <a:latin typeface="微軟正黑體" panose="020B0604030504040204" pitchFamily="34" charset="-120"/>
                <a:ea typeface="微軟正黑體" panose="020B0604030504040204" pitchFamily="34" charset="-120"/>
              </a:rPr>
              <a:t>項產品。</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342900" lvl="0" indent="-342900" defTabSz="914400">
              <a:spcBef>
                <a:spcPts val="600"/>
              </a:spcBef>
              <a:spcAft>
                <a:spcPts val="600"/>
              </a:spcAft>
              <a:buFont typeface="Wingdings" panose="05000000000000000000" pitchFamily="2" charset="2"/>
              <a:buChar char="n"/>
            </a:pPr>
            <a:r>
              <a:rPr lang="zh-TW" altLang="en-US" sz="2400" b="1" dirty="0">
                <a:solidFill>
                  <a:prstClr val="black"/>
                </a:solidFill>
                <a:latin typeface="微軟正黑體" panose="020B0604030504040204" pitchFamily="34" charset="-120"/>
                <a:ea typeface="微軟正黑體" panose="020B0604030504040204" pitchFamily="34" charset="-120"/>
              </a:rPr>
              <a:t>預計</a:t>
            </a:r>
            <a:r>
              <a:rPr lang="en-US" altLang="zh-TW" sz="2400" b="1" dirty="0">
                <a:solidFill>
                  <a:prstClr val="black"/>
                </a:solidFill>
                <a:latin typeface="微軟正黑體" panose="020B0604030504040204" pitchFamily="34" charset="-120"/>
                <a:ea typeface="微軟正黑體" panose="020B0604030504040204" pitchFamily="34" charset="-120"/>
              </a:rPr>
              <a:t>9</a:t>
            </a:r>
            <a:r>
              <a:rPr lang="zh-TW" altLang="en-US" sz="2400" b="1" dirty="0">
                <a:solidFill>
                  <a:prstClr val="black"/>
                </a:solidFill>
                <a:latin typeface="微軟正黑體" panose="020B0604030504040204" pitchFamily="34" charset="-120"/>
                <a:ea typeface="微軟正黑體" panose="020B0604030504040204" pitchFamily="34" charset="-120"/>
              </a:rPr>
              <a:t>月中旬公布第二次選購名單。</a:t>
            </a:r>
            <a:endParaRPr lang="en-US"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6" name="等腰三角形 5">
            <a:extLst>
              <a:ext uri="{FF2B5EF4-FFF2-40B4-BE49-F238E27FC236}">
                <a16:creationId xmlns:a16="http://schemas.microsoft.com/office/drawing/2014/main" id="{678A8299-F83E-4A52-9EF2-54DFE8CE6506}"/>
              </a:ext>
            </a:extLst>
          </p:cNvPr>
          <p:cNvSpPr/>
          <p:nvPr/>
        </p:nvSpPr>
        <p:spPr>
          <a:xfrm rot="5400000">
            <a:off x="-67056" y="1456312"/>
            <a:ext cx="972311" cy="838200"/>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solidFill>
                <a:schemeClr val="tx1"/>
              </a:solidFill>
            </a:endParaRPr>
          </a:p>
        </p:txBody>
      </p:sp>
      <p:sp>
        <p:nvSpPr>
          <p:cNvPr id="7" name="矩形: 圓角 6">
            <a:extLst>
              <a:ext uri="{FF2B5EF4-FFF2-40B4-BE49-F238E27FC236}">
                <a16:creationId xmlns:a16="http://schemas.microsoft.com/office/drawing/2014/main" id="{1778791C-A123-4439-BFE0-186ECD3B3459}"/>
              </a:ext>
            </a:extLst>
          </p:cNvPr>
          <p:cNvSpPr/>
          <p:nvPr/>
        </p:nvSpPr>
        <p:spPr>
          <a:xfrm>
            <a:off x="1044326" y="3951959"/>
            <a:ext cx="4855828" cy="2769516"/>
          </a:xfrm>
          <a:prstGeom prst="roundRect">
            <a:avLst>
              <a:gd name="adj" fmla="val 12589"/>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lvl="0" algn="ctr" defTabSz="914400">
              <a:spcBef>
                <a:spcPts val="600"/>
              </a:spcBef>
              <a:spcAft>
                <a:spcPts val="600"/>
              </a:spcAft>
            </a:pPr>
            <a:r>
              <a:rPr lang="zh-TW" altLang="en-US" sz="2400" b="1" dirty="0">
                <a:solidFill>
                  <a:srgbClr val="EE4C3C"/>
                </a:solidFill>
                <a:latin typeface="微軟正黑體" panose="020B0604030504040204" pitchFamily="34" charset="-120"/>
                <a:ea typeface="微軟正黑體" panose="020B0604030504040204" pitchFamily="34" charset="-120"/>
              </a:rPr>
              <a:t>課堂教學軟體</a:t>
            </a:r>
          </a:p>
        </p:txBody>
      </p:sp>
      <p:pic>
        <p:nvPicPr>
          <p:cNvPr id="8" name="圖片 7">
            <a:extLst>
              <a:ext uri="{FF2B5EF4-FFF2-40B4-BE49-F238E27FC236}">
                <a16:creationId xmlns:a16="http://schemas.microsoft.com/office/drawing/2014/main" id="{ECE375CD-B2FD-4703-8ABF-828A52292C7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20730" y="4601434"/>
            <a:ext cx="3903020" cy="1937478"/>
          </a:xfrm>
          <a:prstGeom prst="rect">
            <a:avLst/>
          </a:prstGeom>
        </p:spPr>
      </p:pic>
      <p:sp>
        <p:nvSpPr>
          <p:cNvPr id="11" name="矩形: 圓角 10">
            <a:extLst>
              <a:ext uri="{FF2B5EF4-FFF2-40B4-BE49-F238E27FC236}">
                <a16:creationId xmlns:a16="http://schemas.microsoft.com/office/drawing/2014/main" id="{D5D2FF39-2C55-4416-B49B-134F6870479D}"/>
              </a:ext>
            </a:extLst>
          </p:cNvPr>
          <p:cNvSpPr/>
          <p:nvPr/>
        </p:nvSpPr>
        <p:spPr>
          <a:xfrm>
            <a:off x="6497972" y="997730"/>
            <a:ext cx="4855828" cy="2769516"/>
          </a:xfrm>
          <a:prstGeom prst="roundRect">
            <a:avLst>
              <a:gd name="adj" fmla="val 12589"/>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lvl="0" algn="ctr" defTabSz="914400">
              <a:spcBef>
                <a:spcPts val="600"/>
              </a:spcBef>
              <a:spcAft>
                <a:spcPts val="600"/>
              </a:spcAft>
            </a:pPr>
            <a:r>
              <a:rPr lang="zh-TW" altLang="en-US" sz="2400" b="1" dirty="0">
                <a:solidFill>
                  <a:srgbClr val="EE4C3C"/>
                </a:solidFill>
                <a:latin typeface="微軟正黑體" panose="020B0604030504040204" pitchFamily="34" charset="-120"/>
                <a:ea typeface="微軟正黑體" panose="020B0604030504040204" pitchFamily="34" charset="-120"/>
              </a:rPr>
              <a:t>數位內容</a:t>
            </a:r>
          </a:p>
        </p:txBody>
      </p:sp>
      <p:pic>
        <p:nvPicPr>
          <p:cNvPr id="12" name="圖片 11">
            <a:extLst>
              <a:ext uri="{FF2B5EF4-FFF2-40B4-BE49-F238E27FC236}">
                <a16:creationId xmlns:a16="http://schemas.microsoft.com/office/drawing/2014/main" id="{15F6F997-0F99-47DD-9407-1C41481D94E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6994359" y="1586130"/>
            <a:ext cx="3863054" cy="2059628"/>
          </a:xfrm>
          <a:prstGeom prst="rect">
            <a:avLst/>
          </a:prstGeom>
        </p:spPr>
      </p:pic>
      <p:sp>
        <p:nvSpPr>
          <p:cNvPr id="14" name="矩形: 圓角 13">
            <a:extLst>
              <a:ext uri="{FF2B5EF4-FFF2-40B4-BE49-F238E27FC236}">
                <a16:creationId xmlns:a16="http://schemas.microsoft.com/office/drawing/2014/main" id="{A780AD38-DB3F-4CEC-9461-63C4AB5F03DE}"/>
              </a:ext>
            </a:extLst>
          </p:cNvPr>
          <p:cNvSpPr/>
          <p:nvPr/>
        </p:nvSpPr>
        <p:spPr>
          <a:xfrm>
            <a:off x="6497972" y="3951959"/>
            <a:ext cx="4855828" cy="2769516"/>
          </a:xfrm>
          <a:prstGeom prst="roundRect">
            <a:avLst>
              <a:gd name="adj" fmla="val 12589"/>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lvl="0" algn="ctr" defTabSz="914400">
              <a:spcBef>
                <a:spcPts val="600"/>
              </a:spcBef>
              <a:spcAft>
                <a:spcPts val="600"/>
              </a:spcAft>
            </a:pPr>
            <a:r>
              <a:rPr lang="zh-TW" altLang="en-US" sz="2400" b="1" dirty="0">
                <a:solidFill>
                  <a:srgbClr val="EE4C3C"/>
                </a:solidFill>
                <a:latin typeface="微軟正黑體" panose="020B0604030504040204" pitchFamily="34" charset="-120"/>
                <a:ea typeface="微軟正黑體" panose="020B0604030504040204" pitchFamily="34" charset="-120"/>
              </a:rPr>
              <a:t>遠距教學軟體</a:t>
            </a:r>
          </a:p>
        </p:txBody>
      </p:sp>
      <p:pic>
        <p:nvPicPr>
          <p:cNvPr id="15" name="圖片 14">
            <a:extLst>
              <a:ext uri="{FF2B5EF4-FFF2-40B4-BE49-F238E27FC236}">
                <a16:creationId xmlns:a16="http://schemas.microsoft.com/office/drawing/2014/main" id="{510A85B1-4C89-42CA-9594-AF271DE55D9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6994359" y="4582272"/>
            <a:ext cx="3863054" cy="1975802"/>
          </a:xfrm>
          <a:prstGeom prst="rect">
            <a:avLst/>
          </a:prstGeom>
        </p:spPr>
      </p:pic>
    </p:spTree>
    <p:extLst>
      <p:ext uri="{BB962C8B-B14F-4D97-AF65-F5344CB8AC3E}">
        <p14:creationId xmlns:p14="http://schemas.microsoft.com/office/powerpoint/2010/main" val="7764247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1970062"/>
          </a:xfrm>
          <a:solidFill>
            <a:srgbClr val="FFFFFF">
              <a:alpha val="50196"/>
            </a:srgbClr>
          </a:solidFill>
          <a:effectLst>
            <a:softEdge rad="114300"/>
          </a:effectLst>
        </p:spPr>
        <p:txBody>
          <a:bodyPr vert="horz" lIns="91440" tIns="45720" rIns="91440" bIns="45720" rtlCol="0" anchor="ctr">
            <a:normAutofit/>
          </a:bodyPr>
          <a:lstStyle/>
          <a:p>
            <a:r>
              <a:rPr lang="zh-TW" altLang="en-US" sz="4800" dirty="0"/>
              <a:t>  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fld id="{E139BAAD-7476-414C-B105-1DA9148DC31B}" type="slidenum">
              <a:rPr lang="en-US" altLang="zh-TW" smtClean="0"/>
              <a:pPr/>
              <a:t>28</a:t>
            </a:fld>
            <a:endParaRPr lang="en-US" altLang="zh-TW" dirty="0"/>
          </a:p>
        </p:txBody>
      </p:sp>
      <p:sp>
        <p:nvSpPr>
          <p:cNvPr id="9" name="標題 1">
            <a:extLst>
              <a:ext uri="{FF2B5EF4-FFF2-40B4-BE49-F238E27FC236}">
                <a16:creationId xmlns:a16="http://schemas.microsoft.com/office/drawing/2014/main" id="{3D3BEDA3-0B6E-4C3C-B145-8370C73311E7}"/>
              </a:ext>
            </a:extLst>
          </p:cNvPr>
          <p:cNvSpPr txBox="1">
            <a:spLocks/>
          </p:cNvSpPr>
          <p:nvPr/>
        </p:nvSpPr>
        <p:spPr>
          <a:xfrm>
            <a:off x="1203294" y="2894596"/>
            <a:ext cx="6474732" cy="253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r>
              <a:rPr lang="zh-TW" altLang="en-US" sz="5400" dirty="0"/>
              <a:t>教育大數據分析</a:t>
            </a:r>
          </a:p>
        </p:txBody>
      </p:sp>
    </p:spTree>
    <p:extLst>
      <p:ext uri="{BB962C8B-B14F-4D97-AF65-F5344CB8AC3E}">
        <p14:creationId xmlns:p14="http://schemas.microsoft.com/office/powerpoint/2010/main" val="24245406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群組 112"/>
          <p:cNvGrpSpPr/>
          <p:nvPr/>
        </p:nvGrpSpPr>
        <p:grpSpPr>
          <a:xfrm>
            <a:off x="400983" y="866453"/>
            <a:ext cx="11674004" cy="5650160"/>
            <a:chOff x="400983" y="866453"/>
            <a:chExt cx="11674004" cy="5650160"/>
          </a:xfrm>
        </p:grpSpPr>
        <p:cxnSp>
          <p:nvCxnSpPr>
            <p:cNvPr id="6" name="接點: 肘形 5">
              <a:extLst>
                <a:ext uri="{FF2B5EF4-FFF2-40B4-BE49-F238E27FC236}">
                  <a16:creationId xmlns:a16="http://schemas.microsoft.com/office/drawing/2014/main" id="{BE73DBF8-74CB-458D-9922-C9E946C3BC68}"/>
                </a:ext>
              </a:extLst>
            </p:cNvPr>
            <p:cNvCxnSpPr>
              <a:stCxn id="15" idx="3"/>
              <a:endCxn id="10" idx="1"/>
            </p:cNvCxnSpPr>
            <p:nvPr/>
          </p:nvCxnSpPr>
          <p:spPr>
            <a:xfrm flipH="1">
              <a:off x="400983" y="5112842"/>
              <a:ext cx="11419304" cy="674226"/>
            </a:xfrm>
            <a:prstGeom prst="bentConnector5">
              <a:avLst>
                <a:gd name="adj1" fmla="val -2002"/>
                <a:gd name="adj2" fmla="val 227834"/>
                <a:gd name="adj3" fmla="val 10152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7DFCD87F-DE02-4C7B-A59A-3CA30C572A07}"/>
                </a:ext>
              </a:extLst>
            </p:cNvPr>
            <p:cNvSpPr/>
            <p:nvPr/>
          </p:nvSpPr>
          <p:spPr>
            <a:xfrm>
              <a:off x="12029268" y="2947247"/>
              <a:ext cx="45719" cy="21655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8" name="矩形 7">
              <a:extLst>
                <a:ext uri="{FF2B5EF4-FFF2-40B4-BE49-F238E27FC236}">
                  <a16:creationId xmlns:a16="http://schemas.microsoft.com/office/drawing/2014/main" id="{498D2CE4-6F45-4958-8B15-0434DBDC251A}"/>
                </a:ext>
              </a:extLst>
            </p:cNvPr>
            <p:cNvSpPr/>
            <p:nvPr/>
          </p:nvSpPr>
          <p:spPr>
            <a:xfrm rot="16200000">
              <a:off x="11846817" y="3900496"/>
              <a:ext cx="45719" cy="3425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9" name="矩形 8">
              <a:extLst>
                <a:ext uri="{FF2B5EF4-FFF2-40B4-BE49-F238E27FC236}">
                  <a16:creationId xmlns:a16="http://schemas.microsoft.com/office/drawing/2014/main" id="{D488AA8A-03F9-49D0-A0DA-F32648C70D60}"/>
                </a:ext>
              </a:extLst>
            </p:cNvPr>
            <p:cNvSpPr/>
            <p:nvPr/>
          </p:nvSpPr>
          <p:spPr>
            <a:xfrm rot="16200000">
              <a:off x="11855674" y="2798814"/>
              <a:ext cx="45719" cy="3425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D15B7558-225A-48BF-8F46-B1FCDB187328}"/>
                </a:ext>
              </a:extLst>
            </p:cNvPr>
            <p:cNvSpPr/>
            <p:nvPr/>
          </p:nvSpPr>
          <p:spPr>
            <a:xfrm>
              <a:off x="400983" y="5057522"/>
              <a:ext cx="3854744" cy="145909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3332CE09-75F6-4634-B26A-CF1005B33C05}"/>
                </a:ext>
              </a:extLst>
            </p:cNvPr>
            <p:cNvSpPr/>
            <p:nvPr/>
          </p:nvSpPr>
          <p:spPr>
            <a:xfrm>
              <a:off x="403617" y="3183926"/>
              <a:ext cx="3854744" cy="145909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E20D810E-1471-4450-A24E-625AE61CBF65}"/>
                </a:ext>
              </a:extLst>
            </p:cNvPr>
            <p:cNvSpPr/>
            <p:nvPr/>
          </p:nvSpPr>
          <p:spPr>
            <a:xfrm>
              <a:off x="404271" y="1295581"/>
              <a:ext cx="3854744" cy="145909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A8D16DD9-FE70-45EB-A806-21BE58D6924B}"/>
                </a:ext>
              </a:extLst>
            </p:cNvPr>
            <p:cNvSpPr/>
            <p:nvPr/>
          </p:nvSpPr>
          <p:spPr>
            <a:xfrm>
              <a:off x="4900051" y="1307330"/>
              <a:ext cx="3237671" cy="1027410"/>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3DF7D6CF-0623-4103-B5AA-14CFAB6A2F6B}"/>
                </a:ext>
              </a:extLst>
            </p:cNvPr>
            <p:cNvSpPr/>
            <p:nvPr/>
          </p:nvSpPr>
          <p:spPr>
            <a:xfrm>
              <a:off x="8579330" y="5625946"/>
              <a:ext cx="3237671" cy="886300"/>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40A47C70-5DA7-4B65-AE67-D1FF463ACCB0}"/>
                </a:ext>
              </a:extLst>
            </p:cNvPr>
            <p:cNvSpPr/>
            <p:nvPr/>
          </p:nvSpPr>
          <p:spPr>
            <a:xfrm>
              <a:off x="8582616" y="4669692"/>
              <a:ext cx="3237671" cy="886300"/>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CCD36DCE-92BA-4B2C-93EE-ED2060326C8F}"/>
                </a:ext>
              </a:extLst>
            </p:cNvPr>
            <p:cNvSpPr/>
            <p:nvPr/>
          </p:nvSpPr>
          <p:spPr>
            <a:xfrm>
              <a:off x="8582617" y="3551852"/>
              <a:ext cx="3237671" cy="105256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44836E56-2477-46E2-8FEE-953B8C60474A}"/>
                </a:ext>
              </a:extLst>
            </p:cNvPr>
            <p:cNvSpPr/>
            <p:nvPr/>
          </p:nvSpPr>
          <p:spPr>
            <a:xfrm>
              <a:off x="8582618" y="2420967"/>
              <a:ext cx="3237671" cy="105256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452FBFB2-82E1-495C-AD49-D8CCA78311A6}"/>
                </a:ext>
              </a:extLst>
            </p:cNvPr>
            <p:cNvSpPr/>
            <p:nvPr/>
          </p:nvSpPr>
          <p:spPr>
            <a:xfrm>
              <a:off x="8582618" y="1293331"/>
              <a:ext cx="3237671" cy="105256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cxnSp>
          <p:nvCxnSpPr>
            <p:cNvPr id="19" name="直線接點 18">
              <a:extLst>
                <a:ext uri="{FF2B5EF4-FFF2-40B4-BE49-F238E27FC236}">
                  <a16:creationId xmlns:a16="http://schemas.microsoft.com/office/drawing/2014/main" id="{2C1CFF40-8FA5-486E-B627-E57B110C8A96}"/>
                </a:ext>
              </a:extLst>
            </p:cNvPr>
            <p:cNvCxnSpPr/>
            <p:nvPr/>
          </p:nvCxnSpPr>
          <p:spPr>
            <a:xfrm>
              <a:off x="8002846" y="410924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2C92441D-37C5-49D4-8F18-484855A0D33D}"/>
                </a:ext>
              </a:extLst>
            </p:cNvPr>
            <p:cNvSpPr txBox="1"/>
            <p:nvPr/>
          </p:nvSpPr>
          <p:spPr>
            <a:xfrm>
              <a:off x="1142499" y="1430002"/>
              <a:ext cx="1309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iPad</a:t>
              </a:r>
              <a:endPar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p:txBody>
        </p:sp>
        <p:sp>
          <p:nvSpPr>
            <p:cNvPr id="21" name="文字方塊 20">
              <a:extLst>
                <a:ext uri="{FF2B5EF4-FFF2-40B4-BE49-F238E27FC236}">
                  <a16:creationId xmlns:a16="http://schemas.microsoft.com/office/drawing/2014/main" id="{BEBFFBEE-67E4-45FC-BBF1-96DCD687DB88}"/>
                </a:ext>
              </a:extLst>
            </p:cNvPr>
            <p:cNvSpPr txBox="1"/>
            <p:nvPr/>
          </p:nvSpPr>
          <p:spPr>
            <a:xfrm>
              <a:off x="1142499" y="1904549"/>
              <a:ext cx="1309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Chromebook</a:t>
              </a:r>
              <a:endPar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p:txBody>
        </p:sp>
        <p:sp>
          <p:nvSpPr>
            <p:cNvPr id="22" name="文字方塊 21">
              <a:extLst>
                <a:ext uri="{FF2B5EF4-FFF2-40B4-BE49-F238E27FC236}">
                  <a16:creationId xmlns:a16="http://schemas.microsoft.com/office/drawing/2014/main" id="{03A91C85-131B-4028-8207-BFA0CD2CD911}"/>
                </a:ext>
              </a:extLst>
            </p:cNvPr>
            <p:cNvSpPr txBox="1"/>
            <p:nvPr/>
          </p:nvSpPr>
          <p:spPr>
            <a:xfrm>
              <a:off x="1142497" y="2353027"/>
              <a:ext cx="1309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Windows Laptop</a:t>
              </a:r>
              <a:endPar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p:txBody>
        </p:sp>
        <p:sp>
          <p:nvSpPr>
            <p:cNvPr id="23" name="矩形 22">
              <a:extLst>
                <a:ext uri="{FF2B5EF4-FFF2-40B4-BE49-F238E27FC236}">
                  <a16:creationId xmlns:a16="http://schemas.microsoft.com/office/drawing/2014/main" id="{1E347CCD-A2CE-4134-A4A9-4FBA60C07121}"/>
                </a:ext>
              </a:extLst>
            </p:cNvPr>
            <p:cNvSpPr/>
            <p:nvPr/>
          </p:nvSpPr>
          <p:spPr>
            <a:xfrm>
              <a:off x="2755002" y="1841219"/>
              <a:ext cx="141744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載具管理系統</a:t>
              </a:r>
              <a:b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b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a:t>
              </a: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MDM</a:t>
              </a: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a:t>
              </a:r>
            </a:p>
          </p:txBody>
        </p:sp>
        <p:sp>
          <p:nvSpPr>
            <p:cNvPr id="24" name="文字方塊 23">
              <a:extLst>
                <a:ext uri="{FF2B5EF4-FFF2-40B4-BE49-F238E27FC236}">
                  <a16:creationId xmlns:a16="http://schemas.microsoft.com/office/drawing/2014/main" id="{5B59918D-FB43-400A-9B93-5C53D3E1C112}"/>
                </a:ext>
              </a:extLst>
            </p:cNvPr>
            <p:cNvSpPr txBox="1"/>
            <p:nvPr/>
          </p:nvSpPr>
          <p:spPr>
            <a:xfrm>
              <a:off x="817148" y="3309572"/>
              <a:ext cx="16352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中央學習平臺</a:t>
              </a:r>
            </a:p>
          </p:txBody>
        </p:sp>
        <p:sp>
          <p:nvSpPr>
            <p:cNvPr id="25" name="文字方塊 24">
              <a:extLst>
                <a:ext uri="{FF2B5EF4-FFF2-40B4-BE49-F238E27FC236}">
                  <a16:creationId xmlns:a16="http://schemas.microsoft.com/office/drawing/2014/main" id="{42578D05-6FD2-4DD6-BFDB-0309822120D5}"/>
                </a:ext>
              </a:extLst>
            </p:cNvPr>
            <p:cNvSpPr txBox="1"/>
            <p:nvPr/>
          </p:nvSpPr>
          <p:spPr>
            <a:xfrm>
              <a:off x="817147" y="3783100"/>
              <a:ext cx="16352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地方學習平臺</a:t>
              </a:r>
            </a:p>
          </p:txBody>
        </p:sp>
        <p:sp>
          <p:nvSpPr>
            <p:cNvPr id="26" name="文字方塊 25">
              <a:extLst>
                <a:ext uri="{FF2B5EF4-FFF2-40B4-BE49-F238E27FC236}">
                  <a16:creationId xmlns:a16="http://schemas.microsoft.com/office/drawing/2014/main" id="{2D434EE0-190D-47C1-BE8C-07D51C922899}"/>
                </a:ext>
              </a:extLst>
            </p:cNvPr>
            <p:cNvSpPr txBox="1"/>
            <p:nvPr/>
          </p:nvSpPr>
          <p:spPr>
            <a:xfrm>
              <a:off x="817147" y="4256627"/>
              <a:ext cx="16352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民間學習平臺</a:t>
              </a:r>
            </a:p>
          </p:txBody>
        </p:sp>
        <p:sp>
          <p:nvSpPr>
            <p:cNvPr id="27" name="矩形 26">
              <a:extLst>
                <a:ext uri="{FF2B5EF4-FFF2-40B4-BE49-F238E27FC236}">
                  <a16:creationId xmlns:a16="http://schemas.microsoft.com/office/drawing/2014/main" id="{595F30DD-DB58-4BD9-8C3A-2E250CAB2FA0}"/>
                </a:ext>
              </a:extLst>
            </p:cNvPr>
            <p:cNvSpPr/>
            <p:nvPr/>
          </p:nvSpPr>
          <p:spPr>
            <a:xfrm>
              <a:off x="2841569" y="3781654"/>
              <a:ext cx="141744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數位學習平臺</a:t>
              </a:r>
            </a:p>
          </p:txBody>
        </p:sp>
        <p:sp>
          <p:nvSpPr>
            <p:cNvPr id="28" name="文字方塊 27">
              <a:extLst>
                <a:ext uri="{FF2B5EF4-FFF2-40B4-BE49-F238E27FC236}">
                  <a16:creationId xmlns:a16="http://schemas.microsoft.com/office/drawing/2014/main" id="{899F8C3A-D089-42B9-82D8-B1BA258C2DA0}"/>
                </a:ext>
              </a:extLst>
            </p:cNvPr>
            <p:cNvSpPr txBox="1"/>
            <p:nvPr/>
          </p:nvSpPr>
          <p:spPr>
            <a:xfrm>
              <a:off x="1142497" y="5226868"/>
              <a:ext cx="12901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科技化評量</a:t>
              </a:r>
            </a:p>
          </p:txBody>
        </p:sp>
        <p:sp>
          <p:nvSpPr>
            <p:cNvPr id="29" name="文字方塊 28">
              <a:extLst>
                <a:ext uri="{FF2B5EF4-FFF2-40B4-BE49-F238E27FC236}">
                  <a16:creationId xmlns:a16="http://schemas.microsoft.com/office/drawing/2014/main" id="{966BF442-7CA3-4028-ACA0-492D81AC7805}"/>
                </a:ext>
              </a:extLst>
            </p:cNvPr>
            <p:cNvSpPr txBox="1"/>
            <p:nvPr/>
          </p:nvSpPr>
          <p:spPr>
            <a:xfrm>
              <a:off x="1142497" y="5677906"/>
              <a:ext cx="12901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國中會考</a:t>
              </a:r>
            </a:p>
          </p:txBody>
        </p:sp>
        <p:sp>
          <p:nvSpPr>
            <p:cNvPr id="30" name="文字方塊 29">
              <a:extLst>
                <a:ext uri="{FF2B5EF4-FFF2-40B4-BE49-F238E27FC236}">
                  <a16:creationId xmlns:a16="http://schemas.microsoft.com/office/drawing/2014/main" id="{92CD2010-06C4-4030-9C46-83EFB595F649}"/>
                </a:ext>
              </a:extLst>
            </p:cNvPr>
            <p:cNvSpPr txBox="1"/>
            <p:nvPr/>
          </p:nvSpPr>
          <p:spPr>
            <a:xfrm>
              <a:off x="1142497" y="6128942"/>
              <a:ext cx="12901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縣市學力檢測</a:t>
              </a:r>
            </a:p>
          </p:txBody>
        </p:sp>
        <p:sp>
          <p:nvSpPr>
            <p:cNvPr id="31" name="矩形 30">
              <a:extLst>
                <a:ext uri="{FF2B5EF4-FFF2-40B4-BE49-F238E27FC236}">
                  <a16:creationId xmlns:a16="http://schemas.microsoft.com/office/drawing/2014/main" id="{A3EC3016-C825-44DC-8F4D-978A4AB0C21E}"/>
                </a:ext>
              </a:extLst>
            </p:cNvPr>
            <p:cNvSpPr/>
            <p:nvPr/>
          </p:nvSpPr>
          <p:spPr>
            <a:xfrm>
              <a:off x="2841569" y="5669645"/>
              <a:ext cx="1417446" cy="261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學生學習成效資料</a:t>
              </a:r>
            </a:p>
          </p:txBody>
        </p:sp>
        <p:cxnSp>
          <p:nvCxnSpPr>
            <p:cNvPr id="32" name="直線單箭頭接點 31">
              <a:extLst>
                <a:ext uri="{FF2B5EF4-FFF2-40B4-BE49-F238E27FC236}">
                  <a16:creationId xmlns:a16="http://schemas.microsoft.com/office/drawing/2014/main" id="{295CAFB3-9AEB-43BE-AFBA-04D4D8E9D150}"/>
                </a:ext>
              </a:extLst>
            </p:cNvPr>
            <p:cNvCxnSpPr/>
            <p:nvPr/>
          </p:nvCxnSpPr>
          <p:spPr>
            <a:xfrm>
              <a:off x="2392275" y="2035136"/>
              <a:ext cx="466742" cy="0"/>
            </a:xfrm>
            <a:prstGeom prst="straightConnector1">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3" name="肘形接點 48">
              <a:extLst>
                <a:ext uri="{FF2B5EF4-FFF2-40B4-BE49-F238E27FC236}">
                  <a16:creationId xmlns:a16="http://schemas.microsoft.com/office/drawing/2014/main" id="{915B7C21-8EFE-40FA-AFBE-1E1A57ED5608}"/>
                </a:ext>
              </a:extLst>
            </p:cNvPr>
            <p:cNvCxnSpPr/>
            <p:nvPr/>
          </p:nvCxnSpPr>
          <p:spPr>
            <a:xfrm>
              <a:off x="2392275" y="1563329"/>
              <a:ext cx="466742" cy="47180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肘形接點 50">
              <a:extLst>
                <a:ext uri="{FF2B5EF4-FFF2-40B4-BE49-F238E27FC236}">
                  <a16:creationId xmlns:a16="http://schemas.microsoft.com/office/drawing/2014/main" id="{515B58C8-BD84-458F-90E2-CF213B939DC3}"/>
                </a:ext>
              </a:extLst>
            </p:cNvPr>
            <p:cNvCxnSpPr/>
            <p:nvPr/>
          </p:nvCxnSpPr>
          <p:spPr>
            <a:xfrm flipV="1">
              <a:off x="2392274" y="2035136"/>
              <a:ext cx="466743" cy="47087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DEF661F2-FF49-498D-81C3-B7A8BB48A5D5}"/>
                </a:ext>
              </a:extLst>
            </p:cNvPr>
            <p:cNvCxnSpPr/>
            <p:nvPr/>
          </p:nvCxnSpPr>
          <p:spPr>
            <a:xfrm>
              <a:off x="2392274" y="3920503"/>
              <a:ext cx="466742" cy="0"/>
            </a:xfrm>
            <a:prstGeom prst="straightConnector1">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4A19E6E5-E450-4680-BB46-AFE5FE4C80FB}"/>
                </a:ext>
              </a:extLst>
            </p:cNvPr>
            <p:cNvCxnSpPr/>
            <p:nvPr/>
          </p:nvCxnSpPr>
          <p:spPr>
            <a:xfrm>
              <a:off x="2392274" y="5808492"/>
              <a:ext cx="466742" cy="0"/>
            </a:xfrm>
            <a:prstGeom prst="straightConnector1">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7" name="肘形接點 61">
              <a:extLst>
                <a:ext uri="{FF2B5EF4-FFF2-40B4-BE49-F238E27FC236}">
                  <a16:creationId xmlns:a16="http://schemas.microsoft.com/office/drawing/2014/main" id="{1D19DD31-3908-4E5F-8C16-5EA0558639E6}"/>
                </a:ext>
              </a:extLst>
            </p:cNvPr>
            <p:cNvCxnSpPr/>
            <p:nvPr/>
          </p:nvCxnSpPr>
          <p:spPr>
            <a:xfrm>
              <a:off x="2392274" y="3448697"/>
              <a:ext cx="466742" cy="47180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8" name="肘形接點 63">
              <a:extLst>
                <a:ext uri="{FF2B5EF4-FFF2-40B4-BE49-F238E27FC236}">
                  <a16:creationId xmlns:a16="http://schemas.microsoft.com/office/drawing/2014/main" id="{BB5C7415-970F-4880-8032-F6A78B3B476B}"/>
                </a:ext>
              </a:extLst>
            </p:cNvPr>
            <p:cNvCxnSpPr/>
            <p:nvPr/>
          </p:nvCxnSpPr>
          <p:spPr>
            <a:xfrm flipV="1">
              <a:off x="2392273" y="3920503"/>
              <a:ext cx="466743" cy="47087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肘形接點 65">
              <a:extLst>
                <a:ext uri="{FF2B5EF4-FFF2-40B4-BE49-F238E27FC236}">
                  <a16:creationId xmlns:a16="http://schemas.microsoft.com/office/drawing/2014/main" id="{005F3D56-F680-4630-9007-4F9AC5471597}"/>
                </a:ext>
              </a:extLst>
            </p:cNvPr>
            <p:cNvCxnSpPr/>
            <p:nvPr/>
          </p:nvCxnSpPr>
          <p:spPr>
            <a:xfrm flipV="1">
              <a:off x="2392273" y="5808492"/>
              <a:ext cx="466743" cy="47087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40" name="肘形接點 67">
              <a:extLst>
                <a:ext uri="{FF2B5EF4-FFF2-40B4-BE49-F238E27FC236}">
                  <a16:creationId xmlns:a16="http://schemas.microsoft.com/office/drawing/2014/main" id="{E38D58BA-3DC1-44F2-BFED-BEB5C53E3D18}"/>
                </a:ext>
              </a:extLst>
            </p:cNvPr>
            <p:cNvCxnSpPr/>
            <p:nvPr/>
          </p:nvCxnSpPr>
          <p:spPr>
            <a:xfrm>
              <a:off x="2392274" y="5336686"/>
              <a:ext cx="466742" cy="47180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832AECAF-DB43-4D4E-96E8-1F62DDFE4364}"/>
                </a:ext>
              </a:extLst>
            </p:cNvPr>
            <p:cNvSpPr/>
            <p:nvPr/>
          </p:nvSpPr>
          <p:spPr>
            <a:xfrm>
              <a:off x="5431070" y="4757904"/>
              <a:ext cx="1876737"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教育大數據資料庫</a:t>
              </a:r>
              <a:endParaRPr kumimoji="0" lang="en-US" altLang="zh-TW"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Edu LRS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+AI</a:t>
              </a:r>
              <a:r>
                <a:rPr kumimoji="0" lang="zh-TW" altLang="en-US"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分析</a:t>
              </a:r>
            </a:p>
          </p:txBody>
        </p:sp>
        <p:cxnSp>
          <p:nvCxnSpPr>
            <p:cNvPr id="42" name="直線單箭頭接點 41">
              <a:extLst>
                <a:ext uri="{FF2B5EF4-FFF2-40B4-BE49-F238E27FC236}">
                  <a16:creationId xmlns:a16="http://schemas.microsoft.com/office/drawing/2014/main" id="{2283A3B0-E996-4400-874C-AC138C118F61}"/>
                </a:ext>
              </a:extLst>
            </p:cNvPr>
            <p:cNvCxnSpPr>
              <a:stCxn id="27" idx="3"/>
            </p:cNvCxnSpPr>
            <p:nvPr/>
          </p:nvCxnSpPr>
          <p:spPr>
            <a:xfrm flipV="1">
              <a:off x="4259015" y="3914122"/>
              <a:ext cx="627342" cy="603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肘形接點 73">
              <a:extLst>
                <a:ext uri="{FF2B5EF4-FFF2-40B4-BE49-F238E27FC236}">
                  <a16:creationId xmlns:a16="http://schemas.microsoft.com/office/drawing/2014/main" id="{596F76DA-E8DE-45F4-9FAC-3A1EE064B40B}"/>
                </a:ext>
              </a:extLst>
            </p:cNvPr>
            <p:cNvCxnSpPr>
              <a:stCxn id="12" idx="3"/>
            </p:cNvCxnSpPr>
            <p:nvPr/>
          </p:nvCxnSpPr>
          <p:spPr>
            <a:xfrm>
              <a:off x="4259015" y="2025127"/>
              <a:ext cx="627342" cy="1888995"/>
            </a:xfrm>
            <a:prstGeom prst="bentConnector3">
              <a:avLst>
                <a:gd name="adj1" fmla="val 50000"/>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肘形接點 75">
              <a:extLst>
                <a:ext uri="{FF2B5EF4-FFF2-40B4-BE49-F238E27FC236}">
                  <a16:creationId xmlns:a16="http://schemas.microsoft.com/office/drawing/2014/main" id="{40725316-C81F-4EFF-A8B0-082C8439523E}"/>
                </a:ext>
              </a:extLst>
            </p:cNvPr>
            <p:cNvCxnSpPr>
              <a:stCxn id="31" idx="3"/>
            </p:cNvCxnSpPr>
            <p:nvPr/>
          </p:nvCxnSpPr>
          <p:spPr>
            <a:xfrm flipV="1">
              <a:off x="4259015" y="3914122"/>
              <a:ext cx="627342" cy="1886084"/>
            </a:xfrm>
            <a:prstGeom prst="bentConnector3">
              <a:avLst>
                <a:gd name="adj1" fmla="val 50000"/>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485A5BC7-FCC4-4317-B5F8-C5AB80023B63}"/>
                </a:ext>
              </a:extLst>
            </p:cNvPr>
            <p:cNvSpPr/>
            <p:nvPr/>
          </p:nvSpPr>
          <p:spPr>
            <a:xfrm>
              <a:off x="6333460" y="1402753"/>
              <a:ext cx="16017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公私研究單位從事</a:t>
              </a:r>
              <a:endPar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教育大數據分析研究</a:t>
              </a:r>
            </a:p>
          </p:txBody>
        </p:sp>
        <p:sp>
          <p:nvSpPr>
            <p:cNvPr id="46" name="矩形 45">
              <a:extLst>
                <a:ext uri="{FF2B5EF4-FFF2-40B4-BE49-F238E27FC236}">
                  <a16:creationId xmlns:a16="http://schemas.microsoft.com/office/drawing/2014/main" id="{42E4C381-E66D-4498-9A06-D105D58122C9}"/>
                </a:ext>
              </a:extLst>
            </p:cNvPr>
            <p:cNvSpPr/>
            <p:nvPr/>
          </p:nvSpPr>
          <p:spPr>
            <a:xfrm>
              <a:off x="6329266" y="1947319"/>
              <a:ext cx="157324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民間加值、創新應用</a:t>
              </a:r>
            </a:p>
          </p:txBody>
        </p:sp>
        <p:sp>
          <p:nvSpPr>
            <p:cNvPr id="47" name="矩形 46">
              <a:extLst>
                <a:ext uri="{FF2B5EF4-FFF2-40B4-BE49-F238E27FC236}">
                  <a16:creationId xmlns:a16="http://schemas.microsoft.com/office/drawing/2014/main" id="{561F8E6B-6E8E-423E-BCDC-BC14B068B475}"/>
                </a:ext>
              </a:extLst>
            </p:cNvPr>
            <p:cNvSpPr/>
            <p:nvPr/>
          </p:nvSpPr>
          <p:spPr>
            <a:xfrm>
              <a:off x="4846487" y="1982001"/>
              <a:ext cx="1432360" cy="261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去識別化資料</a:t>
              </a:r>
            </a:p>
          </p:txBody>
        </p:sp>
        <p:cxnSp>
          <p:nvCxnSpPr>
            <p:cNvPr id="49" name="接點: 肘形 48">
              <a:extLst>
                <a:ext uri="{FF2B5EF4-FFF2-40B4-BE49-F238E27FC236}">
                  <a16:creationId xmlns:a16="http://schemas.microsoft.com/office/drawing/2014/main" id="{88C6C04F-EBE0-4EE6-9D60-57B0710D3B42}"/>
                </a:ext>
              </a:extLst>
            </p:cNvPr>
            <p:cNvCxnSpPr>
              <a:endCxn id="16" idx="1"/>
            </p:cNvCxnSpPr>
            <p:nvPr/>
          </p:nvCxnSpPr>
          <p:spPr>
            <a:xfrm>
              <a:off x="8009711" y="3850444"/>
              <a:ext cx="572906" cy="227689"/>
            </a:xfrm>
            <a:prstGeom prst="bentConnector3">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0" name="接點: 肘形 49">
              <a:extLst>
                <a:ext uri="{FF2B5EF4-FFF2-40B4-BE49-F238E27FC236}">
                  <a16:creationId xmlns:a16="http://schemas.microsoft.com/office/drawing/2014/main" id="{D6AFF9AA-2E6C-40CE-A048-B09F27D1EF06}"/>
                </a:ext>
              </a:extLst>
            </p:cNvPr>
            <p:cNvCxnSpPr>
              <a:endCxn id="17" idx="1"/>
            </p:cNvCxnSpPr>
            <p:nvPr/>
          </p:nvCxnSpPr>
          <p:spPr>
            <a:xfrm flipV="1">
              <a:off x="8009711" y="2947248"/>
              <a:ext cx="572907" cy="903196"/>
            </a:xfrm>
            <a:prstGeom prst="bentConnector3">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接點: 肘形 50">
              <a:extLst>
                <a:ext uri="{FF2B5EF4-FFF2-40B4-BE49-F238E27FC236}">
                  <a16:creationId xmlns:a16="http://schemas.microsoft.com/office/drawing/2014/main" id="{3914568A-0E66-4B94-8819-59FD6C9C04D7}"/>
                </a:ext>
              </a:extLst>
            </p:cNvPr>
            <p:cNvCxnSpPr>
              <a:endCxn id="18" idx="1"/>
            </p:cNvCxnSpPr>
            <p:nvPr/>
          </p:nvCxnSpPr>
          <p:spPr>
            <a:xfrm flipV="1">
              <a:off x="8009711" y="1819612"/>
              <a:ext cx="572907" cy="2030832"/>
            </a:xfrm>
            <a:prstGeom prst="bentConnector3">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接點: 肘形 51">
              <a:extLst>
                <a:ext uri="{FF2B5EF4-FFF2-40B4-BE49-F238E27FC236}">
                  <a16:creationId xmlns:a16="http://schemas.microsoft.com/office/drawing/2014/main" id="{2127892C-2983-48B9-8780-AFCD94CB4EEF}"/>
                </a:ext>
              </a:extLst>
            </p:cNvPr>
            <p:cNvCxnSpPr>
              <a:endCxn id="15" idx="1"/>
            </p:cNvCxnSpPr>
            <p:nvPr/>
          </p:nvCxnSpPr>
          <p:spPr>
            <a:xfrm>
              <a:off x="8009711" y="3850444"/>
              <a:ext cx="572905" cy="1262398"/>
            </a:xfrm>
            <a:prstGeom prst="bentConnector3">
              <a:avLst/>
            </a:prstGeom>
            <a:ln w="3810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接點: 肘形 52">
              <a:extLst>
                <a:ext uri="{FF2B5EF4-FFF2-40B4-BE49-F238E27FC236}">
                  <a16:creationId xmlns:a16="http://schemas.microsoft.com/office/drawing/2014/main" id="{799426C1-1894-44BD-A556-6995363F5B9E}"/>
                </a:ext>
              </a:extLst>
            </p:cNvPr>
            <p:cNvCxnSpPr>
              <a:endCxn id="14" idx="1"/>
            </p:cNvCxnSpPr>
            <p:nvPr/>
          </p:nvCxnSpPr>
          <p:spPr>
            <a:xfrm>
              <a:off x="8009711" y="3850444"/>
              <a:ext cx="569619" cy="2218652"/>
            </a:xfrm>
            <a:prstGeom prst="bentConnector3">
              <a:avLst>
                <a:gd name="adj1" fmla="val 5000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5" name="接點: 肘形 54">
              <a:extLst>
                <a:ext uri="{FF2B5EF4-FFF2-40B4-BE49-F238E27FC236}">
                  <a16:creationId xmlns:a16="http://schemas.microsoft.com/office/drawing/2014/main" id="{4471CA36-1F54-4860-9A2A-B910E0DD0B96}"/>
                </a:ext>
              </a:extLst>
            </p:cNvPr>
            <p:cNvCxnSpPr/>
            <p:nvPr/>
          </p:nvCxnSpPr>
          <p:spPr>
            <a:xfrm flipH="1" flipV="1">
              <a:off x="403617" y="3911273"/>
              <a:ext cx="11413384" cy="2147235"/>
            </a:xfrm>
            <a:prstGeom prst="bentConnector5">
              <a:avLst>
                <a:gd name="adj1" fmla="val -1120"/>
                <a:gd name="adj2" fmla="val -33273"/>
                <a:gd name="adj3" fmla="val 102334"/>
              </a:avLst>
            </a:prstGeom>
            <a:ln w="38100">
              <a:solidFill>
                <a:srgbClr val="00B050"/>
              </a:solidFill>
              <a:tailEnd type="triangle"/>
            </a:ln>
          </p:spPr>
          <p:style>
            <a:lnRef idx="3">
              <a:schemeClr val="dk1"/>
            </a:lnRef>
            <a:fillRef idx="0">
              <a:schemeClr val="dk1"/>
            </a:fillRef>
            <a:effectRef idx="2">
              <a:schemeClr val="dk1"/>
            </a:effectRef>
            <a:fontRef idx="minor">
              <a:schemeClr val="tx1"/>
            </a:fontRef>
          </p:style>
        </p:cxnSp>
        <p:grpSp>
          <p:nvGrpSpPr>
            <p:cNvPr id="56" name="群組 55">
              <a:extLst>
                <a:ext uri="{FF2B5EF4-FFF2-40B4-BE49-F238E27FC236}">
                  <a16:creationId xmlns:a16="http://schemas.microsoft.com/office/drawing/2014/main" id="{23D3099F-3874-4435-8B63-E8F3223863BA}"/>
                </a:ext>
              </a:extLst>
            </p:cNvPr>
            <p:cNvGrpSpPr/>
            <p:nvPr/>
          </p:nvGrpSpPr>
          <p:grpSpPr>
            <a:xfrm>
              <a:off x="8711751" y="3498038"/>
              <a:ext cx="966922" cy="1040211"/>
              <a:chOff x="8757967" y="3579856"/>
              <a:chExt cx="966922" cy="1040211"/>
            </a:xfrm>
          </p:grpSpPr>
          <p:sp>
            <p:nvSpPr>
              <p:cNvPr id="57" name="文字方塊 56">
                <a:extLst>
                  <a:ext uri="{FF2B5EF4-FFF2-40B4-BE49-F238E27FC236}">
                    <a16:creationId xmlns:a16="http://schemas.microsoft.com/office/drawing/2014/main" id="{A253D02B-8A2A-4738-AE88-3EA197E95F4B}"/>
                  </a:ext>
                </a:extLst>
              </p:cNvPr>
              <p:cNvSpPr txBox="1"/>
              <p:nvPr/>
            </p:nvSpPr>
            <p:spPr>
              <a:xfrm>
                <a:off x="8801210" y="4396439"/>
                <a:ext cx="893825" cy="22362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教師</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8" name="圖片 57">
                <a:extLst>
                  <a:ext uri="{FF2B5EF4-FFF2-40B4-BE49-F238E27FC236}">
                    <a16:creationId xmlns:a16="http://schemas.microsoft.com/office/drawing/2014/main" id="{09FF133B-AAC9-4BE0-A392-3D238CBD021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757967" y="3579856"/>
                <a:ext cx="966922" cy="966922"/>
              </a:xfrm>
              <a:prstGeom prst="rect">
                <a:avLst/>
              </a:prstGeom>
            </p:spPr>
          </p:pic>
        </p:grpSp>
        <p:grpSp>
          <p:nvGrpSpPr>
            <p:cNvPr id="59" name="群組 58">
              <a:extLst>
                <a:ext uri="{FF2B5EF4-FFF2-40B4-BE49-F238E27FC236}">
                  <a16:creationId xmlns:a16="http://schemas.microsoft.com/office/drawing/2014/main" id="{FBD052A4-248B-46F8-96D6-2CE0F16E315A}"/>
                </a:ext>
              </a:extLst>
            </p:cNvPr>
            <p:cNvGrpSpPr/>
            <p:nvPr/>
          </p:nvGrpSpPr>
          <p:grpSpPr>
            <a:xfrm>
              <a:off x="8750557" y="5568504"/>
              <a:ext cx="902698" cy="942320"/>
              <a:chOff x="8796773" y="5650322"/>
              <a:chExt cx="902698" cy="942320"/>
            </a:xfrm>
          </p:grpSpPr>
          <p:sp>
            <p:nvSpPr>
              <p:cNvPr id="60" name="文字方塊 59">
                <a:extLst>
                  <a:ext uri="{FF2B5EF4-FFF2-40B4-BE49-F238E27FC236}">
                    <a16:creationId xmlns:a16="http://schemas.microsoft.com/office/drawing/2014/main" id="{F852F353-9C88-4098-B9A9-AFAD15F3588F}"/>
                  </a:ext>
                </a:extLst>
              </p:cNvPr>
              <p:cNvSpPr txBox="1"/>
              <p:nvPr/>
            </p:nvSpPr>
            <p:spPr>
              <a:xfrm>
                <a:off x="8796773" y="6315643"/>
                <a:ext cx="90269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學習平臺</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61" name="圖片 60">
                <a:extLst>
                  <a:ext uri="{FF2B5EF4-FFF2-40B4-BE49-F238E27FC236}">
                    <a16:creationId xmlns:a16="http://schemas.microsoft.com/office/drawing/2014/main" id="{13EE6D68-D227-40F1-84A3-4654BDC4C59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851891" y="5650322"/>
                <a:ext cx="777574" cy="775700"/>
              </a:xfrm>
              <a:prstGeom prst="rect">
                <a:avLst/>
              </a:prstGeom>
            </p:spPr>
          </p:pic>
        </p:grpSp>
        <p:grpSp>
          <p:nvGrpSpPr>
            <p:cNvPr id="62" name="群組 61">
              <a:extLst>
                <a:ext uri="{FF2B5EF4-FFF2-40B4-BE49-F238E27FC236}">
                  <a16:creationId xmlns:a16="http://schemas.microsoft.com/office/drawing/2014/main" id="{036EE098-4F8B-4D42-856D-8A07222CF306}"/>
                </a:ext>
              </a:extLst>
            </p:cNvPr>
            <p:cNvGrpSpPr/>
            <p:nvPr/>
          </p:nvGrpSpPr>
          <p:grpSpPr>
            <a:xfrm>
              <a:off x="9745423" y="1345288"/>
              <a:ext cx="2050520" cy="5138887"/>
              <a:chOff x="9898217" y="1427106"/>
              <a:chExt cx="2050520" cy="5138887"/>
            </a:xfrm>
          </p:grpSpPr>
          <p:sp>
            <p:nvSpPr>
              <p:cNvPr id="63" name="文字方塊 62">
                <a:extLst>
                  <a:ext uri="{FF2B5EF4-FFF2-40B4-BE49-F238E27FC236}">
                    <a16:creationId xmlns:a16="http://schemas.microsoft.com/office/drawing/2014/main" id="{D38F6FF8-FDBA-4C21-AA70-921A38F9335F}"/>
                  </a:ext>
                </a:extLst>
              </p:cNvPr>
              <p:cNvSpPr txBox="1"/>
              <p:nvPr/>
            </p:nvSpPr>
            <p:spPr>
              <a:xfrm>
                <a:off x="10313411" y="1767240"/>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預算規劃</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4" name="文字方塊 63">
                <a:extLst>
                  <a:ext uri="{FF2B5EF4-FFF2-40B4-BE49-F238E27FC236}">
                    <a16:creationId xmlns:a16="http://schemas.microsoft.com/office/drawing/2014/main" id="{2E6575E4-F12F-428E-9F42-BD74D4DE4205}"/>
                  </a:ext>
                </a:extLst>
              </p:cNvPr>
              <p:cNvSpPr txBox="1"/>
              <p:nvPr/>
            </p:nvSpPr>
            <p:spPr>
              <a:xfrm>
                <a:off x="10313411" y="2525409"/>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學生預警</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5" name="文字方塊 64">
                <a:extLst>
                  <a:ext uri="{FF2B5EF4-FFF2-40B4-BE49-F238E27FC236}">
                    <a16:creationId xmlns:a16="http://schemas.microsoft.com/office/drawing/2014/main" id="{8279E892-3E5A-49AA-AF72-35B69BC69995}"/>
                  </a:ext>
                </a:extLst>
              </p:cNvPr>
              <p:cNvSpPr txBox="1"/>
              <p:nvPr/>
            </p:nvSpPr>
            <p:spPr>
              <a:xfrm>
                <a:off x="10313411" y="3670681"/>
                <a:ext cx="163532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學生學習狀況分析</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6" name="文字方塊 65">
                <a:extLst>
                  <a:ext uri="{FF2B5EF4-FFF2-40B4-BE49-F238E27FC236}">
                    <a16:creationId xmlns:a16="http://schemas.microsoft.com/office/drawing/2014/main" id="{6C4F701A-9DAA-410C-9314-AE2D59B22728}"/>
                  </a:ext>
                </a:extLst>
              </p:cNvPr>
              <p:cNvSpPr txBox="1"/>
              <p:nvPr/>
            </p:nvSpPr>
            <p:spPr>
              <a:xfrm>
                <a:off x="10313411" y="4005257"/>
                <a:ext cx="9558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概念診斷</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7" name="文字方塊 66">
                <a:extLst>
                  <a:ext uri="{FF2B5EF4-FFF2-40B4-BE49-F238E27FC236}">
                    <a16:creationId xmlns:a16="http://schemas.microsoft.com/office/drawing/2014/main" id="{737A57D8-9CA6-4C3A-AF93-AC76230A351A}"/>
                  </a:ext>
                </a:extLst>
              </p:cNvPr>
              <p:cNvSpPr txBox="1"/>
              <p:nvPr/>
            </p:nvSpPr>
            <p:spPr>
              <a:xfrm>
                <a:off x="10313411" y="4358453"/>
                <a:ext cx="163149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教學引導、課程設計</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8" name="文字方塊 67">
                <a:extLst>
                  <a:ext uri="{FF2B5EF4-FFF2-40B4-BE49-F238E27FC236}">
                    <a16:creationId xmlns:a16="http://schemas.microsoft.com/office/drawing/2014/main" id="{5057DD32-6931-4C74-80B6-50CFA43BC278}"/>
                  </a:ext>
                </a:extLst>
              </p:cNvPr>
              <p:cNvSpPr txBox="1"/>
              <p:nvPr/>
            </p:nvSpPr>
            <p:spPr>
              <a:xfrm>
                <a:off x="10313411" y="2868563"/>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學習扶助</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9" name="文字方塊 68">
                <a:extLst>
                  <a:ext uri="{FF2B5EF4-FFF2-40B4-BE49-F238E27FC236}">
                    <a16:creationId xmlns:a16="http://schemas.microsoft.com/office/drawing/2014/main" id="{3D5C3F7E-9D0B-474D-97DD-9C5FE4BD66AD}"/>
                  </a:ext>
                </a:extLst>
              </p:cNvPr>
              <p:cNvSpPr txBox="1"/>
              <p:nvPr/>
            </p:nvSpPr>
            <p:spPr>
              <a:xfrm>
                <a:off x="10313411" y="4865098"/>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個人化診斷報告</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0" name="文字方塊 69">
                <a:extLst>
                  <a:ext uri="{FF2B5EF4-FFF2-40B4-BE49-F238E27FC236}">
                    <a16:creationId xmlns:a16="http://schemas.microsoft.com/office/drawing/2014/main" id="{08330F21-B1AC-4882-8F5A-10C0B60946BF}"/>
                  </a:ext>
                </a:extLst>
              </p:cNvPr>
              <p:cNvSpPr txBox="1"/>
              <p:nvPr/>
            </p:nvSpPr>
            <p:spPr>
              <a:xfrm>
                <a:off x="10313411" y="5276391"/>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學習課程推薦</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1" name="文字方塊 70">
                <a:extLst>
                  <a:ext uri="{FF2B5EF4-FFF2-40B4-BE49-F238E27FC236}">
                    <a16:creationId xmlns:a16="http://schemas.microsoft.com/office/drawing/2014/main" id="{9426B840-E943-4E15-877E-E010B50C08B0}"/>
                  </a:ext>
                </a:extLst>
              </p:cNvPr>
              <p:cNvSpPr txBox="1"/>
              <p:nvPr/>
            </p:nvSpPr>
            <p:spPr>
              <a:xfrm>
                <a:off x="10313411" y="1449640"/>
                <a:ext cx="129548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城鄉差距分析</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2" name="文字方塊 71">
                <a:extLst>
                  <a:ext uri="{FF2B5EF4-FFF2-40B4-BE49-F238E27FC236}">
                    <a16:creationId xmlns:a16="http://schemas.microsoft.com/office/drawing/2014/main" id="{AE435DA4-3CAF-4F0E-B546-F71C5E55ADD6}"/>
                  </a:ext>
                </a:extLst>
              </p:cNvPr>
              <p:cNvSpPr txBox="1"/>
              <p:nvPr/>
            </p:nvSpPr>
            <p:spPr>
              <a:xfrm>
                <a:off x="10313411" y="2107582"/>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課綱制定</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3" name="文字方塊 72">
                <a:extLst>
                  <a:ext uri="{FF2B5EF4-FFF2-40B4-BE49-F238E27FC236}">
                    <a16:creationId xmlns:a16="http://schemas.microsoft.com/office/drawing/2014/main" id="{2D96943C-D4FE-4326-846F-F4E17A4F142A}"/>
                  </a:ext>
                </a:extLst>
              </p:cNvPr>
              <p:cNvSpPr txBox="1"/>
              <p:nvPr/>
            </p:nvSpPr>
            <p:spPr>
              <a:xfrm>
                <a:off x="10313411" y="3225155"/>
                <a:ext cx="117043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校</a:t>
                </a:r>
                <a:r>
                  <a:rPr lang="zh-TW" altLang="en-US" sz="1200" b="1" dirty="0">
                    <a:solidFill>
                      <a:prstClr val="black"/>
                    </a:solidFill>
                    <a:latin typeface="微軟正黑體" panose="020B0604030504040204" pitchFamily="34" charset="-120"/>
                    <a:ea typeface="微軟正黑體" panose="020B0604030504040204" pitchFamily="34" charset="-120"/>
                  </a:rPr>
                  <a:t>訂</a:t>
                </a: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課程建議</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4" name="文字方塊 73">
                <a:extLst>
                  <a:ext uri="{FF2B5EF4-FFF2-40B4-BE49-F238E27FC236}">
                    <a16:creationId xmlns:a16="http://schemas.microsoft.com/office/drawing/2014/main" id="{858A259A-71EC-449D-B5D4-901DAACABF37}"/>
                  </a:ext>
                </a:extLst>
              </p:cNvPr>
              <p:cNvSpPr txBox="1"/>
              <p:nvPr/>
            </p:nvSpPr>
            <p:spPr>
              <a:xfrm>
                <a:off x="10313411" y="5800742"/>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介面調整</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5" name="文字方塊 74">
                <a:extLst>
                  <a:ext uri="{FF2B5EF4-FFF2-40B4-BE49-F238E27FC236}">
                    <a16:creationId xmlns:a16="http://schemas.microsoft.com/office/drawing/2014/main" id="{30A39371-292A-4CC4-812E-700D9D0A38F2}"/>
                  </a:ext>
                </a:extLst>
              </p:cNvPr>
              <p:cNvSpPr txBox="1"/>
              <p:nvPr/>
            </p:nvSpPr>
            <p:spPr>
              <a:xfrm>
                <a:off x="10313411" y="6204482"/>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內容改善</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76" name="圖片 75">
                <a:extLst>
                  <a:ext uri="{FF2B5EF4-FFF2-40B4-BE49-F238E27FC236}">
                    <a16:creationId xmlns:a16="http://schemas.microsoft.com/office/drawing/2014/main" id="{FE456AF1-5D42-439B-8DA7-2782B97B14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945070" y="3160932"/>
                <a:ext cx="384156" cy="382010"/>
              </a:xfrm>
              <a:prstGeom prst="rect">
                <a:avLst/>
              </a:prstGeom>
            </p:spPr>
          </p:pic>
          <p:pic>
            <p:nvPicPr>
              <p:cNvPr id="77" name="圖片 76">
                <a:extLst>
                  <a:ext uri="{FF2B5EF4-FFF2-40B4-BE49-F238E27FC236}">
                    <a16:creationId xmlns:a16="http://schemas.microsoft.com/office/drawing/2014/main" id="{0ACE2930-2393-477A-B734-D0CEDB532DC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942077" y="3621821"/>
                <a:ext cx="379631" cy="377510"/>
              </a:xfrm>
              <a:prstGeom prst="rect">
                <a:avLst/>
              </a:prstGeom>
            </p:spPr>
          </p:pic>
          <p:pic>
            <p:nvPicPr>
              <p:cNvPr id="78" name="圖片 77">
                <a:extLst>
                  <a:ext uri="{FF2B5EF4-FFF2-40B4-BE49-F238E27FC236}">
                    <a16:creationId xmlns:a16="http://schemas.microsoft.com/office/drawing/2014/main" id="{034C2AE5-9A90-4888-B212-22BB4FB62F4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991405" y="4024955"/>
                <a:ext cx="283817" cy="282231"/>
              </a:xfrm>
              <a:prstGeom prst="rect">
                <a:avLst/>
              </a:prstGeom>
            </p:spPr>
          </p:pic>
          <p:pic>
            <p:nvPicPr>
              <p:cNvPr id="79" name="圖片 78">
                <a:extLst>
                  <a:ext uri="{FF2B5EF4-FFF2-40B4-BE49-F238E27FC236}">
                    <a16:creationId xmlns:a16="http://schemas.microsoft.com/office/drawing/2014/main" id="{E1315078-6C03-474A-BFEA-4B3B99E273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6058" y="4321818"/>
                <a:ext cx="311814" cy="310072"/>
              </a:xfrm>
              <a:prstGeom prst="rect">
                <a:avLst/>
              </a:prstGeom>
            </p:spPr>
          </p:pic>
          <p:pic>
            <p:nvPicPr>
              <p:cNvPr id="80" name="圖片 79">
                <a:extLst>
                  <a:ext uri="{FF2B5EF4-FFF2-40B4-BE49-F238E27FC236}">
                    <a16:creationId xmlns:a16="http://schemas.microsoft.com/office/drawing/2014/main" id="{148B79E7-3C4B-4A1F-AE73-3399B774AD5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949959" y="4797964"/>
                <a:ext cx="363525" cy="361494"/>
              </a:xfrm>
              <a:prstGeom prst="rect">
                <a:avLst/>
              </a:prstGeom>
            </p:spPr>
          </p:pic>
          <p:pic>
            <p:nvPicPr>
              <p:cNvPr id="81" name="圖片 80">
                <a:extLst>
                  <a:ext uri="{FF2B5EF4-FFF2-40B4-BE49-F238E27FC236}">
                    <a16:creationId xmlns:a16="http://schemas.microsoft.com/office/drawing/2014/main" id="{07E1C159-C6DB-4B5D-899E-3FEFE9DAD5B7}"/>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939971" y="5206441"/>
                <a:ext cx="389011" cy="386838"/>
              </a:xfrm>
              <a:prstGeom prst="rect">
                <a:avLst/>
              </a:prstGeom>
            </p:spPr>
          </p:pic>
          <p:pic>
            <p:nvPicPr>
              <p:cNvPr id="82" name="圖片 81">
                <a:extLst>
                  <a:ext uri="{FF2B5EF4-FFF2-40B4-BE49-F238E27FC236}">
                    <a16:creationId xmlns:a16="http://schemas.microsoft.com/office/drawing/2014/main" id="{71EF89F9-1726-45EC-80BB-74C4E8BF172E}"/>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9898218" y="5704567"/>
                <a:ext cx="447189" cy="444691"/>
              </a:xfrm>
              <a:prstGeom prst="rect">
                <a:avLst/>
              </a:prstGeom>
            </p:spPr>
          </p:pic>
          <p:pic>
            <p:nvPicPr>
              <p:cNvPr id="83" name="圖片 82">
                <a:extLst>
                  <a:ext uri="{FF2B5EF4-FFF2-40B4-BE49-F238E27FC236}">
                    <a16:creationId xmlns:a16="http://schemas.microsoft.com/office/drawing/2014/main" id="{B88AF9CB-66A4-4AFD-9622-3FC9EFC6FC38}"/>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9898217" y="6121302"/>
                <a:ext cx="447189" cy="444691"/>
              </a:xfrm>
              <a:prstGeom prst="rect">
                <a:avLst/>
              </a:prstGeom>
            </p:spPr>
          </p:pic>
          <p:pic>
            <p:nvPicPr>
              <p:cNvPr id="84" name="圖片 83">
                <a:extLst>
                  <a:ext uri="{FF2B5EF4-FFF2-40B4-BE49-F238E27FC236}">
                    <a16:creationId xmlns:a16="http://schemas.microsoft.com/office/drawing/2014/main" id="{6941545B-63E1-4CAC-A792-6981968FC3EB}"/>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9991506" y="1427106"/>
                <a:ext cx="310455" cy="308721"/>
              </a:xfrm>
              <a:prstGeom prst="rect">
                <a:avLst/>
              </a:prstGeom>
            </p:spPr>
          </p:pic>
          <p:pic>
            <p:nvPicPr>
              <p:cNvPr id="85" name="圖片 84">
                <a:extLst>
                  <a:ext uri="{FF2B5EF4-FFF2-40B4-BE49-F238E27FC236}">
                    <a16:creationId xmlns:a16="http://schemas.microsoft.com/office/drawing/2014/main" id="{EB7E2731-4D5B-47CC-9335-36B846B1E257}"/>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924660" y="1715842"/>
                <a:ext cx="404322" cy="402063"/>
              </a:xfrm>
              <a:prstGeom prst="rect">
                <a:avLst/>
              </a:prstGeom>
            </p:spPr>
          </p:pic>
          <p:pic>
            <p:nvPicPr>
              <p:cNvPr id="86" name="圖片 85">
                <a:extLst>
                  <a:ext uri="{FF2B5EF4-FFF2-40B4-BE49-F238E27FC236}">
                    <a16:creationId xmlns:a16="http://schemas.microsoft.com/office/drawing/2014/main" id="{BFD1B8EF-FD43-4AD8-A004-374381A09993}"/>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9921980" y="2037127"/>
                <a:ext cx="415928" cy="413604"/>
              </a:xfrm>
              <a:prstGeom prst="rect">
                <a:avLst/>
              </a:prstGeom>
            </p:spPr>
          </p:pic>
          <p:pic>
            <p:nvPicPr>
              <p:cNvPr id="87" name="圖片 86">
                <a:extLst>
                  <a:ext uri="{FF2B5EF4-FFF2-40B4-BE49-F238E27FC236}">
                    <a16:creationId xmlns:a16="http://schemas.microsoft.com/office/drawing/2014/main" id="{30BDBECA-31F6-45C1-BA78-21F40A8E0977}"/>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9944828" y="2467163"/>
                <a:ext cx="377078" cy="374971"/>
              </a:xfrm>
              <a:prstGeom prst="rect">
                <a:avLst/>
              </a:prstGeom>
            </p:spPr>
          </p:pic>
          <p:pic>
            <p:nvPicPr>
              <p:cNvPr id="88" name="圖片 87">
                <a:extLst>
                  <a:ext uri="{FF2B5EF4-FFF2-40B4-BE49-F238E27FC236}">
                    <a16:creationId xmlns:a16="http://schemas.microsoft.com/office/drawing/2014/main" id="{14845DB2-6C68-40A9-AAF1-779E3CBCE212}"/>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9925350" y="2791706"/>
                <a:ext cx="415928" cy="413604"/>
              </a:xfrm>
              <a:prstGeom prst="rect">
                <a:avLst/>
              </a:prstGeom>
            </p:spPr>
          </p:pic>
        </p:grpSp>
        <p:grpSp>
          <p:nvGrpSpPr>
            <p:cNvPr id="89" name="群組 88">
              <a:extLst>
                <a:ext uri="{FF2B5EF4-FFF2-40B4-BE49-F238E27FC236}">
                  <a16:creationId xmlns:a16="http://schemas.microsoft.com/office/drawing/2014/main" id="{8A721EFA-2E75-43D2-A281-80C82F8434C5}"/>
                </a:ext>
              </a:extLst>
            </p:cNvPr>
            <p:cNvGrpSpPr/>
            <p:nvPr/>
          </p:nvGrpSpPr>
          <p:grpSpPr>
            <a:xfrm>
              <a:off x="8573988" y="2208375"/>
              <a:ext cx="1264923" cy="1264923"/>
              <a:chOff x="8620204" y="2290193"/>
              <a:chExt cx="1264923" cy="1264923"/>
            </a:xfrm>
          </p:grpSpPr>
          <p:pic>
            <p:nvPicPr>
              <p:cNvPr id="90" name="圖片 89">
                <a:extLst>
                  <a:ext uri="{FF2B5EF4-FFF2-40B4-BE49-F238E27FC236}">
                    <a16:creationId xmlns:a16="http://schemas.microsoft.com/office/drawing/2014/main" id="{031A7767-29D8-4154-A1EF-33FBE2BFD847}"/>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8620204" y="2290193"/>
                <a:ext cx="1264923" cy="1264923"/>
              </a:xfrm>
              <a:prstGeom prst="rect">
                <a:avLst/>
              </a:prstGeom>
            </p:spPr>
          </p:pic>
          <p:sp>
            <p:nvSpPr>
              <p:cNvPr id="91" name="文字方塊 90">
                <a:extLst>
                  <a:ext uri="{FF2B5EF4-FFF2-40B4-BE49-F238E27FC236}">
                    <a16:creationId xmlns:a16="http://schemas.microsoft.com/office/drawing/2014/main" id="{AB89EF17-CC98-45B0-A4F3-09BF0733188F}"/>
                  </a:ext>
                </a:extLst>
              </p:cNvPr>
              <p:cNvSpPr txBox="1"/>
              <p:nvPr/>
            </p:nvSpPr>
            <p:spPr>
              <a:xfrm>
                <a:off x="8801209" y="3254532"/>
                <a:ext cx="893825" cy="22362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學校</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92" name="群組 91">
              <a:extLst>
                <a:ext uri="{FF2B5EF4-FFF2-40B4-BE49-F238E27FC236}">
                  <a16:creationId xmlns:a16="http://schemas.microsoft.com/office/drawing/2014/main" id="{8E657B4B-C0EC-41D5-872E-6345BD776EC6}"/>
                </a:ext>
              </a:extLst>
            </p:cNvPr>
            <p:cNvGrpSpPr/>
            <p:nvPr/>
          </p:nvGrpSpPr>
          <p:grpSpPr>
            <a:xfrm>
              <a:off x="8751792" y="4548916"/>
              <a:ext cx="919746" cy="919515"/>
              <a:chOff x="8798008" y="4630734"/>
              <a:chExt cx="919746" cy="919515"/>
            </a:xfrm>
          </p:grpSpPr>
          <p:pic>
            <p:nvPicPr>
              <p:cNvPr id="93" name="圖片 92">
                <a:extLst>
                  <a:ext uri="{FF2B5EF4-FFF2-40B4-BE49-F238E27FC236}">
                    <a16:creationId xmlns:a16="http://schemas.microsoft.com/office/drawing/2014/main" id="{B4F63DB4-E67D-4EAF-8F80-EDE05A190001}"/>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8798008" y="4630734"/>
                <a:ext cx="919746" cy="917530"/>
              </a:xfrm>
              <a:prstGeom prst="rect">
                <a:avLst/>
              </a:prstGeom>
            </p:spPr>
          </p:pic>
          <p:sp>
            <p:nvSpPr>
              <p:cNvPr id="94" name="文字方塊 93">
                <a:extLst>
                  <a:ext uri="{FF2B5EF4-FFF2-40B4-BE49-F238E27FC236}">
                    <a16:creationId xmlns:a16="http://schemas.microsoft.com/office/drawing/2014/main" id="{97821B2E-B220-4C29-AD77-7698F5A5065C}"/>
                  </a:ext>
                </a:extLst>
              </p:cNvPr>
              <p:cNvSpPr txBox="1"/>
              <p:nvPr/>
            </p:nvSpPr>
            <p:spPr>
              <a:xfrm>
                <a:off x="8801210" y="5326621"/>
                <a:ext cx="893825" cy="22362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pic>
          <p:nvPicPr>
            <p:cNvPr id="95" name="圖片 94">
              <a:extLst>
                <a:ext uri="{FF2B5EF4-FFF2-40B4-BE49-F238E27FC236}">
                  <a16:creationId xmlns:a16="http://schemas.microsoft.com/office/drawing/2014/main" id="{6153E1BF-E83A-426F-9968-0521F833ACED}"/>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5128091" y="1239325"/>
              <a:ext cx="923521" cy="921295"/>
            </a:xfrm>
            <a:prstGeom prst="rect">
              <a:avLst/>
            </a:prstGeom>
          </p:spPr>
        </p:pic>
        <p:pic>
          <p:nvPicPr>
            <p:cNvPr id="96" name="圖片 95">
              <a:extLst>
                <a:ext uri="{FF2B5EF4-FFF2-40B4-BE49-F238E27FC236}">
                  <a16:creationId xmlns:a16="http://schemas.microsoft.com/office/drawing/2014/main" id="{0F131A26-AD39-4886-A780-05B40FA49929}"/>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528685" y="1773219"/>
              <a:ext cx="594713" cy="593280"/>
            </a:xfrm>
            <a:prstGeom prst="rect">
              <a:avLst/>
            </a:prstGeom>
          </p:spPr>
        </p:pic>
        <p:pic>
          <p:nvPicPr>
            <p:cNvPr id="97" name="圖片 96">
              <a:extLst>
                <a:ext uri="{FF2B5EF4-FFF2-40B4-BE49-F238E27FC236}">
                  <a16:creationId xmlns:a16="http://schemas.microsoft.com/office/drawing/2014/main" id="{23A770EF-F257-478E-A760-081EC1B97549}"/>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523762" y="3684600"/>
              <a:ext cx="594713" cy="593280"/>
            </a:xfrm>
            <a:prstGeom prst="rect">
              <a:avLst/>
            </a:prstGeom>
          </p:spPr>
        </p:pic>
        <p:pic>
          <p:nvPicPr>
            <p:cNvPr id="98" name="圖片 97">
              <a:extLst>
                <a:ext uri="{FF2B5EF4-FFF2-40B4-BE49-F238E27FC236}">
                  <a16:creationId xmlns:a16="http://schemas.microsoft.com/office/drawing/2014/main" id="{BEAD2124-C922-49F0-BBC8-3A84F903C2B7}"/>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523762" y="5529384"/>
              <a:ext cx="594713" cy="593280"/>
            </a:xfrm>
            <a:prstGeom prst="rect">
              <a:avLst/>
            </a:prstGeom>
          </p:spPr>
        </p:pic>
        <p:sp>
          <p:nvSpPr>
            <p:cNvPr id="99" name="橢圓 98">
              <a:extLst>
                <a:ext uri="{FF2B5EF4-FFF2-40B4-BE49-F238E27FC236}">
                  <a16:creationId xmlns:a16="http://schemas.microsoft.com/office/drawing/2014/main" id="{EEE15D47-8F7E-4899-9D6C-3BC6B42F3EDB}"/>
                </a:ext>
              </a:extLst>
            </p:cNvPr>
            <p:cNvSpPr/>
            <p:nvPr/>
          </p:nvSpPr>
          <p:spPr>
            <a:xfrm>
              <a:off x="6272961" y="1493712"/>
              <a:ext cx="96327" cy="96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0" name="橢圓 99">
              <a:extLst>
                <a:ext uri="{FF2B5EF4-FFF2-40B4-BE49-F238E27FC236}">
                  <a16:creationId xmlns:a16="http://schemas.microsoft.com/office/drawing/2014/main" id="{5380E9F4-2C3A-4B09-B6CC-6A948165FA0D}"/>
                </a:ext>
              </a:extLst>
            </p:cNvPr>
            <p:cNvSpPr/>
            <p:nvPr/>
          </p:nvSpPr>
          <p:spPr>
            <a:xfrm>
              <a:off x="6277353" y="2036877"/>
              <a:ext cx="96327" cy="96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nvGrpSpPr>
            <p:cNvPr id="101" name="群組 100">
              <a:extLst>
                <a:ext uri="{FF2B5EF4-FFF2-40B4-BE49-F238E27FC236}">
                  <a16:creationId xmlns:a16="http://schemas.microsoft.com/office/drawing/2014/main" id="{975091D4-0A4C-4F01-9C98-0D046FDCE998}"/>
                </a:ext>
              </a:extLst>
            </p:cNvPr>
            <p:cNvGrpSpPr/>
            <p:nvPr/>
          </p:nvGrpSpPr>
          <p:grpSpPr>
            <a:xfrm>
              <a:off x="8628533" y="1081066"/>
              <a:ext cx="1187505" cy="1152668"/>
              <a:chOff x="8674749" y="1028516"/>
              <a:chExt cx="1187505" cy="1152668"/>
            </a:xfrm>
          </p:grpSpPr>
          <p:pic>
            <p:nvPicPr>
              <p:cNvPr id="102" name="圖片 101">
                <a:extLst>
                  <a:ext uri="{FF2B5EF4-FFF2-40B4-BE49-F238E27FC236}">
                    <a16:creationId xmlns:a16="http://schemas.microsoft.com/office/drawing/2014/main" id="{442F277A-C61A-4204-9CF5-CFDB91A738E4}"/>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8674749" y="1028516"/>
                <a:ext cx="1113491" cy="1110808"/>
              </a:xfrm>
              <a:prstGeom prst="rect">
                <a:avLst/>
              </a:prstGeom>
            </p:spPr>
          </p:pic>
          <p:sp>
            <p:nvSpPr>
              <p:cNvPr id="103" name="文字方塊 102">
                <a:extLst>
                  <a:ext uri="{FF2B5EF4-FFF2-40B4-BE49-F238E27FC236}">
                    <a16:creationId xmlns:a16="http://schemas.microsoft.com/office/drawing/2014/main" id="{E790BB43-3BFD-422B-869C-43D45EB1B5E3}"/>
                  </a:ext>
                </a:extLst>
              </p:cNvPr>
              <p:cNvSpPr txBox="1"/>
              <p:nvPr/>
            </p:nvSpPr>
            <p:spPr>
              <a:xfrm>
                <a:off x="8710191" y="1904185"/>
                <a:ext cx="115206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政府教育單位</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cxnSp>
          <p:nvCxnSpPr>
            <p:cNvPr id="105" name="直線單箭頭接點 104">
              <a:extLst>
                <a:ext uri="{FF2B5EF4-FFF2-40B4-BE49-F238E27FC236}">
                  <a16:creationId xmlns:a16="http://schemas.microsoft.com/office/drawing/2014/main" id="{E4AE4517-B6CF-45C6-88EC-0CBA25198391}"/>
                </a:ext>
              </a:extLst>
            </p:cNvPr>
            <p:cNvCxnSpPr/>
            <p:nvPr/>
          </p:nvCxnSpPr>
          <p:spPr>
            <a:xfrm flipV="1">
              <a:off x="6479820" y="2423052"/>
              <a:ext cx="0" cy="576228"/>
            </a:xfrm>
            <a:prstGeom prst="straightConnector1">
              <a:avLst/>
            </a:prstGeom>
            <a:ln w="38100">
              <a:solidFill>
                <a:srgbClr val="FF9933"/>
              </a:solidFill>
              <a:tailEnd type="triangle"/>
            </a:ln>
          </p:spPr>
          <p:style>
            <a:lnRef idx="1">
              <a:schemeClr val="accent4"/>
            </a:lnRef>
            <a:fillRef idx="0">
              <a:schemeClr val="accent4"/>
            </a:fillRef>
            <a:effectRef idx="0">
              <a:schemeClr val="accent4"/>
            </a:effectRef>
            <a:fontRef idx="minor">
              <a:schemeClr val="tx1"/>
            </a:fontRef>
          </p:style>
        </p:cxnSp>
        <p:cxnSp>
          <p:nvCxnSpPr>
            <p:cNvPr id="106" name="直線接點 105">
              <a:extLst>
                <a:ext uri="{FF2B5EF4-FFF2-40B4-BE49-F238E27FC236}">
                  <a16:creationId xmlns:a16="http://schemas.microsoft.com/office/drawing/2014/main" id="{88ABBA5D-593D-4C9B-A6B1-16F45BD9E83D}"/>
                </a:ext>
              </a:extLst>
            </p:cNvPr>
            <p:cNvCxnSpPr/>
            <p:nvPr/>
          </p:nvCxnSpPr>
          <p:spPr>
            <a:xfrm>
              <a:off x="7526401" y="3850444"/>
              <a:ext cx="756693" cy="0"/>
            </a:xfrm>
            <a:prstGeom prst="line">
              <a:avLst/>
            </a:prstGeom>
            <a:ln w="38100">
              <a:solidFill>
                <a:srgbClr val="FF9933"/>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107" name="圖片 106">
              <a:extLst>
                <a:ext uri="{FF2B5EF4-FFF2-40B4-BE49-F238E27FC236}">
                  <a16:creationId xmlns:a16="http://schemas.microsoft.com/office/drawing/2014/main" id="{998028D0-DB92-49D0-AB83-71CBE372D4F8}"/>
                </a:ext>
              </a:extLst>
            </p:cNvPr>
            <p:cNvPicPr>
              <a:picLocks noChangeAspect="1"/>
            </p:cNvPicPr>
            <p:nvPr/>
          </p:nvPicPr>
          <p:blipFill>
            <a:blip r:embed="rId24" cstate="screen">
              <a:extLst>
                <a:ext uri="{28A0092B-C50C-407E-A947-70E740481C1C}">
                  <a14:useLocalDpi xmlns:a14="http://schemas.microsoft.com/office/drawing/2010/main" val="0"/>
                </a:ext>
              </a:extLst>
            </a:blip>
            <a:stretch>
              <a:fillRect/>
            </a:stretch>
          </p:blipFill>
          <p:spPr>
            <a:xfrm>
              <a:off x="5245033" y="2819889"/>
              <a:ext cx="2175465" cy="2149255"/>
            </a:xfrm>
            <a:prstGeom prst="rect">
              <a:avLst/>
            </a:prstGeom>
          </p:spPr>
        </p:pic>
        <p:sp>
          <p:nvSpPr>
            <p:cNvPr id="108" name="文字方塊 107">
              <a:extLst>
                <a:ext uri="{FF2B5EF4-FFF2-40B4-BE49-F238E27FC236}">
                  <a16:creationId xmlns:a16="http://schemas.microsoft.com/office/drawing/2014/main" id="{07426F69-6D0A-4BBB-B326-AE03A6040308}"/>
                </a:ext>
              </a:extLst>
            </p:cNvPr>
            <p:cNvSpPr txBox="1"/>
            <p:nvPr/>
          </p:nvSpPr>
          <p:spPr>
            <a:xfrm>
              <a:off x="5550602" y="5554415"/>
              <a:ext cx="15899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1</a:t>
              </a:r>
              <a:r>
                <a:rPr kumimoji="0" lang="zh-TW" altLang="en-US"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、個資加密</a:t>
              </a:r>
              <a:endPar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2</a:t>
              </a:r>
              <a:r>
                <a:rPr kumimoji="0" lang="zh-TW" altLang="en-US"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、去識別化</a:t>
              </a:r>
              <a:endPar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、離線存取</a:t>
              </a:r>
            </a:p>
          </p:txBody>
        </p:sp>
        <p:sp>
          <p:nvSpPr>
            <p:cNvPr id="109" name="圓角矩形 108"/>
            <p:cNvSpPr/>
            <p:nvPr/>
          </p:nvSpPr>
          <p:spPr>
            <a:xfrm>
              <a:off x="400983" y="866453"/>
              <a:ext cx="3854744" cy="330354"/>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zh-TW" altLang="en-US" sz="2000" b="1" dirty="0">
                  <a:solidFill>
                    <a:schemeClr val="tx1"/>
                  </a:solidFill>
                  <a:latin typeface="思源黑體 TW Heavy" panose="020B0A00000000000000" pitchFamily="34" charset="-120"/>
                  <a:ea typeface="思源黑體 TW Heavy" panose="020B0A00000000000000" pitchFamily="34" charset="-120"/>
                </a:rPr>
                <a:t>教育大數據資料庫</a:t>
              </a:r>
            </a:p>
          </p:txBody>
        </p:sp>
        <p:sp>
          <p:nvSpPr>
            <p:cNvPr id="110" name="圓角矩形 109"/>
            <p:cNvSpPr/>
            <p:nvPr/>
          </p:nvSpPr>
          <p:spPr>
            <a:xfrm>
              <a:off x="4914350" y="870863"/>
              <a:ext cx="3223372" cy="330354"/>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zh-TW" altLang="en-US" sz="2000" b="1" dirty="0">
                  <a:solidFill>
                    <a:schemeClr val="tx1"/>
                  </a:solidFill>
                  <a:latin typeface="思源黑體 TW Heavy" panose="020B0A00000000000000" pitchFamily="34" charset="-120"/>
                  <a:ea typeface="思源黑體 TW Heavy" panose="020B0A00000000000000" pitchFamily="34" charset="-120"/>
                </a:rPr>
                <a:t>人才培育、業界加值應用</a:t>
              </a:r>
            </a:p>
          </p:txBody>
        </p:sp>
        <p:sp>
          <p:nvSpPr>
            <p:cNvPr id="111" name="圓角矩形 110"/>
            <p:cNvSpPr/>
            <p:nvPr/>
          </p:nvSpPr>
          <p:spPr>
            <a:xfrm>
              <a:off x="8420807" y="870583"/>
              <a:ext cx="3653718" cy="330354"/>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zh-TW" altLang="en-US" sz="2000" b="1" dirty="0">
                  <a:solidFill>
                    <a:schemeClr val="tx1"/>
                  </a:solidFill>
                  <a:latin typeface="思源黑體 TW Heavy" panose="020B0A00000000000000" pitchFamily="34" charset="-120"/>
                  <a:ea typeface="思源黑體 TW Heavy" panose="020B0A00000000000000" pitchFamily="34" charset="-120"/>
                </a:rPr>
                <a:t>邁向適性學習及公平優質教育</a:t>
              </a:r>
            </a:p>
          </p:txBody>
        </p:sp>
      </p:grpSp>
      <p:sp>
        <p:nvSpPr>
          <p:cNvPr id="2" name="標題 1">
            <a:extLst>
              <a:ext uri="{FF2B5EF4-FFF2-40B4-BE49-F238E27FC236}">
                <a16:creationId xmlns:a16="http://schemas.microsoft.com/office/drawing/2014/main" id="{4B9153E2-CFB5-45C4-9A80-680FBD3C4630}"/>
              </a:ext>
            </a:extLst>
          </p:cNvPr>
          <p:cNvSpPr>
            <a:spLocks noGrp="1"/>
          </p:cNvSpPr>
          <p:nvPr>
            <p:ph type="title"/>
          </p:nvPr>
        </p:nvSpPr>
        <p:spPr/>
        <p:txBody>
          <a:bodyPr>
            <a:normAutofit fontScale="90000"/>
          </a:bodyPr>
          <a:lstStyle/>
          <a:p>
            <a:r>
              <a:rPr lang="zh-TW" altLang="en-US" dirty="0"/>
              <a:t>教育大數據分析計畫架構</a:t>
            </a:r>
          </a:p>
        </p:txBody>
      </p:sp>
      <p:sp>
        <p:nvSpPr>
          <p:cNvPr id="4" name="投影片編號版面配置區 3">
            <a:extLst>
              <a:ext uri="{FF2B5EF4-FFF2-40B4-BE49-F238E27FC236}">
                <a16:creationId xmlns:a16="http://schemas.microsoft.com/office/drawing/2014/main" id="{2E9EA894-ED7B-4B72-A561-A13842ECA749}"/>
              </a:ext>
            </a:extLst>
          </p:cNvPr>
          <p:cNvSpPr>
            <a:spLocks noGrp="1"/>
          </p:cNvSpPr>
          <p:nvPr>
            <p:ph type="sldNum" sz="quarter" idx="4"/>
          </p:nvPr>
        </p:nvSpPr>
        <p:spPr/>
        <p:txBody>
          <a:bodyPr/>
          <a:lstStyle/>
          <a:p>
            <a:pPr algn="r"/>
            <a:fld id="{E139BAAD-7476-414C-B105-1DA9148DC31B}" type="slidenum">
              <a:rPr lang="en-US" altLang="zh-TW" smtClean="0"/>
              <a:pPr algn="r"/>
              <a:t>29</a:t>
            </a:fld>
            <a:endParaRPr lang="zh-TW" altLang="en-US" dirty="0"/>
          </a:p>
        </p:txBody>
      </p:sp>
    </p:spTree>
    <p:extLst>
      <p:ext uri="{BB962C8B-B14F-4D97-AF65-F5344CB8AC3E}">
        <p14:creationId xmlns:p14="http://schemas.microsoft.com/office/powerpoint/2010/main" val="11729677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5782D8-C802-43D3-A722-8C0AFBF635AF}"/>
              </a:ext>
            </a:extLst>
          </p:cNvPr>
          <p:cNvSpPr>
            <a:spLocks noGrp="1"/>
          </p:cNvSpPr>
          <p:nvPr>
            <p:ph type="title"/>
          </p:nvPr>
        </p:nvSpPr>
        <p:spPr/>
        <p:txBody>
          <a:bodyPr>
            <a:normAutofit fontScale="90000"/>
          </a:bodyPr>
          <a:lstStyle/>
          <a:p>
            <a:r>
              <a:rPr lang="zh-TW" altLang="en-US" dirty="0"/>
              <a:t>各國生生用平板政策</a:t>
            </a:r>
          </a:p>
        </p:txBody>
      </p:sp>
      <p:sp>
        <p:nvSpPr>
          <p:cNvPr id="1035" name="投影片編號版面配置區 1034">
            <a:extLst>
              <a:ext uri="{FF2B5EF4-FFF2-40B4-BE49-F238E27FC236}">
                <a16:creationId xmlns:a16="http://schemas.microsoft.com/office/drawing/2014/main" id="{C4DEEE39-5E69-4728-9776-17D33E5A2FB1}"/>
              </a:ext>
            </a:extLst>
          </p:cNvPr>
          <p:cNvSpPr>
            <a:spLocks noGrp="1"/>
          </p:cNvSpPr>
          <p:nvPr>
            <p:ph type="sldNum" sz="quarter" idx="4"/>
          </p:nvPr>
        </p:nvSpPr>
        <p:spPr/>
        <p:txBody>
          <a:bodyPr vert="horz" lIns="91440" tIns="45720" rIns="91440" bIns="45720" rtlCol="0" anchor="ctr"/>
          <a:lstStyle/>
          <a:p>
            <a:pPr algn="r"/>
            <a:fld id="{E139BAAD-7476-414C-B105-1DA9148DC31B}" type="slidenum">
              <a:rPr lang="en-US" altLang="zh-TW" smtClean="0"/>
              <a:pPr algn="r"/>
              <a:t>3</a:t>
            </a:fld>
            <a:endParaRPr lang="en-US" altLang="zh-TW" dirty="0"/>
          </a:p>
        </p:txBody>
      </p:sp>
      <p:grpSp>
        <p:nvGrpSpPr>
          <p:cNvPr id="1025" name="群組 1024">
            <a:extLst>
              <a:ext uri="{FF2B5EF4-FFF2-40B4-BE49-F238E27FC236}">
                <a16:creationId xmlns:a16="http://schemas.microsoft.com/office/drawing/2014/main" id="{2C4DB0C5-5E04-40AF-A8D1-49C37DFBCF88}"/>
              </a:ext>
            </a:extLst>
          </p:cNvPr>
          <p:cNvGrpSpPr/>
          <p:nvPr/>
        </p:nvGrpSpPr>
        <p:grpSpPr>
          <a:xfrm>
            <a:off x="1" y="1020769"/>
            <a:ext cx="11607800" cy="1700882"/>
            <a:chOff x="2" y="911215"/>
            <a:chExt cx="11607800" cy="1700882"/>
          </a:xfrm>
        </p:grpSpPr>
        <p:sp>
          <p:nvSpPr>
            <p:cNvPr id="8" name="矩形: 圓角 7">
              <a:extLst>
                <a:ext uri="{FF2B5EF4-FFF2-40B4-BE49-F238E27FC236}">
                  <a16:creationId xmlns:a16="http://schemas.microsoft.com/office/drawing/2014/main" id="{5A443BAF-816D-407D-9652-E4CF48CDBA66}"/>
                </a:ext>
              </a:extLst>
            </p:cNvPr>
            <p:cNvSpPr/>
            <p:nvPr/>
          </p:nvSpPr>
          <p:spPr>
            <a:xfrm>
              <a:off x="550363" y="911215"/>
              <a:ext cx="6214589" cy="1700882"/>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r>
                <a:rPr lang="zh-TW" altLang="en-US" sz="2000" b="1" dirty="0">
                  <a:solidFill>
                    <a:srgbClr val="7534E6"/>
                  </a:solidFill>
                </a:rPr>
                <a:t>一、日本</a:t>
              </a:r>
              <a:r>
                <a:rPr lang="en-US" altLang="zh-TW" sz="2000" b="1" dirty="0">
                  <a:solidFill>
                    <a:srgbClr val="7534E6"/>
                  </a:solidFill>
                </a:rPr>
                <a:t>GIGA</a:t>
              </a:r>
              <a:r>
                <a:rPr lang="zh-TW" altLang="en-US" sz="2000" b="1" dirty="0">
                  <a:solidFill>
                    <a:srgbClr val="7534E6"/>
                  </a:solidFill>
                </a:rPr>
                <a:t>計畫</a:t>
              </a:r>
            </a:p>
            <a:p>
              <a:pPr marL="504000" lvl="1"/>
              <a:r>
                <a:rPr lang="zh-TW" altLang="en-US" sz="2000" b="1" dirty="0">
                  <a:solidFill>
                    <a:schemeClr val="tx1"/>
                  </a:solidFill>
                </a:rPr>
                <a:t>以</a:t>
              </a:r>
              <a:r>
                <a:rPr lang="zh-TW" altLang="en-US" sz="2000" b="1" dirty="0">
                  <a:solidFill>
                    <a:srgbClr val="EE4C3C"/>
                  </a:solidFill>
                </a:rPr>
                <a:t>一生一載具</a:t>
              </a:r>
              <a:r>
                <a:rPr lang="zh-TW" altLang="en-US" sz="2000" b="1" dirty="0">
                  <a:solidFill>
                    <a:schemeClr val="tx1"/>
                  </a:solidFill>
                </a:rPr>
                <a:t>搭配建置高速網路環境、學習輔助等系統，並運用</a:t>
              </a:r>
              <a:r>
                <a:rPr lang="zh-TW" altLang="en-US" sz="2000" b="1" dirty="0">
                  <a:solidFill>
                    <a:srgbClr val="EE4C3C"/>
                  </a:solidFill>
                </a:rPr>
                <a:t>人工智慧改善個人化數位學習</a:t>
              </a:r>
              <a:r>
                <a:rPr lang="zh-TW" altLang="en-US" sz="2000" b="1" dirty="0">
                  <a:solidFill>
                    <a:schemeClr val="tx1"/>
                  </a:solidFill>
                </a:rPr>
                <a:t>，提供學生公平均等的教育機會。</a:t>
              </a:r>
            </a:p>
          </p:txBody>
        </p:sp>
        <p:pic>
          <p:nvPicPr>
            <p:cNvPr id="17" name="Picture 2" descr="https://www.mext.go.jp/content/20210113-mxt_kouhou02-000012079_2.jpg">
              <a:extLst>
                <a:ext uri="{FF2B5EF4-FFF2-40B4-BE49-F238E27FC236}">
                  <a16:creationId xmlns:a16="http://schemas.microsoft.com/office/drawing/2014/main" id="{3B2299C1-58FF-4637-AA85-31B0367C982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921244" y="911215"/>
              <a:ext cx="4686558" cy="1700882"/>
            </a:xfrm>
            <a:prstGeom prst="roundRect">
              <a:avLst/>
            </a:prstGeom>
            <a:noFill/>
            <a:extLst>
              <a:ext uri="{909E8E84-426E-40DD-AFC4-6F175D3DCCD1}">
                <a14:hiddenFill xmlns:a14="http://schemas.microsoft.com/office/drawing/2010/main">
                  <a:solidFill>
                    <a:srgbClr val="FFFFFF"/>
                  </a:solidFill>
                </a14:hiddenFill>
              </a:ext>
            </a:extLst>
          </p:spPr>
        </p:pic>
        <p:sp>
          <p:nvSpPr>
            <p:cNvPr id="16" name="等腰三角形 15">
              <a:extLst>
                <a:ext uri="{FF2B5EF4-FFF2-40B4-BE49-F238E27FC236}">
                  <a16:creationId xmlns:a16="http://schemas.microsoft.com/office/drawing/2014/main" id="{5E61D6C1-BD40-43DC-9300-9355DCA3584C}"/>
                </a:ext>
              </a:extLst>
            </p:cNvPr>
            <p:cNvSpPr/>
            <p:nvPr/>
          </p:nvSpPr>
          <p:spPr>
            <a:xfrm rot="5400000">
              <a:off x="-35719" y="127942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solidFill>
                  <a:schemeClr val="tx1"/>
                </a:solidFill>
              </a:endParaRPr>
            </a:p>
          </p:txBody>
        </p:sp>
      </p:grpSp>
      <p:grpSp>
        <p:nvGrpSpPr>
          <p:cNvPr id="1027" name="群組 1026">
            <a:extLst>
              <a:ext uri="{FF2B5EF4-FFF2-40B4-BE49-F238E27FC236}">
                <a16:creationId xmlns:a16="http://schemas.microsoft.com/office/drawing/2014/main" id="{191CA109-A7CF-4EF1-88F1-ED8EB8034B3B}"/>
              </a:ext>
            </a:extLst>
          </p:cNvPr>
          <p:cNvGrpSpPr/>
          <p:nvPr/>
        </p:nvGrpSpPr>
        <p:grpSpPr>
          <a:xfrm>
            <a:off x="0" y="2850045"/>
            <a:ext cx="11607800" cy="1835581"/>
            <a:chOff x="1" y="2831205"/>
            <a:chExt cx="11607800" cy="1835581"/>
          </a:xfrm>
        </p:grpSpPr>
        <p:sp>
          <p:nvSpPr>
            <p:cNvPr id="26" name="矩形: 圓角 25">
              <a:extLst>
                <a:ext uri="{FF2B5EF4-FFF2-40B4-BE49-F238E27FC236}">
                  <a16:creationId xmlns:a16="http://schemas.microsoft.com/office/drawing/2014/main" id="{C0543304-7134-421F-961D-56336B9229D9}"/>
                </a:ext>
              </a:extLst>
            </p:cNvPr>
            <p:cNvSpPr/>
            <p:nvPr/>
          </p:nvSpPr>
          <p:spPr>
            <a:xfrm>
              <a:off x="550362" y="2831205"/>
              <a:ext cx="11057439" cy="1835581"/>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r>
                <a:rPr lang="zh-TW" altLang="en-US" sz="2000" b="1" dirty="0">
                  <a:solidFill>
                    <a:srgbClr val="7534E6"/>
                  </a:solidFill>
                </a:rPr>
                <a:t>二、新加坡</a:t>
              </a:r>
            </a:p>
            <a:p>
              <a:pPr marL="864000" lvl="3" indent="-504000" algn="just"/>
              <a:r>
                <a:rPr lang="en-US" altLang="zh-TW" sz="2000" b="1" dirty="0">
                  <a:solidFill>
                    <a:schemeClr val="tx1"/>
                  </a:solidFill>
                </a:rPr>
                <a:t>(</a:t>
              </a:r>
              <a:r>
                <a:rPr lang="zh-TW" altLang="en-US" sz="2000" b="1" dirty="0">
                  <a:solidFill>
                    <a:schemeClr val="tx1"/>
                  </a:solidFill>
                </a:rPr>
                <a:t>一</a:t>
              </a:r>
              <a:r>
                <a:rPr lang="en-US" altLang="zh-TW" sz="2000" b="1" dirty="0">
                  <a:solidFill>
                    <a:schemeClr val="tx1"/>
                  </a:solidFill>
                </a:rPr>
                <a:t>) </a:t>
              </a:r>
              <a:r>
                <a:rPr lang="zh-TW" altLang="en-US" sz="2000" b="1" dirty="0">
                  <a:solidFill>
                    <a:schemeClr val="tx1"/>
                  </a:solidFill>
                </a:rPr>
                <a:t>以多階段教育科技計畫</a:t>
              </a:r>
              <a:r>
                <a:rPr lang="en-US" altLang="zh-TW" sz="2000" b="1" dirty="0">
                  <a:solidFill>
                    <a:schemeClr val="tx1"/>
                  </a:solidFill>
                </a:rPr>
                <a:t>(EdTech Plan)</a:t>
              </a:r>
              <a:r>
                <a:rPr lang="zh-TW" altLang="en-US" sz="2000" b="1" dirty="0">
                  <a:solidFill>
                    <a:schemeClr val="tx1"/>
                  </a:solidFill>
                </a:rPr>
                <a:t>建置軟硬體系統等，有效利用教育科技進行高品質的教和學，現階段計畫強調：應用</a:t>
              </a:r>
              <a:r>
                <a:rPr lang="zh-TW" altLang="en-US" sz="2000" b="1" dirty="0">
                  <a:solidFill>
                    <a:srgbClr val="EE4C3C"/>
                  </a:solidFill>
                </a:rPr>
                <a:t>科技提升學生自主學習及溝通合作能力</a:t>
              </a:r>
              <a:r>
                <a:rPr lang="zh-TW" altLang="en-US" sz="2000" b="1" dirty="0">
                  <a:solidFill>
                    <a:schemeClr val="tx1"/>
                  </a:solidFill>
                </a:rPr>
                <a:t>，強調以</a:t>
              </a:r>
              <a:r>
                <a:rPr lang="zh-TW" altLang="en-US" sz="2000" b="1" dirty="0">
                  <a:solidFill>
                    <a:srgbClr val="EE4C3C"/>
                  </a:solidFill>
                </a:rPr>
                <a:t>科技進行學生為中心的評量</a:t>
              </a:r>
              <a:r>
                <a:rPr lang="zh-TW" altLang="en-US" sz="2000" b="1" dirty="0">
                  <a:solidFill>
                    <a:schemeClr val="tx1"/>
                  </a:solidFill>
                </a:rPr>
                <a:t>。</a:t>
              </a:r>
            </a:p>
            <a:p>
              <a:pPr marL="864000" lvl="3" indent="-504000" algn="just"/>
              <a:r>
                <a:rPr lang="en-US" altLang="zh-TW" sz="2000" b="1" dirty="0">
                  <a:solidFill>
                    <a:schemeClr val="tx1"/>
                  </a:solidFill>
                </a:rPr>
                <a:t>(</a:t>
              </a:r>
              <a:r>
                <a:rPr lang="zh-TW" altLang="en-US" sz="2000" b="1" dirty="0">
                  <a:solidFill>
                    <a:schemeClr val="tx1"/>
                  </a:solidFill>
                </a:rPr>
                <a:t>二</a:t>
              </a:r>
              <a:r>
                <a:rPr lang="en-US" altLang="zh-TW" sz="2000" b="1" dirty="0">
                  <a:solidFill>
                    <a:schemeClr val="tx1"/>
                  </a:solidFill>
                </a:rPr>
                <a:t>) </a:t>
              </a:r>
              <a:r>
                <a:rPr lang="zh-TW" altLang="en-US" sz="2000" b="1" dirty="0">
                  <a:solidFill>
                    <a:schemeClr val="tx1"/>
                  </a:solidFill>
                </a:rPr>
                <a:t>推動</a:t>
              </a:r>
              <a:r>
                <a:rPr lang="zh-TW" altLang="en-US" sz="2000" b="1" dirty="0">
                  <a:solidFill>
                    <a:srgbClr val="EE4C3C"/>
                  </a:solidFill>
                </a:rPr>
                <a:t>學生自備載具</a:t>
              </a:r>
              <a:r>
                <a:rPr lang="en-US" altLang="zh-TW" sz="2000" b="1" dirty="0">
                  <a:solidFill>
                    <a:srgbClr val="EE4C3C"/>
                  </a:solidFill>
                </a:rPr>
                <a:t>(BYOD)</a:t>
              </a:r>
              <a:r>
                <a:rPr lang="zh-TW" altLang="en-US" sz="2000" b="1" dirty="0">
                  <a:solidFill>
                    <a:srgbClr val="EE4C3C"/>
                  </a:solidFill>
                </a:rPr>
                <a:t>策略，載具與學生比為 </a:t>
              </a:r>
              <a:r>
                <a:rPr lang="en-US" altLang="zh-TW" sz="2000" b="1" dirty="0">
                  <a:solidFill>
                    <a:srgbClr val="EE4C3C"/>
                  </a:solidFill>
                </a:rPr>
                <a:t>1:3</a:t>
              </a:r>
              <a:r>
                <a:rPr lang="zh-TW" altLang="en-US" sz="2000" b="1" dirty="0">
                  <a:solidFill>
                    <a:schemeClr val="tx1"/>
                  </a:solidFill>
                </a:rPr>
                <a:t>。</a:t>
              </a:r>
            </a:p>
          </p:txBody>
        </p:sp>
        <p:sp>
          <p:nvSpPr>
            <p:cNvPr id="28" name="等腰三角形 27">
              <a:extLst>
                <a:ext uri="{FF2B5EF4-FFF2-40B4-BE49-F238E27FC236}">
                  <a16:creationId xmlns:a16="http://schemas.microsoft.com/office/drawing/2014/main" id="{AAB1266F-42E2-46BC-A261-EBAD5C9E7FB0}"/>
                </a:ext>
              </a:extLst>
            </p:cNvPr>
            <p:cNvSpPr/>
            <p:nvPr/>
          </p:nvSpPr>
          <p:spPr>
            <a:xfrm rot="5400000">
              <a:off x="-35720" y="3266767"/>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grpSp>
      <p:grpSp>
        <p:nvGrpSpPr>
          <p:cNvPr id="1028" name="群組 1027">
            <a:extLst>
              <a:ext uri="{FF2B5EF4-FFF2-40B4-BE49-F238E27FC236}">
                <a16:creationId xmlns:a16="http://schemas.microsoft.com/office/drawing/2014/main" id="{93D8C058-AF7B-480D-B245-9021EA466EC8}"/>
              </a:ext>
            </a:extLst>
          </p:cNvPr>
          <p:cNvGrpSpPr/>
          <p:nvPr/>
        </p:nvGrpSpPr>
        <p:grpSpPr>
          <a:xfrm>
            <a:off x="0" y="4814020"/>
            <a:ext cx="11607800" cy="1835581"/>
            <a:chOff x="1" y="4885894"/>
            <a:chExt cx="11607800" cy="1835581"/>
          </a:xfrm>
        </p:grpSpPr>
        <p:sp>
          <p:nvSpPr>
            <p:cNvPr id="29" name="矩形: 圓角 28">
              <a:extLst>
                <a:ext uri="{FF2B5EF4-FFF2-40B4-BE49-F238E27FC236}">
                  <a16:creationId xmlns:a16="http://schemas.microsoft.com/office/drawing/2014/main" id="{AF59B42E-9557-471D-97B2-4EFD50C1A144}"/>
                </a:ext>
              </a:extLst>
            </p:cNvPr>
            <p:cNvSpPr/>
            <p:nvPr/>
          </p:nvSpPr>
          <p:spPr>
            <a:xfrm>
              <a:off x="550362" y="4885894"/>
              <a:ext cx="11057439" cy="1835581"/>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lvl="1"/>
              <a:r>
                <a:rPr lang="zh-TW" altLang="en-US" sz="2000" b="1" dirty="0">
                  <a:solidFill>
                    <a:srgbClr val="7534E6"/>
                  </a:solidFill>
                </a:rPr>
                <a:t>三、愛沙尼亞</a:t>
              </a:r>
            </a:p>
            <a:p>
              <a:pPr marL="864000" lvl="3" indent="-504000" algn="just"/>
              <a:r>
                <a:rPr lang="en-US" altLang="zh-TW" sz="2000" b="1" dirty="0">
                  <a:solidFill>
                    <a:schemeClr val="tx1"/>
                  </a:solidFill>
                </a:rPr>
                <a:t>(</a:t>
              </a:r>
              <a:r>
                <a:rPr lang="zh-TW" altLang="en-US" sz="2000" b="1" dirty="0">
                  <a:solidFill>
                    <a:schemeClr val="tx1"/>
                  </a:solidFill>
                </a:rPr>
                <a:t>一</a:t>
              </a:r>
              <a:r>
                <a:rPr lang="en-US" altLang="zh-TW" sz="2000" b="1" dirty="0">
                  <a:solidFill>
                    <a:schemeClr val="tx1"/>
                  </a:solidFill>
                </a:rPr>
                <a:t>) 2012</a:t>
              </a:r>
              <a:r>
                <a:rPr lang="zh-TW" altLang="en-US" sz="2000" b="1" dirty="0">
                  <a:solidFill>
                    <a:schemeClr val="tx1"/>
                  </a:solidFill>
                </a:rPr>
                <a:t>年全球第一個將</a:t>
              </a:r>
              <a:r>
                <a:rPr lang="zh-TW" altLang="en-US" sz="2000" b="1" dirty="0">
                  <a:solidFill>
                    <a:srgbClr val="EE4C3C"/>
                  </a:solidFill>
                </a:rPr>
                <a:t>資訊教育延伸至小學</a:t>
              </a:r>
              <a:r>
                <a:rPr lang="zh-TW" altLang="en-US" sz="2000" b="1" dirty="0">
                  <a:solidFill>
                    <a:schemeClr val="tx1"/>
                  </a:solidFill>
                </a:rPr>
                <a:t>的國家，</a:t>
              </a:r>
              <a:r>
                <a:rPr lang="en-US" altLang="zh-TW" sz="2000" b="1" dirty="0">
                  <a:solidFill>
                    <a:schemeClr val="tx1"/>
                  </a:solidFill>
                </a:rPr>
                <a:t>2019</a:t>
              </a:r>
              <a:r>
                <a:rPr lang="zh-TW" altLang="en-US" sz="2000" b="1" dirty="0">
                  <a:solidFill>
                    <a:schemeClr val="tx1"/>
                  </a:solidFill>
                </a:rPr>
                <a:t>年延伸至幼稚園。</a:t>
              </a:r>
            </a:p>
            <a:p>
              <a:pPr marL="864000" lvl="3" indent="-504000" algn="just"/>
              <a:r>
                <a:rPr lang="en-US" altLang="zh-TW" sz="2000" b="1" dirty="0">
                  <a:solidFill>
                    <a:schemeClr val="tx1"/>
                  </a:solidFill>
                </a:rPr>
                <a:t>(</a:t>
              </a:r>
              <a:r>
                <a:rPr lang="zh-TW" altLang="en-US" sz="2000" b="1" dirty="0">
                  <a:solidFill>
                    <a:schemeClr val="tx1"/>
                  </a:solidFill>
                </a:rPr>
                <a:t>二</a:t>
              </a:r>
              <a:r>
                <a:rPr lang="en-US" altLang="zh-TW" sz="2000" b="1" dirty="0">
                  <a:solidFill>
                    <a:schemeClr val="tx1"/>
                  </a:solidFill>
                </a:rPr>
                <a:t>) </a:t>
              </a:r>
              <a:r>
                <a:rPr lang="zh-TW" altLang="en-US" sz="2000" b="1" dirty="0">
                  <a:solidFill>
                    <a:srgbClr val="EE4C3C"/>
                  </a:solidFill>
                </a:rPr>
                <a:t>由政府提供數位學習平臺與數位學習資源</a:t>
              </a:r>
              <a:r>
                <a:rPr lang="zh-TW" altLang="en-US" sz="2000" b="1" dirty="0">
                  <a:solidFill>
                    <a:schemeClr val="tx1"/>
                  </a:solidFill>
                </a:rPr>
                <a:t>。</a:t>
              </a:r>
            </a:p>
            <a:p>
              <a:pPr marL="864000" lvl="3" indent="-504000" algn="just"/>
              <a:r>
                <a:rPr lang="en-US" altLang="zh-TW" sz="2000" b="1" dirty="0">
                  <a:solidFill>
                    <a:schemeClr val="tx1"/>
                  </a:solidFill>
                </a:rPr>
                <a:t>(</a:t>
              </a:r>
              <a:r>
                <a:rPr lang="zh-TW" altLang="en-US" sz="2000" b="1" dirty="0">
                  <a:solidFill>
                    <a:schemeClr val="tx1"/>
                  </a:solidFill>
                </a:rPr>
                <a:t>三</a:t>
              </a:r>
              <a:r>
                <a:rPr lang="en-US" altLang="zh-TW" sz="2000" b="1" dirty="0">
                  <a:solidFill>
                    <a:schemeClr val="tx1"/>
                  </a:solidFill>
                </a:rPr>
                <a:t>) </a:t>
              </a:r>
              <a:r>
                <a:rPr lang="zh-TW" altLang="en-US" sz="2000" b="1" dirty="0">
                  <a:solidFill>
                    <a:schemeClr val="tx1"/>
                  </a:solidFill>
                </a:rPr>
                <a:t>推動</a:t>
              </a:r>
              <a:r>
                <a:rPr lang="zh-TW" altLang="en-US" sz="2000" b="1" dirty="0">
                  <a:solidFill>
                    <a:srgbClr val="EE4C3C"/>
                  </a:solidFill>
                </a:rPr>
                <a:t>學生自備載具</a:t>
              </a:r>
              <a:r>
                <a:rPr lang="en-US" altLang="zh-TW" sz="2000" b="1" dirty="0">
                  <a:solidFill>
                    <a:srgbClr val="EE4C3C"/>
                  </a:solidFill>
                </a:rPr>
                <a:t>(BYOD)</a:t>
              </a:r>
              <a:r>
                <a:rPr lang="zh-TW" altLang="en-US" sz="2000" b="1" dirty="0">
                  <a:solidFill>
                    <a:schemeClr val="tx1"/>
                  </a:solidFill>
                </a:rPr>
                <a:t>策略，無設備者由學校提供。</a:t>
              </a:r>
            </a:p>
          </p:txBody>
        </p:sp>
        <p:sp>
          <p:nvSpPr>
            <p:cNvPr id="31" name="等腰三角形 30">
              <a:extLst>
                <a:ext uri="{FF2B5EF4-FFF2-40B4-BE49-F238E27FC236}">
                  <a16:creationId xmlns:a16="http://schemas.microsoft.com/office/drawing/2014/main" id="{6B011B28-3478-4106-9659-0D73A3E73EBB}"/>
                </a:ext>
              </a:extLst>
            </p:cNvPr>
            <p:cNvSpPr/>
            <p:nvPr/>
          </p:nvSpPr>
          <p:spPr>
            <a:xfrm rot="5400000">
              <a:off x="-35720" y="5321455"/>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grpSp>
    </p:spTree>
    <p:extLst>
      <p:ext uri="{BB962C8B-B14F-4D97-AF65-F5344CB8AC3E}">
        <p14:creationId xmlns:p14="http://schemas.microsoft.com/office/powerpoint/2010/main" val="1418973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C4A9AC4-9CEB-12E1-FDD3-544003713BF2}"/>
              </a:ext>
            </a:extLst>
          </p:cNvPr>
          <p:cNvSpPr txBox="1"/>
          <p:nvPr/>
        </p:nvSpPr>
        <p:spPr>
          <a:xfrm>
            <a:off x="0" y="72749"/>
            <a:ext cx="12192000" cy="646331"/>
          </a:xfrm>
          <a:prstGeom prst="rect">
            <a:avLst/>
          </a:prstGeom>
          <a:noFill/>
        </p:spPr>
        <p:txBody>
          <a:bodyPr wrap="square" rtlCol="0">
            <a:spAutoFit/>
          </a:bodyPr>
          <a:lstStyle/>
          <a:p>
            <a:pPr lvl="0" algn="ctr" defTabSz="914400">
              <a:defRPr/>
            </a:pPr>
            <a:r>
              <a:rPr lang="zh-TW" altLang="en-US" sz="3600" b="1" dirty="0">
                <a:solidFill>
                  <a:schemeClr val="bg1"/>
                </a:solidFill>
                <a:latin typeface="微軟正黑體" panose="020B0604030504040204" pitchFamily="34" charset="-120"/>
                <a:ea typeface="微軟正黑體" panose="020B0604030504040204" pitchFamily="34" charset="-120"/>
              </a:rPr>
              <a:t>大數據分析提供傳統資料無法呈現之學生學習狀況</a:t>
            </a:r>
          </a:p>
        </p:txBody>
      </p:sp>
      <p:sp>
        <p:nvSpPr>
          <p:cNvPr id="30" name="文字方塊 29">
            <a:extLst>
              <a:ext uri="{FF2B5EF4-FFF2-40B4-BE49-F238E27FC236}">
                <a16:creationId xmlns:a16="http://schemas.microsoft.com/office/drawing/2014/main" id="{DC4A9AC4-9CEB-12E1-FDD3-544003713BF2}"/>
              </a:ext>
            </a:extLst>
          </p:cNvPr>
          <p:cNvSpPr txBox="1"/>
          <p:nvPr/>
        </p:nvSpPr>
        <p:spPr>
          <a:xfrm>
            <a:off x="7151462" y="1040573"/>
            <a:ext cx="4598898" cy="338554"/>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1" dirty="0">
                <a:solidFill>
                  <a:prstClr val="black"/>
                </a:solidFill>
                <a:latin typeface="微軟正黑體" panose="020B0604030504040204" pitchFamily="34" charset="-120"/>
                <a:ea typeface="微軟正黑體" panose="020B0604030504040204" pitchFamily="34" charset="-120"/>
              </a:rPr>
              <a:t>平臺不同學習模組使用對學習成效之影響</a:t>
            </a:r>
            <a:endParaRPr lang="en-US" altLang="zh-TW" sz="1600" b="1" dirty="0">
              <a:solidFill>
                <a:prstClr val="black"/>
              </a:solidFill>
              <a:latin typeface="微軟正黑體" panose="020B0604030504040204" pitchFamily="34" charset="-120"/>
              <a:ea typeface="微軟正黑體" panose="020B0604030504040204" pitchFamily="34" charset="-120"/>
            </a:endParaRPr>
          </a:p>
        </p:txBody>
      </p:sp>
      <p:sp>
        <p:nvSpPr>
          <p:cNvPr id="31" name="文字方塊 30">
            <a:extLst>
              <a:ext uri="{FF2B5EF4-FFF2-40B4-BE49-F238E27FC236}">
                <a16:creationId xmlns:a16="http://schemas.microsoft.com/office/drawing/2014/main" id="{3931EE78-93C7-BF06-E670-9611E1D14741}"/>
              </a:ext>
            </a:extLst>
          </p:cNvPr>
          <p:cNvSpPr txBox="1"/>
          <p:nvPr/>
        </p:nvSpPr>
        <p:spPr>
          <a:xfrm>
            <a:off x="766309" y="1040573"/>
            <a:ext cx="2181225" cy="338554"/>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大數據來源</a:t>
            </a:r>
          </a:p>
        </p:txBody>
      </p:sp>
      <p:sp>
        <p:nvSpPr>
          <p:cNvPr id="32" name="矩形: 圓角 7">
            <a:extLst>
              <a:ext uri="{FF2B5EF4-FFF2-40B4-BE49-F238E27FC236}">
                <a16:creationId xmlns:a16="http://schemas.microsoft.com/office/drawing/2014/main" id="{AC62444A-3E59-F283-1C7C-3FFA3400B49C}"/>
              </a:ext>
            </a:extLst>
          </p:cNvPr>
          <p:cNvSpPr/>
          <p:nvPr/>
        </p:nvSpPr>
        <p:spPr>
          <a:xfrm>
            <a:off x="208288" y="1556288"/>
            <a:ext cx="3297269" cy="5053945"/>
          </a:xfrm>
          <a:prstGeom prst="roundRect">
            <a:avLst/>
          </a:prstGeom>
          <a:noFill/>
          <a:ln>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a:extLst>
              <a:ext uri="{FF2B5EF4-FFF2-40B4-BE49-F238E27FC236}">
                <a16:creationId xmlns:a16="http://schemas.microsoft.com/office/drawing/2014/main" id="{96D695C7-2CD3-2C12-5BCD-8433E3FC0BEB}"/>
              </a:ext>
            </a:extLst>
          </p:cNvPr>
          <p:cNvSpPr txBox="1"/>
          <p:nvPr/>
        </p:nvSpPr>
        <p:spPr>
          <a:xfrm>
            <a:off x="1416203" y="4475109"/>
            <a:ext cx="2181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noProof="0" dirty="0">
                <a:solidFill>
                  <a:schemeClr val="tx1">
                    <a:lumMod val="75000"/>
                    <a:lumOff val="25000"/>
                  </a:schemeClr>
                </a:solidFill>
                <a:latin typeface="微軟正黑體" panose="020B0604030504040204" pitchFamily="34" charset="-120"/>
                <a:ea typeface="微軟正黑體" panose="020B0604030504040204" pitchFamily="34" charset="-120"/>
              </a:rPr>
              <a:t>學生學習成效</a:t>
            </a:r>
            <a:endParaRPr kumimoji="0" lang="zh-TW" altLang="en-US" sz="20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endParaRPr>
          </a:p>
        </p:txBody>
      </p:sp>
      <p:pic>
        <p:nvPicPr>
          <p:cNvPr id="34" name="圖片 33">
            <a:extLst>
              <a:ext uri="{FF2B5EF4-FFF2-40B4-BE49-F238E27FC236}">
                <a16:creationId xmlns:a16="http://schemas.microsoft.com/office/drawing/2014/main" id="{D98D72C6-FCA0-67B3-0B09-A7CAD2F9AC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49" b="6510"/>
          <a:stretch/>
        </p:blipFill>
        <p:spPr>
          <a:xfrm rot="180622">
            <a:off x="420150" y="4228249"/>
            <a:ext cx="1051690" cy="913314"/>
          </a:xfrm>
          <a:prstGeom prst="rect">
            <a:avLst/>
          </a:prstGeom>
        </p:spPr>
      </p:pic>
      <p:pic>
        <p:nvPicPr>
          <p:cNvPr id="35" name="圖片 34">
            <a:extLst>
              <a:ext uri="{FF2B5EF4-FFF2-40B4-BE49-F238E27FC236}">
                <a16:creationId xmlns:a16="http://schemas.microsoft.com/office/drawing/2014/main" id="{447D23D2-329D-7839-0D6F-454B2737F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74" y="2542225"/>
            <a:ext cx="2991267" cy="562053"/>
          </a:xfrm>
          <a:prstGeom prst="rect">
            <a:avLst/>
          </a:prstGeom>
        </p:spPr>
      </p:pic>
      <p:pic>
        <p:nvPicPr>
          <p:cNvPr id="36" name="圖片 35">
            <a:extLst>
              <a:ext uri="{FF2B5EF4-FFF2-40B4-BE49-F238E27FC236}">
                <a16:creationId xmlns:a16="http://schemas.microsoft.com/office/drawing/2014/main" id="{067F97CE-70C5-3782-5609-D5FFBC2C8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070" y="3341415"/>
            <a:ext cx="2991267" cy="599792"/>
          </a:xfrm>
          <a:prstGeom prst="rect">
            <a:avLst/>
          </a:prstGeom>
        </p:spPr>
      </p:pic>
      <p:pic>
        <p:nvPicPr>
          <p:cNvPr id="37" name="圖片 36">
            <a:extLst>
              <a:ext uri="{FF2B5EF4-FFF2-40B4-BE49-F238E27FC236}">
                <a16:creationId xmlns:a16="http://schemas.microsoft.com/office/drawing/2014/main" id="{D75C5DDF-ABD2-1591-5B35-C07BCB6182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109" y="1715834"/>
            <a:ext cx="2637261" cy="566335"/>
          </a:xfrm>
          <a:prstGeom prst="rect">
            <a:avLst/>
          </a:prstGeom>
        </p:spPr>
      </p:pic>
      <p:graphicFrame>
        <p:nvGraphicFramePr>
          <p:cNvPr id="38" name="圖表 37">
            <a:extLst>
              <a:ext uri="{FF2B5EF4-FFF2-40B4-BE49-F238E27FC236}">
                <a16:creationId xmlns:a16="http://schemas.microsoft.com/office/drawing/2014/main" id="{020BB56C-EF22-5459-8465-CAF1CC03A2AB}"/>
              </a:ext>
            </a:extLst>
          </p:cNvPr>
          <p:cNvGraphicFramePr/>
          <p:nvPr/>
        </p:nvGraphicFramePr>
        <p:xfrm>
          <a:off x="7252003" y="1269387"/>
          <a:ext cx="4397815" cy="2931877"/>
        </p:xfrm>
        <a:graphic>
          <a:graphicData uri="http://schemas.openxmlformats.org/drawingml/2006/chart">
            <c:chart xmlns:c="http://schemas.openxmlformats.org/drawingml/2006/chart" xmlns:r="http://schemas.openxmlformats.org/officeDocument/2006/relationships" r:id="rId6"/>
          </a:graphicData>
        </a:graphic>
      </p:graphicFrame>
      <p:pic>
        <p:nvPicPr>
          <p:cNvPr id="39" name="圖片 38">
            <a:extLst>
              <a:ext uri="{FF2B5EF4-FFF2-40B4-BE49-F238E27FC236}">
                <a16:creationId xmlns:a16="http://schemas.microsoft.com/office/drawing/2014/main" id="{DC9653A0-C4AC-2290-A2A3-50C4C96DCA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376" y="4329515"/>
            <a:ext cx="2332340" cy="2160000"/>
          </a:xfrm>
          <a:prstGeom prst="rect">
            <a:avLst/>
          </a:prstGeom>
        </p:spPr>
      </p:pic>
      <p:pic>
        <p:nvPicPr>
          <p:cNvPr id="40" name="圖片 39">
            <a:extLst>
              <a:ext uri="{FF2B5EF4-FFF2-40B4-BE49-F238E27FC236}">
                <a16:creationId xmlns:a16="http://schemas.microsoft.com/office/drawing/2014/main" id="{03A9D478-5B15-9464-AAFC-964D6DAB24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2716" y="4313107"/>
            <a:ext cx="2382893" cy="2160000"/>
          </a:xfrm>
          <a:prstGeom prst="rect">
            <a:avLst/>
          </a:prstGeom>
        </p:spPr>
      </p:pic>
      <p:sp>
        <p:nvSpPr>
          <p:cNvPr id="41" name="文字方塊 40">
            <a:extLst>
              <a:ext uri="{FF2B5EF4-FFF2-40B4-BE49-F238E27FC236}">
                <a16:creationId xmlns:a16="http://schemas.microsoft.com/office/drawing/2014/main" id="{F72D6BB4-5BAC-799C-E512-5F811916A388}"/>
              </a:ext>
            </a:extLst>
          </p:cNvPr>
          <p:cNvSpPr txBox="1"/>
          <p:nvPr/>
        </p:nvSpPr>
        <p:spPr>
          <a:xfrm>
            <a:off x="8021068" y="6488702"/>
            <a:ext cx="800099" cy="30777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平臺</a:t>
            </a:r>
            <a:r>
              <a:rPr lang="en-US" altLang="zh-TW" sz="1400" dirty="0">
                <a:latin typeface="微軟正黑體" panose="020B0604030504040204" pitchFamily="34" charset="-120"/>
                <a:ea typeface="微軟正黑體" panose="020B0604030504040204" pitchFamily="34" charset="-120"/>
              </a:rPr>
              <a:t>A</a:t>
            </a:r>
          </a:p>
        </p:txBody>
      </p:sp>
      <p:sp>
        <p:nvSpPr>
          <p:cNvPr id="42" name="文字方塊 41">
            <a:extLst>
              <a:ext uri="{FF2B5EF4-FFF2-40B4-BE49-F238E27FC236}">
                <a16:creationId xmlns:a16="http://schemas.microsoft.com/office/drawing/2014/main" id="{D22725CA-ECDF-C016-C746-CEA23C676CB6}"/>
              </a:ext>
            </a:extLst>
          </p:cNvPr>
          <p:cNvSpPr txBox="1"/>
          <p:nvPr/>
        </p:nvSpPr>
        <p:spPr>
          <a:xfrm>
            <a:off x="10444112" y="6493657"/>
            <a:ext cx="800099" cy="30777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平臺</a:t>
            </a:r>
            <a:r>
              <a:rPr lang="en-US" altLang="zh-TW" sz="1400" dirty="0">
                <a:latin typeface="微軟正黑體" panose="020B0604030504040204" pitchFamily="34" charset="-120"/>
                <a:ea typeface="微軟正黑體" panose="020B0604030504040204" pitchFamily="34" charset="-120"/>
              </a:rPr>
              <a:t>B</a:t>
            </a:r>
          </a:p>
        </p:txBody>
      </p:sp>
      <p:pic>
        <p:nvPicPr>
          <p:cNvPr id="43" name="圖片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1265" y="2641358"/>
            <a:ext cx="2931283" cy="3089307"/>
          </a:xfrm>
          <a:prstGeom prst="rect">
            <a:avLst/>
          </a:prstGeom>
        </p:spPr>
      </p:pic>
      <p:sp>
        <p:nvSpPr>
          <p:cNvPr id="44" name="矩形 43"/>
          <p:cNvSpPr/>
          <p:nvPr/>
        </p:nvSpPr>
        <p:spPr>
          <a:xfrm>
            <a:off x="4195214" y="1602299"/>
            <a:ext cx="2236510" cy="584775"/>
          </a:xfrm>
          <a:prstGeom prst="rect">
            <a:avLst/>
          </a:prstGeom>
          <a:solidFill>
            <a:schemeClr val="accent4">
              <a:lumMod val="20000"/>
              <a:lumOff val="80000"/>
            </a:schemeClr>
          </a:solidFill>
          <a:ln>
            <a:solidFill>
              <a:schemeClr val="accent4">
                <a:lumMod val="20000"/>
                <a:lumOff val="80000"/>
              </a:schemeClr>
            </a:solidFill>
          </a:ln>
        </p:spPr>
        <p:txBody>
          <a:bodyPr wrap="none">
            <a:spAutoFit/>
          </a:bodyPr>
          <a:lstStyle/>
          <a:p>
            <a:pPr algn="ctr"/>
            <a:r>
              <a:rPr lang="zh-TW" altLang="en-US" sz="1600" b="1" dirty="0">
                <a:solidFill>
                  <a:prstClr val="black"/>
                </a:solidFill>
                <a:latin typeface="微軟正黑體" panose="020B0604030504040204" pitchFamily="34" charset="-120"/>
                <a:ea typeface="微軟正黑體" panose="020B0604030504040204" pitchFamily="34" charset="-120"/>
              </a:rPr>
              <a:t>不同地區學校</a:t>
            </a:r>
            <a:endParaRPr lang="en-US" altLang="zh-TW" sz="1600" b="1" dirty="0">
              <a:solidFill>
                <a:prstClr val="black"/>
              </a:solidFill>
              <a:latin typeface="微軟正黑體" panose="020B0604030504040204" pitchFamily="34" charset="-120"/>
              <a:ea typeface="微軟正黑體" panose="020B0604030504040204" pitchFamily="34" charset="-120"/>
            </a:endParaRPr>
          </a:p>
          <a:p>
            <a:pPr algn="ctr"/>
            <a:r>
              <a:rPr lang="zh-TW" altLang="en-US" sz="1600" b="1" dirty="0">
                <a:solidFill>
                  <a:prstClr val="black"/>
                </a:solidFill>
                <a:latin typeface="微軟正黑體" panose="020B0604030504040204" pitchFamily="34" charset="-120"/>
                <a:ea typeface="微軟正黑體" panose="020B0604030504040204" pitchFamily="34" charset="-120"/>
              </a:rPr>
              <a:t>載具使用率與學習成效</a:t>
            </a:r>
            <a:endParaRPr lang="zh-TW" altLang="en-US" sz="1600" dirty="0"/>
          </a:p>
        </p:txBody>
      </p:sp>
      <p:sp>
        <p:nvSpPr>
          <p:cNvPr id="45" name="文字方塊 44">
            <a:extLst>
              <a:ext uri="{FF2B5EF4-FFF2-40B4-BE49-F238E27FC236}">
                <a16:creationId xmlns:a16="http://schemas.microsoft.com/office/drawing/2014/main" id="{7EE0D8A2-CB20-0A60-192B-2801DCAB1CB9}"/>
              </a:ext>
            </a:extLst>
          </p:cNvPr>
          <p:cNvSpPr txBox="1"/>
          <p:nvPr/>
        </p:nvSpPr>
        <p:spPr>
          <a:xfrm>
            <a:off x="7151462" y="3913983"/>
            <a:ext cx="4598898" cy="338554"/>
          </a:xfrm>
          <a:prstGeom prst="rect">
            <a:avLst/>
          </a:prstGeom>
          <a:solidFill>
            <a:schemeClr val="accent4">
              <a:lumMod val="20000"/>
              <a:lumOff val="80000"/>
            </a:schemeClr>
          </a:solidFill>
          <a:ln>
            <a:solidFill>
              <a:schemeClr val="accent4">
                <a:lumMod val="20000"/>
                <a:lumOff val="8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1" dirty="0">
                <a:solidFill>
                  <a:prstClr val="black"/>
                </a:solidFill>
                <a:latin typeface="微軟正黑體" panose="020B0604030504040204" pitchFamily="34" charset="-120"/>
                <a:ea typeface="微軟正黑體" panose="020B0604030504040204" pitchFamily="34" charset="-120"/>
              </a:rPr>
              <a:t>不同平臺學生觀看影片行為分析</a:t>
            </a:r>
            <a:endParaRPr lang="en-US" altLang="zh-TW" sz="1600" b="1" dirty="0">
              <a:solidFill>
                <a:prstClr val="black"/>
              </a:solidFill>
              <a:latin typeface="微軟正黑體" panose="020B0604030504040204" pitchFamily="34" charset="-120"/>
              <a:ea typeface="微軟正黑體" panose="020B0604030504040204" pitchFamily="34" charset="-120"/>
            </a:endParaRPr>
          </a:p>
        </p:txBody>
      </p:sp>
      <p:sp>
        <p:nvSpPr>
          <p:cNvPr id="46" name="箭號: 向右 15">
            <a:extLst>
              <a:ext uri="{FF2B5EF4-FFF2-40B4-BE49-F238E27FC236}">
                <a16:creationId xmlns:a16="http://schemas.microsoft.com/office/drawing/2014/main" id="{FAD1672B-A1F2-4134-87BF-B0F62B4492A7}"/>
              </a:ext>
            </a:extLst>
          </p:cNvPr>
          <p:cNvSpPr/>
          <p:nvPr/>
        </p:nvSpPr>
        <p:spPr>
          <a:xfrm>
            <a:off x="3606119" y="3521660"/>
            <a:ext cx="517213" cy="24739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pic>
        <p:nvPicPr>
          <p:cNvPr id="47" name="圖形 6">
            <a:extLst>
              <a:ext uri="{FF2B5EF4-FFF2-40B4-BE49-F238E27FC236}">
                <a16:creationId xmlns:a16="http://schemas.microsoft.com/office/drawing/2014/main" id="{0E5B304B-8A7D-458D-8A81-200DAF78D3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6977" y="5417355"/>
            <a:ext cx="871775" cy="695730"/>
          </a:xfrm>
          <a:prstGeom prst="rect">
            <a:avLst/>
          </a:prstGeom>
        </p:spPr>
      </p:pic>
      <p:pic>
        <p:nvPicPr>
          <p:cNvPr id="48" name="圖形 14">
            <a:extLst>
              <a:ext uri="{FF2B5EF4-FFF2-40B4-BE49-F238E27FC236}">
                <a16:creationId xmlns:a16="http://schemas.microsoft.com/office/drawing/2014/main" id="{B8D6E338-1DE3-4126-BBBA-8ED3C38C32A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079" y="5346852"/>
            <a:ext cx="409360" cy="405594"/>
          </a:xfrm>
          <a:prstGeom prst="rect">
            <a:avLst/>
          </a:prstGeom>
        </p:spPr>
      </p:pic>
      <p:sp>
        <p:nvSpPr>
          <p:cNvPr id="49" name="文字方塊 48">
            <a:extLst>
              <a:ext uri="{FF2B5EF4-FFF2-40B4-BE49-F238E27FC236}">
                <a16:creationId xmlns:a16="http://schemas.microsoft.com/office/drawing/2014/main" id="{96D695C7-2CD3-2C12-5BCD-8433E3FC0BEB}"/>
              </a:ext>
            </a:extLst>
          </p:cNvPr>
          <p:cNvSpPr txBox="1"/>
          <p:nvPr/>
        </p:nvSpPr>
        <p:spPr>
          <a:xfrm>
            <a:off x="1343611" y="5622894"/>
            <a:ext cx="21076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noProof="0" dirty="0">
                <a:solidFill>
                  <a:schemeClr val="tx1">
                    <a:lumMod val="75000"/>
                    <a:lumOff val="25000"/>
                  </a:schemeClr>
                </a:solidFill>
                <a:latin typeface="微軟正黑體" panose="020B0604030504040204" pitchFamily="34" charset="-120"/>
                <a:ea typeface="微軟正黑體" panose="020B0604030504040204" pitchFamily="34" charset="-120"/>
              </a:rPr>
              <a:t>MDM</a:t>
            </a:r>
            <a:r>
              <a:rPr lang="zh-TW" altLang="en-US" sz="2000" b="1" noProof="0" dirty="0">
                <a:solidFill>
                  <a:schemeClr val="tx1">
                    <a:lumMod val="75000"/>
                    <a:lumOff val="25000"/>
                  </a:schemeClr>
                </a:solidFill>
                <a:latin typeface="微軟正黑體" panose="020B0604030504040204" pitchFamily="34" charset="-120"/>
                <a:ea typeface="微軟正黑體" panose="020B0604030504040204" pitchFamily="34" charset="-120"/>
              </a:rPr>
              <a:t>資料</a:t>
            </a:r>
            <a:endParaRPr kumimoji="0" lang="zh-TW" altLang="en-US" sz="2000" b="1"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39599EF5-359E-4F05-8918-4CF7B9EE23CD}"/>
              </a:ext>
            </a:extLst>
          </p:cNvPr>
          <p:cNvSpPr>
            <a:spLocks noGrp="1"/>
          </p:cNvSpPr>
          <p:nvPr>
            <p:ph type="sldNum" sz="quarter" idx="4"/>
          </p:nvPr>
        </p:nvSpPr>
        <p:spPr/>
        <p:txBody>
          <a:bodyPr/>
          <a:lstStyle/>
          <a:p>
            <a:pPr algn="r"/>
            <a:fld id="{E139BAAD-7476-414C-B105-1DA9148DC31B}" type="slidenum">
              <a:rPr lang="en-US" altLang="zh-TW" smtClean="0"/>
              <a:pPr algn="r"/>
              <a:t>30</a:t>
            </a:fld>
            <a:endParaRPr lang="zh-TW" altLang="en-US" dirty="0"/>
          </a:p>
        </p:txBody>
      </p:sp>
    </p:spTree>
    <p:extLst>
      <p:ext uri="{BB962C8B-B14F-4D97-AF65-F5344CB8AC3E}">
        <p14:creationId xmlns:p14="http://schemas.microsoft.com/office/powerpoint/2010/main" val="6822961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C4A9AC4-9CEB-12E1-FDD3-544003713BF2}"/>
              </a:ext>
            </a:extLst>
          </p:cNvPr>
          <p:cNvSpPr txBox="1"/>
          <p:nvPr/>
        </p:nvSpPr>
        <p:spPr>
          <a:xfrm>
            <a:off x="0" y="72749"/>
            <a:ext cx="12192000" cy="646331"/>
          </a:xfrm>
          <a:prstGeom prst="rect">
            <a:avLst/>
          </a:prstGeom>
          <a:noFill/>
        </p:spPr>
        <p:txBody>
          <a:bodyPr wrap="square" rtlCol="0">
            <a:spAutoFit/>
          </a:bodyPr>
          <a:lstStyle/>
          <a:p>
            <a:pPr lvl="0" algn="ctr" defTabSz="914400">
              <a:defRPr/>
            </a:pPr>
            <a:r>
              <a:rPr lang="zh-TW" altLang="en-US" sz="3600" b="1" dirty="0">
                <a:solidFill>
                  <a:schemeClr val="bg1"/>
                </a:solidFill>
                <a:latin typeface="微軟正黑體" panose="020B0604030504040204" pitchFamily="34" charset="-120"/>
                <a:ea typeface="微軟正黑體" panose="020B0604030504040204" pitchFamily="34" charset="-120"/>
              </a:rPr>
              <a:t>大數據分析提供學生個人化學習路徑</a:t>
            </a:r>
          </a:p>
        </p:txBody>
      </p:sp>
      <p:sp>
        <p:nvSpPr>
          <p:cNvPr id="3" name="投影片編號版面配置區 2">
            <a:extLst>
              <a:ext uri="{FF2B5EF4-FFF2-40B4-BE49-F238E27FC236}">
                <a16:creationId xmlns:a16="http://schemas.microsoft.com/office/drawing/2014/main" id="{39599EF5-359E-4F05-8918-4CF7B9EE23CD}"/>
              </a:ext>
            </a:extLst>
          </p:cNvPr>
          <p:cNvSpPr>
            <a:spLocks noGrp="1"/>
          </p:cNvSpPr>
          <p:nvPr>
            <p:ph type="sldNum" sz="quarter" idx="4"/>
          </p:nvPr>
        </p:nvSpPr>
        <p:spPr/>
        <p:txBody>
          <a:bodyPr/>
          <a:lstStyle/>
          <a:p>
            <a:pPr algn="r"/>
            <a:fld id="{E139BAAD-7476-414C-B105-1DA9148DC31B}" type="slidenum">
              <a:rPr lang="en-US" altLang="zh-TW" smtClean="0"/>
              <a:pPr algn="r"/>
              <a:t>31</a:t>
            </a:fld>
            <a:endParaRPr lang="zh-TW" altLang="en-US" dirty="0"/>
          </a:p>
        </p:txBody>
      </p:sp>
      <p:pic>
        <p:nvPicPr>
          <p:cNvPr id="24" name="圖片 23">
            <a:extLst>
              <a:ext uri="{FF2B5EF4-FFF2-40B4-BE49-F238E27FC236}">
                <a16:creationId xmlns:a16="http://schemas.microsoft.com/office/drawing/2014/main" id="{024A34BC-B9A1-0711-BFE2-DCEFC29D7ED9}"/>
              </a:ext>
            </a:extLst>
          </p:cNvPr>
          <p:cNvPicPr>
            <a:picLocks noChangeAspect="1"/>
          </p:cNvPicPr>
          <p:nvPr/>
        </p:nvPicPr>
        <p:blipFill rotWithShape="1">
          <a:blip r:embed="rId2">
            <a:extLst>
              <a:ext uri="{28A0092B-C50C-407E-A947-70E740481C1C}">
                <a14:useLocalDpi xmlns:a14="http://schemas.microsoft.com/office/drawing/2010/main" val="0"/>
              </a:ext>
            </a:extLst>
          </a:blip>
          <a:srcRect b="4535"/>
          <a:stretch/>
        </p:blipFill>
        <p:spPr>
          <a:xfrm>
            <a:off x="8280770" y="2430000"/>
            <a:ext cx="3270304" cy="4428000"/>
          </a:xfrm>
          <a:prstGeom prst="rect">
            <a:avLst/>
          </a:prstGeom>
        </p:spPr>
      </p:pic>
      <p:pic>
        <p:nvPicPr>
          <p:cNvPr id="25" name="圖片 24">
            <a:extLst>
              <a:ext uri="{FF2B5EF4-FFF2-40B4-BE49-F238E27FC236}">
                <a16:creationId xmlns:a16="http://schemas.microsoft.com/office/drawing/2014/main" id="{C8E0377A-28FD-CD14-ACDD-65F003B3924C}"/>
              </a:ext>
            </a:extLst>
          </p:cNvPr>
          <p:cNvPicPr>
            <a:picLocks noChangeAspect="1"/>
          </p:cNvPicPr>
          <p:nvPr/>
        </p:nvPicPr>
        <p:blipFill rotWithShape="1">
          <a:blip r:embed="rId3">
            <a:extLst>
              <a:ext uri="{28A0092B-C50C-407E-A947-70E740481C1C}">
                <a14:useLocalDpi xmlns:a14="http://schemas.microsoft.com/office/drawing/2010/main" val="0"/>
              </a:ext>
            </a:extLst>
          </a:blip>
          <a:srcRect t="680" b="4169"/>
          <a:stretch/>
        </p:blipFill>
        <p:spPr>
          <a:xfrm>
            <a:off x="4484989" y="2430000"/>
            <a:ext cx="3194183" cy="4428000"/>
          </a:xfrm>
          <a:prstGeom prst="rect">
            <a:avLst/>
          </a:prstGeom>
        </p:spPr>
      </p:pic>
      <p:pic>
        <p:nvPicPr>
          <p:cNvPr id="26" name="圖片 25">
            <a:extLst>
              <a:ext uri="{FF2B5EF4-FFF2-40B4-BE49-F238E27FC236}">
                <a16:creationId xmlns:a16="http://schemas.microsoft.com/office/drawing/2014/main" id="{AF07B685-8572-0292-A353-B501021B0D78}"/>
              </a:ext>
            </a:extLst>
          </p:cNvPr>
          <p:cNvPicPr>
            <a:picLocks noChangeAspect="1"/>
          </p:cNvPicPr>
          <p:nvPr/>
        </p:nvPicPr>
        <p:blipFill rotWithShape="1">
          <a:blip r:embed="rId4">
            <a:extLst>
              <a:ext uri="{28A0092B-C50C-407E-A947-70E740481C1C}">
                <a14:useLocalDpi xmlns:a14="http://schemas.microsoft.com/office/drawing/2010/main" val="0"/>
              </a:ext>
            </a:extLst>
          </a:blip>
          <a:srcRect b="3991"/>
          <a:stretch/>
        </p:blipFill>
        <p:spPr>
          <a:xfrm>
            <a:off x="621262" y="2430000"/>
            <a:ext cx="3242465" cy="4428000"/>
          </a:xfrm>
          <a:prstGeom prst="rect">
            <a:avLst/>
          </a:prstGeom>
        </p:spPr>
      </p:pic>
      <p:sp>
        <p:nvSpPr>
          <p:cNvPr id="27" name="矩形: 圓角 11">
            <a:extLst>
              <a:ext uri="{FF2B5EF4-FFF2-40B4-BE49-F238E27FC236}">
                <a16:creationId xmlns:a16="http://schemas.microsoft.com/office/drawing/2014/main" id="{103438D8-58A1-A64A-4B7E-E64C485D325F}"/>
              </a:ext>
            </a:extLst>
          </p:cNvPr>
          <p:cNvSpPr/>
          <p:nvPr/>
        </p:nvSpPr>
        <p:spPr>
          <a:xfrm>
            <a:off x="611429" y="2372439"/>
            <a:ext cx="3290018" cy="529585"/>
          </a:xfrm>
          <a:prstGeom prst="roundRect">
            <a:avLst/>
          </a:prstGeom>
          <a:solidFill>
            <a:srgbClr val="FFD75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133" b="1" dirty="0">
                <a:solidFill>
                  <a:srgbClr val="7030A0"/>
                </a:solidFill>
                <a:latin typeface="微软雅黑" pitchFamily="34" charset="-122"/>
                <a:ea typeface="微软雅黑" pitchFamily="34" charset="-122"/>
              </a:rPr>
              <a:t>甲生（高能力）</a:t>
            </a:r>
          </a:p>
        </p:txBody>
      </p:sp>
      <p:sp>
        <p:nvSpPr>
          <p:cNvPr id="28" name="矩形: 圓角 16">
            <a:extLst>
              <a:ext uri="{FF2B5EF4-FFF2-40B4-BE49-F238E27FC236}">
                <a16:creationId xmlns:a16="http://schemas.microsoft.com/office/drawing/2014/main" id="{2F709F29-4F5B-2B1F-0871-715DD6C55F23}"/>
              </a:ext>
            </a:extLst>
          </p:cNvPr>
          <p:cNvSpPr/>
          <p:nvPr/>
        </p:nvSpPr>
        <p:spPr>
          <a:xfrm>
            <a:off x="4437071" y="2373871"/>
            <a:ext cx="3290018" cy="529585"/>
          </a:xfrm>
          <a:prstGeom prst="roundRect">
            <a:avLst/>
          </a:prstGeom>
          <a:solidFill>
            <a:srgbClr val="FFD75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133" b="1" dirty="0">
                <a:solidFill>
                  <a:srgbClr val="7030A0"/>
                </a:solidFill>
                <a:latin typeface="微软雅黑" pitchFamily="34" charset="-122"/>
                <a:ea typeface="微软雅黑" pitchFamily="34" charset="-122"/>
              </a:rPr>
              <a:t>乙生（中能力）</a:t>
            </a:r>
          </a:p>
        </p:txBody>
      </p:sp>
      <p:sp>
        <p:nvSpPr>
          <p:cNvPr id="29" name="矩形: 圓角 17">
            <a:extLst>
              <a:ext uri="{FF2B5EF4-FFF2-40B4-BE49-F238E27FC236}">
                <a16:creationId xmlns:a16="http://schemas.microsoft.com/office/drawing/2014/main" id="{FBDB0020-0E16-5CB7-DA4E-E8CE9D805DDC}"/>
              </a:ext>
            </a:extLst>
          </p:cNvPr>
          <p:cNvSpPr/>
          <p:nvPr/>
        </p:nvSpPr>
        <p:spPr>
          <a:xfrm>
            <a:off x="8269984" y="2372439"/>
            <a:ext cx="3290018" cy="529585"/>
          </a:xfrm>
          <a:prstGeom prst="roundRect">
            <a:avLst/>
          </a:prstGeom>
          <a:solidFill>
            <a:srgbClr val="FFD75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133" b="1" dirty="0">
                <a:solidFill>
                  <a:srgbClr val="7030A0"/>
                </a:solidFill>
                <a:latin typeface="微软雅黑" pitchFamily="34" charset="-122"/>
                <a:ea typeface="微软雅黑" pitchFamily="34" charset="-122"/>
              </a:rPr>
              <a:t>丙生（低能力）</a:t>
            </a:r>
          </a:p>
        </p:txBody>
      </p:sp>
      <p:sp>
        <p:nvSpPr>
          <p:cNvPr id="50" name="矩形 49"/>
          <p:cNvSpPr/>
          <p:nvPr/>
        </p:nvSpPr>
        <p:spPr>
          <a:xfrm>
            <a:off x="436007" y="1010128"/>
            <a:ext cx="11223472" cy="1990288"/>
          </a:xfrm>
          <a:prstGeom prst="rect">
            <a:avLst/>
          </a:prstGeom>
        </p:spPr>
        <p:txBody>
          <a:bodyPr wrap="square">
            <a:spAutoFit/>
          </a:bodyPr>
          <a:lstStyle/>
          <a:p>
            <a:pPr marL="285750" indent="-285750" defTabSz="914400">
              <a:lnSpc>
                <a:spcPts val="4000"/>
              </a:lnSpc>
              <a:spcBef>
                <a:spcPts val="1200"/>
              </a:spcBef>
              <a:spcAft>
                <a:spcPts val="200"/>
              </a:spcAft>
              <a:buClr>
                <a:srgbClr val="99CB38"/>
              </a:buClr>
              <a:buSzPct val="100000"/>
              <a:buFont typeface="Wingdings" panose="05000000000000000000" pitchFamily="2" charset="2"/>
              <a:buChar char="Ø"/>
            </a:pPr>
            <a:r>
              <a:rPr lang="zh-TW" altLang="en-US" sz="2600" b="1" dirty="0">
                <a:solidFill>
                  <a:schemeClr val="accent2">
                    <a:lumMod val="50000"/>
                  </a:schemeClr>
                </a:solidFill>
                <a:latin typeface="Times New Roman" panose="02020603050405020304" pitchFamily="18" charset="0"/>
                <a:ea typeface="微軟正黑體" panose="020B0604030504040204" pitchFamily="34" charset="-120"/>
              </a:rPr>
              <a:t>建置</a:t>
            </a:r>
            <a:r>
              <a:rPr lang="en-US" altLang="zh-TW" sz="2600" b="1" dirty="0">
                <a:solidFill>
                  <a:schemeClr val="accent2">
                    <a:lumMod val="50000"/>
                  </a:schemeClr>
                </a:solidFill>
                <a:latin typeface="Times New Roman" panose="02020603050405020304" pitchFamily="18" charset="0"/>
                <a:ea typeface="微軟正黑體" panose="020B0604030504040204" pitchFamily="34" charset="-120"/>
              </a:rPr>
              <a:t>AI</a:t>
            </a:r>
            <a:r>
              <a:rPr lang="zh-TW" altLang="en-US" sz="2600" b="1" dirty="0">
                <a:solidFill>
                  <a:schemeClr val="accent2">
                    <a:lumMod val="50000"/>
                  </a:schemeClr>
                </a:solidFill>
                <a:latin typeface="Times New Roman" panose="02020603050405020304" pitchFamily="18" charset="0"/>
                <a:ea typeface="微軟正黑體" panose="020B0604030504040204" pitchFamily="34" charset="-120"/>
              </a:rPr>
              <a:t>數位學習平台教育部因材網，應用大數據分析學生</a:t>
            </a:r>
            <a:r>
              <a:rPr lang="zh-TW" altLang="en-US" sz="2600" b="1" dirty="0">
                <a:solidFill>
                  <a:srgbClr val="FF0000"/>
                </a:solidFill>
                <a:latin typeface="Times New Roman" panose="02020603050405020304" pitchFamily="18" charset="0"/>
                <a:ea typeface="微軟正黑體" panose="020B0604030504040204" pitchFamily="34" charset="-120"/>
              </a:rPr>
              <a:t>不同學習弱點</a:t>
            </a:r>
            <a:endParaRPr lang="en-US" altLang="zh-TW" sz="2600" b="1" dirty="0">
              <a:solidFill>
                <a:srgbClr val="FF0000"/>
              </a:solidFill>
              <a:latin typeface="Times New Roman" panose="02020603050405020304" pitchFamily="18" charset="0"/>
              <a:ea typeface="微軟正黑體" panose="020B0604030504040204" pitchFamily="34" charset="-120"/>
            </a:endParaRPr>
          </a:p>
          <a:p>
            <a:pPr marL="285750" indent="-285750" defTabSz="914400">
              <a:lnSpc>
                <a:spcPts val="4000"/>
              </a:lnSpc>
              <a:spcBef>
                <a:spcPts val="1200"/>
              </a:spcBef>
              <a:spcAft>
                <a:spcPts val="200"/>
              </a:spcAft>
              <a:buClr>
                <a:srgbClr val="99CB38"/>
              </a:buClr>
              <a:buSzPct val="100000"/>
              <a:buFont typeface="Wingdings" panose="05000000000000000000" pitchFamily="2" charset="2"/>
              <a:buChar char="Ø"/>
            </a:pPr>
            <a:r>
              <a:rPr lang="zh-TW" altLang="en-US" sz="2600" b="1" dirty="0">
                <a:solidFill>
                  <a:schemeClr val="accent2">
                    <a:lumMod val="50000"/>
                  </a:schemeClr>
                </a:solidFill>
                <a:latin typeface="Times New Roman" panose="02020603050405020304" pitchFamily="18" charset="0"/>
                <a:ea typeface="微軟正黑體" panose="020B0604030504040204" pitchFamily="34" charset="-120"/>
              </a:rPr>
              <a:t>類似</a:t>
            </a:r>
            <a:r>
              <a:rPr lang="en-US" altLang="zh-TW" sz="2600" b="1" dirty="0">
                <a:solidFill>
                  <a:schemeClr val="accent2">
                    <a:lumMod val="50000"/>
                  </a:schemeClr>
                </a:solidFill>
                <a:latin typeface="Times New Roman" panose="02020603050405020304" pitchFamily="18" charset="0"/>
                <a:ea typeface="微軟正黑體" panose="020B0604030504040204" pitchFamily="34" charset="-120"/>
              </a:rPr>
              <a:t>Google</a:t>
            </a:r>
            <a:r>
              <a:rPr lang="zh-TW" altLang="en-US" sz="2600" b="1" dirty="0">
                <a:solidFill>
                  <a:schemeClr val="accent2">
                    <a:lumMod val="50000"/>
                  </a:schemeClr>
                </a:solidFill>
                <a:latin typeface="Times New Roman" panose="02020603050405020304" pitchFamily="18" charset="0"/>
                <a:ea typeface="微軟正黑體" panose="020B0604030504040204" pitchFamily="34" charset="-120"/>
              </a:rPr>
              <a:t>地圖一般，提供學生</a:t>
            </a:r>
            <a:r>
              <a:rPr lang="zh-TW" altLang="en-US" sz="2600" b="1" dirty="0">
                <a:solidFill>
                  <a:srgbClr val="FF0000"/>
                </a:solidFill>
                <a:latin typeface="Times New Roman" panose="02020603050405020304" pitchFamily="18" charset="0"/>
                <a:ea typeface="微軟正黑體" panose="020B0604030504040204" pitchFamily="34" charset="-120"/>
              </a:rPr>
              <a:t>專屬的學習路徑</a:t>
            </a:r>
            <a:r>
              <a:rPr lang="zh-TW" altLang="en-US" sz="2600" b="1" dirty="0">
                <a:solidFill>
                  <a:schemeClr val="accent2">
                    <a:lumMod val="50000"/>
                  </a:schemeClr>
                </a:solidFill>
                <a:latin typeface="Times New Roman" panose="02020603050405020304" pitchFamily="18" charset="0"/>
                <a:ea typeface="微軟正黑體" panose="020B0604030504040204" pitchFamily="34" charset="-120"/>
              </a:rPr>
              <a:t>，讓學習更有效</a:t>
            </a:r>
          </a:p>
          <a:p>
            <a:pPr marL="285750" indent="-285750" defTabSz="914400">
              <a:lnSpc>
                <a:spcPts val="4000"/>
              </a:lnSpc>
              <a:spcBef>
                <a:spcPts val="1200"/>
              </a:spcBef>
              <a:spcAft>
                <a:spcPts val="200"/>
              </a:spcAft>
              <a:buClr>
                <a:srgbClr val="99CB38"/>
              </a:buClr>
              <a:buSzPct val="100000"/>
              <a:buFont typeface="Wingdings" panose="05000000000000000000" pitchFamily="2" charset="2"/>
              <a:buChar char="Ø"/>
            </a:pPr>
            <a:endParaRPr lang="en-US" altLang="zh-TW" sz="2600" b="1" dirty="0">
              <a:solidFill>
                <a:schemeClr val="accent2">
                  <a:lumMod val="50000"/>
                </a:schemeClr>
              </a:solidFill>
              <a:latin typeface="Times New Roman" panose="02020603050405020304" pitchFamily="18" charset="0"/>
              <a:ea typeface="微軟正黑體" panose="020B0604030504040204" pitchFamily="34" charset="-120"/>
            </a:endParaRPr>
          </a:p>
        </p:txBody>
      </p:sp>
    </p:spTree>
    <p:extLst>
      <p:ext uri="{BB962C8B-B14F-4D97-AF65-F5344CB8AC3E}">
        <p14:creationId xmlns:p14="http://schemas.microsoft.com/office/powerpoint/2010/main" val="31699228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FAC7CBC8-28F6-4C37-85F6-D63282FB960B}"/>
              </a:ext>
            </a:extLst>
          </p:cNvPr>
          <p:cNvSpPr txBox="1"/>
          <p:nvPr/>
        </p:nvSpPr>
        <p:spPr>
          <a:xfrm>
            <a:off x="0" y="147444"/>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mn-cs"/>
              </a:rPr>
              <a:t>補助大專校院開設教育大數據微學程</a:t>
            </a:r>
          </a:p>
        </p:txBody>
      </p:sp>
      <p:graphicFrame>
        <p:nvGraphicFramePr>
          <p:cNvPr id="12" name="表格 11"/>
          <p:cNvGraphicFramePr>
            <a:graphicFrameLocks noGrp="1"/>
          </p:cNvGraphicFramePr>
          <p:nvPr/>
        </p:nvGraphicFramePr>
        <p:xfrm>
          <a:off x="680498" y="1602060"/>
          <a:ext cx="10443222" cy="1483360"/>
        </p:xfrm>
        <a:graphic>
          <a:graphicData uri="http://schemas.openxmlformats.org/drawingml/2006/table">
            <a:tbl>
              <a:tblPr firstRow="1" bandRow="1">
                <a:tableStyleId>{5C22544A-7EE6-4342-B048-85BDC9FD1C3A}</a:tableStyleId>
              </a:tblPr>
              <a:tblGrid>
                <a:gridCol w="1385719">
                  <a:extLst>
                    <a:ext uri="{9D8B030D-6E8A-4147-A177-3AD203B41FA5}">
                      <a16:colId xmlns:a16="http://schemas.microsoft.com/office/drawing/2014/main" val="3272883695"/>
                    </a:ext>
                  </a:extLst>
                </a:gridCol>
                <a:gridCol w="2337107">
                  <a:extLst>
                    <a:ext uri="{9D8B030D-6E8A-4147-A177-3AD203B41FA5}">
                      <a16:colId xmlns:a16="http://schemas.microsoft.com/office/drawing/2014/main" val="381142727"/>
                    </a:ext>
                  </a:extLst>
                </a:gridCol>
                <a:gridCol w="3670547">
                  <a:extLst>
                    <a:ext uri="{9D8B030D-6E8A-4147-A177-3AD203B41FA5}">
                      <a16:colId xmlns:a16="http://schemas.microsoft.com/office/drawing/2014/main" val="4031901041"/>
                    </a:ext>
                  </a:extLst>
                </a:gridCol>
                <a:gridCol w="3049849">
                  <a:extLst>
                    <a:ext uri="{9D8B030D-6E8A-4147-A177-3AD203B41FA5}">
                      <a16:colId xmlns:a16="http://schemas.microsoft.com/office/drawing/2014/main" val="333798277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800" b="1" kern="100" dirty="0">
                          <a:effectLst/>
                          <a:latin typeface="微軟正黑體" panose="020B0604030504040204" pitchFamily="34" charset="-120"/>
                          <a:ea typeface="微軟正黑體" panose="020B0604030504040204" pitchFamily="34" charset="-120"/>
                        </a:rPr>
                        <a:t>課程類別</a:t>
                      </a:r>
                      <a:endParaRPr lang="zh-TW" alt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800" b="1" kern="100" dirty="0">
                          <a:effectLst/>
                          <a:latin typeface="微軟正黑體" panose="020B0604030504040204" pitchFamily="34" charset="-120"/>
                          <a:ea typeface="微軟正黑體" panose="020B0604030504040204" pitchFamily="34" charset="-120"/>
                        </a:rPr>
                        <a:t>基礎課程</a:t>
                      </a:r>
                      <a:endParaRPr lang="zh-TW" alt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800" b="1" kern="100" dirty="0">
                          <a:effectLst/>
                          <a:latin typeface="微軟正黑體" panose="020B0604030504040204" pitchFamily="34" charset="-120"/>
                          <a:ea typeface="微軟正黑體" panose="020B0604030504040204" pitchFamily="34" charset="-120"/>
                        </a:rPr>
                        <a:t>進階課程</a:t>
                      </a:r>
                      <a:endParaRPr lang="zh-TW" alt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800" b="1" kern="100" dirty="0">
                          <a:effectLst/>
                          <a:latin typeface="微軟正黑體" panose="020B0604030504040204" pitchFamily="34" charset="-120"/>
                          <a:ea typeface="微軟正黑體" panose="020B0604030504040204" pitchFamily="34" charset="-120"/>
                        </a:rPr>
                        <a:t>實務課程</a:t>
                      </a:r>
                      <a:endParaRPr lang="zh-TW" alt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tc>
                <a:extLst>
                  <a:ext uri="{0D108BD9-81ED-4DB2-BD59-A6C34878D82A}">
                    <a16:rowId xmlns:a16="http://schemas.microsoft.com/office/drawing/2014/main" val="1475130164"/>
                  </a:ext>
                </a:extLst>
              </a:tr>
              <a:tr h="1112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800" b="0" kern="100" dirty="0">
                          <a:effectLst/>
                          <a:latin typeface="微軟正黑體" panose="020B0604030504040204" pitchFamily="34" charset="-120"/>
                          <a:ea typeface="微軟正黑體" panose="020B0604030504040204" pitchFamily="34" charset="-120"/>
                        </a:rPr>
                        <a:t>課程特色</a:t>
                      </a:r>
                      <a:endParaRPr lang="zh-TW" alt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0" kern="100" dirty="0">
                          <a:effectLst/>
                          <a:latin typeface="微軟正黑體" panose="020B0604030504040204" pitchFamily="34" charset="-120"/>
                          <a:ea typeface="微軟正黑體" panose="020B0604030504040204" pitchFamily="34" charset="-120"/>
                        </a:rPr>
                        <a:t>習得與教育相關之</a:t>
                      </a:r>
                      <a:endParaRPr lang="en-US" altLang="zh-TW" sz="1800" b="0" kern="100" dirty="0">
                        <a:effectLst/>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0" kern="100" dirty="0">
                          <a:effectLst/>
                          <a:latin typeface="微軟正黑體" panose="020B0604030504040204" pitchFamily="34" charset="-120"/>
                          <a:ea typeface="微軟正黑體" panose="020B0604030504040204" pitchFamily="34" charset="-120"/>
                        </a:rPr>
                        <a:t>數據分析概論與工具</a:t>
                      </a:r>
                      <a:endParaRPr lang="zh-TW" alt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tc>
                <a:tc>
                  <a:txBody>
                    <a:bodyPr/>
                    <a:lstStyle/>
                    <a:p>
                      <a:r>
                        <a:rPr lang="zh-TW" altLang="zh-TW" sz="1800" b="0" kern="100" dirty="0">
                          <a:effectLst/>
                          <a:latin typeface="微軟正黑體" panose="020B0604030504040204" pitchFamily="34" charset="-120"/>
                          <a:ea typeface="微軟正黑體" panose="020B0604030504040204" pitchFamily="34" charset="-120"/>
                        </a:rPr>
                        <a:t>能實際應用數據分析開發工具、</a:t>
                      </a:r>
                      <a:endParaRPr lang="en-US" altLang="zh-TW" sz="1800" b="0" kern="100" dirty="0">
                        <a:effectLst/>
                        <a:latin typeface="微軟正黑體" panose="020B0604030504040204" pitchFamily="34" charset="-120"/>
                        <a:ea typeface="微軟正黑體" panose="020B0604030504040204" pitchFamily="34" charset="-120"/>
                      </a:endParaRPr>
                    </a:p>
                    <a:p>
                      <a:r>
                        <a:rPr lang="zh-TW" altLang="zh-TW" sz="1800" b="0" kern="100" dirty="0">
                          <a:effectLst/>
                          <a:latin typeface="微軟正黑體" panose="020B0604030504040204" pitchFamily="34" charset="-120"/>
                          <a:ea typeface="微軟正黑體" panose="020B0604030504040204" pitchFamily="34" charset="-120"/>
                        </a:rPr>
                        <a:t>統計相關套裝軟體來挖掘現有教育資料庫資料以解決真實教育議題</a:t>
                      </a:r>
                      <a:endParaRPr lang="zh-TW" altLang="en-US" b="0" dirty="0">
                        <a:latin typeface="微軟正黑體" panose="020B0604030504040204" pitchFamily="34" charset="-120"/>
                        <a:ea typeface="微軟正黑體" panose="020B0604030504040204" pitchFamily="34" charset="-12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0" kern="100" dirty="0">
                          <a:effectLst/>
                          <a:latin typeface="微軟正黑體" panose="020B0604030504040204" pitchFamily="34" charset="-120"/>
                          <a:ea typeface="微軟正黑體" panose="020B0604030504040204" pitchFamily="34" charset="-120"/>
                        </a:rPr>
                        <a:t>與產業</a:t>
                      </a:r>
                      <a:r>
                        <a:rPr lang="en-US" altLang="zh-TW" sz="1800" b="0" kern="100" dirty="0">
                          <a:effectLst/>
                          <a:latin typeface="微軟正黑體" panose="020B0604030504040204" pitchFamily="34" charset="-120"/>
                          <a:ea typeface="微軟正黑體" panose="020B0604030504040204" pitchFamily="34" charset="-120"/>
                        </a:rPr>
                        <a:t>(</a:t>
                      </a:r>
                      <a:r>
                        <a:rPr lang="zh-TW" altLang="en-US" sz="1800" b="0" kern="100" dirty="0">
                          <a:effectLst/>
                          <a:latin typeface="微軟正黑體" panose="020B0604030504040204" pitchFamily="34" charset="-120"/>
                          <a:ea typeface="微軟正黑體" panose="020B0604030504040204" pitchFamily="34" charset="-120"/>
                        </a:rPr>
                        <a:t>縣市</a:t>
                      </a:r>
                      <a:r>
                        <a:rPr lang="en-US" altLang="zh-TW" sz="1800" b="0" kern="100" dirty="0">
                          <a:effectLst/>
                          <a:latin typeface="微軟正黑體" panose="020B0604030504040204" pitchFamily="34" charset="-120"/>
                          <a:ea typeface="微軟正黑體" panose="020B0604030504040204" pitchFamily="34" charset="-120"/>
                        </a:rPr>
                        <a:t>)</a:t>
                      </a:r>
                      <a:r>
                        <a:rPr lang="zh-TW" altLang="zh-TW" sz="1800" b="0" kern="100" dirty="0">
                          <a:effectLst/>
                          <a:latin typeface="微軟正黑體" panose="020B0604030504040204" pitchFamily="34" charset="-120"/>
                          <a:ea typeface="微軟正黑體" panose="020B0604030504040204" pitchFamily="34" charset="-120"/>
                        </a:rPr>
                        <a:t>合作之實務專案或實習</a:t>
                      </a:r>
                      <a:endParaRPr lang="zh-TW" alt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endParaRPr lang="zh-TW" altLang="en-US" b="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084698813"/>
                  </a:ext>
                </a:extLst>
              </a:tr>
            </a:tbl>
          </a:graphicData>
        </a:graphic>
      </p:graphicFrame>
      <p:sp>
        <p:nvSpPr>
          <p:cNvPr id="9" name="圓角矩形 8"/>
          <p:cNvSpPr/>
          <p:nvPr/>
        </p:nvSpPr>
        <p:spPr>
          <a:xfrm>
            <a:off x="4412202" y="1479670"/>
            <a:ext cx="6835805" cy="1784412"/>
          </a:xfrm>
          <a:prstGeom prst="roundRect">
            <a:avLst/>
          </a:prstGeom>
          <a:noFill/>
          <a:ln w="28575">
            <a:solidFill>
              <a:srgbClr val="F67B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416756" y="3883269"/>
            <a:ext cx="11223472" cy="2323713"/>
          </a:xfrm>
          <a:prstGeom prst="rect">
            <a:avLst/>
          </a:prstGeom>
        </p:spPr>
        <p:txBody>
          <a:bodyPr wrap="square">
            <a:spAutoFit/>
          </a:bodyPr>
          <a:lstStyle/>
          <a:p>
            <a:pPr marL="285750" indent="-285750" defTabSz="914400">
              <a:lnSpc>
                <a:spcPts val="4000"/>
              </a:lnSpc>
              <a:spcBef>
                <a:spcPts val="1200"/>
              </a:spcBef>
              <a:spcAft>
                <a:spcPts val="200"/>
              </a:spcAft>
              <a:buClr>
                <a:srgbClr val="99CB38"/>
              </a:buClr>
              <a:buSzPct val="100000"/>
              <a:buFont typeface="Wingdings" panose="05000000000000000000" pitchFamily="2" charset="2"/>
              <a:buChar char="Ø"/>
            </a:pPr>
            <a:r>
              <a:rPr lang="zh-TW" altLang="en-US" sz="2600" b="1" dirty="0">
                <a:solidFill>
                  <a:schemeClr val="accent2">
                    <a:lumMod val="50000"/>
                  </a:schemeClr>
                </a:solidFill>
                <a:latin typeface="Times New Roman" panose="02020603050405020304" pitchFamily="18" charset="0"/>
                <a:ea typeface="微軟正黑體" panose="020B0604030504040204" pitchFamily="34" charset="-120"/>
              </a:rPr>
              <a:t>結合產學研進行教育大數據人才培育，提升數位學習產業加值應用與創新研發。</a:t>
            </a:r>
            <a:endParaRPr lang="en-US" altLang="zh-TW" sz="2600" b="1" dirty="0">
              <a:solidFill>
                <a:schemeClr val="accent2">
                  <a:lumMod val="50000"/>
                </a:schemeClr>
              </a:solidFill>
              <a:latin typeface="Times New Roman" panose="02020603050405020304" pitchFamily="18" charset="0"/>
              <a:ea typeface="微軟正黑體" panose="020B0604030504040204" pitchFamily="34" charset="-120"/>
            </a:endParaRPr>
          </a:p>
          <a:p>
            <a:pPr marL="285750" lvl="0" indent="-285750" defTabSz="914400">
              <a:lnSpc>
                <a:spcPts val="4000"/>
              </a:lnSpc>
              <a:spcBef>
                <a:spcPts val="1200"/>
              </a:spcBef>
              <a:spcAft>
                <a:spcPts val="200"/>
              </a:spcAft>
              <a:buClr>
                <a:srgbClr val="99CB38"/>
              </a:buClr>
              <a:buSzPct val="100000"/>
              <a:buFont typeface="Wingdings" panose="05000000000000000000" pitchFamily="2" charset="2"/>
              <a:buChar char="Ø"/>
            </a:pPr>
            <a:r>
              <a:rPr lang="zh-TW" altLang="en-US" sz="2600" b="1" dirty="0">
                <a:solidFill>
                  <a:schemeClr val="accent2">
                    <a:lumMod val="50000"/>
                  </a:schemeClr>
                </a:solidFill>
                <a:latin typeface="Times New Roman" panose="02020603050405020304" pitchFamily="18" charset="0"/>
                <a:ea typeface="微軟正黑體" panose="020B0604030504040204" pitchFamily="34" charset="-120"/>
              </a:rPr>
              <a:t>媒合大學及縣市教育局處，使用縣市開放之教育數據進行分析，進行專題導向學習。</a:t>
            </a:r>
            <a:endParaRPr lang="en-US" altLang="zh-TW" sz="2600" b="1" dirty="0">
              <a:solidFill>
                <a:schemeClr val="accent2">
                  <a:lumMod val="50000"/>
                </a:schemeClr>
              </a:solidFill>
              <a:latin typeface="Times New Roman" panose="02020603050405020304" pitchFamily="18" charset="0"/>
              <a:ea typeface="微軟正黑體" panose="020B0604030504040204" pitchFamily="34" charset="-120"/>
            </a:endParaRPr>
          </a:p>
        </p:txBody>
      </p:sp>
      <p:sp>
        <p:nvSpPr>
          <p:cNvPr id="2" name="投影片編號版面配置區 1">
            <a:extLst>
              <a:ext uri="{FF2B5EF4-FFF2-40B4-BE49-F238E27FC236}">
                <a16:creationId xmlns:a16="http://schemas.microsoft.com/office/drawing/2014/main" id="{B2639328-A268-4F50-8ECE-6D375A7DF41C}"/>
              </a:ext>
            </a:extLst>
          </p:cNvPr>
          <p:cNvSpPr>
            <a:spLocks noGrp="1"/>
          </p:cNvSpPr>
          <p:nvPr>
            <p:ph type="sldNum" sz="quarter" idx="4"/>
          </p:nvPr>
        </p:nvSpPr>
        <p:spPr/>
        <p:txBody>
          <a:bodyPr/>
          <a:lstStyle/>
          <a:p>
            <a:pPr algn="r"/>
            <a:fld id="{E139BAAD-7476-414C-B105-1DA9148DC31B}" type="slidenum">
              <a:rPr lang="en-US" altLang="zh-TW" smtClean="0"/>
              <a:pPr algn="r"/>
              <a:t>32</a:t>
            </a:fld>
            <a:endParaRPr lang="zh-TW" altLang="en-US" dirty="0"/>
          </a:p>
        </p:txBody>
      </p:sp>
    </p:spTree>
    <p:extLst>
      <p:ext uri="{BB962C8B-B14F-4D97-AF65-F5344CB8AC3E}">
        <p14:creationId xmlns:p14="http://schemas.microsoft.com/office/powerpoint/2010/main" val="709286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1970062"/>
          </a:xfrm>
          <a:solidFill>
            <a:srgbClr val="FFFFFF">
              <a:alpha val="50196"/>
            </a:srgbClr>
          </a:solidFill>
          <a:effectLst>
            <a:softEdge rad="114300"/>
          </a:effectLst>
        </p:spPr>
        <p:txBody>
          <a:bodyPr vert="horz" lIns="91440" tIns="45720" rIns="91440" bIns="45720" rtlCol="0" anchor="ctr">
            <a:normAutofit/>
          </a:bodyPr>
          <a:lstStyle/>
          <a:p>
            <a:r>
              <a:rPr lang="zh-TW" altLang="en-US" sz="4800" dirty="0"/>
              <a:t>  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fld id="{E139BAAD-7476-414C-B105-1DA9148DC31B}" type="slidenum">
              <a:rPr lang="en-US" altLang="zh-TW" smtClean="0"/>
              <a:pPr/>
              <a:t>33</a:t>
            </a:fld>
            <a:endParaRPr lang="en-US" altLang="zh-TW" dirty="0"/>
          </a:p>
        </p:txBody>
      </p:sp>
      <p:sp>
        <p:nvSpPr>
          <p:cNvPr id="9" name="標題 1">
            <a:extLst>
              <a:ext uri="{FF2B5EF4-FFF2-40B4-BE49-F238E27FC236}">
                <a16:creationId xmlns:a16="http://schemas.microsoft.com/office/drawing/2014/main" id="{3D3BEDA3-0B6E-4C3C-B145-8370C73311E7}"/>
              </a:ext>
            </a:extLst>
          </p:cNvPr>
          <p:cNvSpPr txBox="1">
            <a:spLocks/>
          </p:cNvSpPr>
          <p:nvPr/>
        </p:nvSpPr>
        <p:spPr>
          <a:xfrm>
            <a:off x="1203294" y="2894596"/>
            <a:ext cx="6474732" cy="253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r>
              <a:rPr lang="zh-TW" altLang="en-US" sz="5400" dirty="0"/>
              <a:t>教師增能</a:t>
            </a:r>
          </a:p>
        </p:txBody>
      </p:sp>
    </p:spTree>
    <p:extLst>
      <p:ext uri="{BB962C8B-B14F-4D97-AF65-F5344CB8AC3E}">
        <p14:creationId xmlns:p14="http://schemas.microsoft.com/office/powerpoint/2010/main" val="19013497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5">
            <a:extLst>
              <a:ext uri="{FF2B5EF4-FFF2-40B4-BE49-F238E27FC236}">
                <a16:creationId xmlns:a16="http://schemas.microsoft.com/office/drawing/2014/main" id="{BE78DAE1-4547-4CBD-80E8-7082AAE047DB}"/>
              </a:ext>
            </a:extLst>
          </p:cNvPr>
          <p:cNvSpPr/>
          <p:nvPr/>
        </p:nvSpPr>
        <p:spPr>
          <a:xfrm>
            <a:off x="6989774" y="1024735"/>
            <a:ext cx="4935526" cy="5600653"/>
          </a:xfrm>
          <a:prstGeom prst="roundRect">
            <a:avLst>
              <a:gd name="adj" fmla="val 4913"/>
            </a:avLst>
          </a:prstGeom>
          <a:solidFill>
            <a:srgbClr val="E7E6E6"/>
          </a:solid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a:spcBef>
                <a:spcPts val="600"/>
              </a:spcBef>
            </a:pPr>
            <a:endParaRPr lang="zh-TW" altLang="en-US" sz="2000" b="1" dirty="0">
              <a:solidFill>
                <a:srgbClr val="1974C2"/>
              </a:solidFill>
            </a:endParaRPr>
          </a:p>
        </p:txBody>
      </p:sp>
      <p:sp>
        <p:nvSpPr>
          <p:cNvPr id="2" name="標題 1">
            <a:extLst>
              <a:ext uri="{FF2B5EF4-FFF2-40B4-BE49-F238E27FC236}">
                <a16:creationId xmlns:a16="http://schemas.microsoft.com/office/drawing/2014/main" id="{4E541624-EF65-414A-AB2C-E01459E18EAF}"/>
              </a:ext>
            </a:extLst>
          </p:cNvPr>
          <p:cNvSpPr>
            <a:spLocks noGrp="1"/>
          </p:cNvSpPr>
          <p:nvPr>
            <p:ph type="title"/>
          </p:nvPr>
        </p:nvSpPr>
        <p:spPr/>
        <p:txBody>
          <a:bodyPr>
            <a:normAutofit fontScale="90000"/>
          </a:bodyPr>
          <a:lstStyle/>
          <a:p>
            <a:r>
              <a:rPr lang="zh-TW" altLang="en-US" dirty="0"/>
              <a:t>教育部中小學數位教學指引（草案）</a:t>
            </a:r>
          </a:p>
        </p:txBody>
      </p:sp>
      <p:sp>
        <p:nvSpPr>
          <p:cNvPr id="4" name="投影片編號版面配置區 3">
            <a:extLst>
              <a:ext uri="{FF2B5EF4-FFF2-40B4-BE49-F238E27FC236}">
                <a16:creationId xmlns:a16="http://schemas.microsoft.com/office/drawing/2014/main" id="{B9A698F5-7B8A-4499-8C92-44EF6F168195}"/>
              </a:ext>
            </a:extLst>
          </p:cNvPr>
          <p:cNvSpPr>
            <a:spLocks noGrp="1"/>
          </p:cNvSpPr>
          <p:nvPr>
            <p:ph type="sldNum" sz="quarter" idx="4"/>
          </p:nvPr>
        </p:nvSpPr>
        <p:spPr/>
        <p:txBody>
          <a:bodyPr/>
          <a:lstStyle/>
          <a:p>
            <a:pPr algn="r"/>
            <a:fld id="{E139BAAD-7476-414C-B105-1DA9148DC31B}" type="slidenum">
              <a:rPr lang="en-US" altLang="zh-TW" smtClean="0"/>
              <a:pPr algn="r"/>
              <a:t>34</a:t>
            </a:fld>
            <a:endParaRPr lang="zh-TW" altLang="en-US" dirty="0"/>
          </a:p>
        </p:txBody>
      </p:sp>
      <p:sp>
        <p:nvSpPr>
          <p:cNvPr id="6" name="矩形: 圓角 5">
            <a:extLst>
              <a:ext uri="{FF2B5EF4-FFF2-40B4-BE49-F238E27FC236}">
                <a16:creationId xmlns:a16="http://schemas.microsoft.com/office/drawing/2014/main" id="{BE78DAE1-4547-4CBD-80E8-7082AAE047DB}"/>
              </a:ext>
            </a:extLst>
          </p:cNvPr>
          <p:cNvSpPr/>
          <p:nvPr/>
        </p:nvSpPr>
        <p:spPr>
          <a:xfrm>
            <a:off x="266700" y="1024735"/>
            <a:ext cx="6527897" cy="5600653"/>
          </a:xfrm>
          <a:prstGeom prst="roundRect">
            <a:avLst>
              <a:gd name="adj" fmla="val 4913"/>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a:spcBef>
                <a:spcPts val="600"/>
              </a:spcBef>
            </a:pPr>
            <a:r>
              <a:rPr lang="zh-TW" altLang="en-US" sz="2000" b="1" dirty="0">
                <a:solidFill>
                  <a:srgbClr val="1974C2"/>
                </a:solidFill>
              </a:rPr>
              <a:t>壹、數位學習趨勢</a:t>
            </a:r>
          </a:p>
          <a:p>
            <a:pPr>
              <a:spcBef>
                <a:spcPts val="600"/>
              </a:spcBef>
            </a:pPr>
            <a:r>
              <a:rPr lang="zh-TW" altLang="en-US" sz="2000" b="1" dirty="0">
                <a:solidFill>
                  <a:srgbClr val="1974C2"/>
                </a:solidFill>
              </a:rPr>
              <a:t>貳、三個重要概念：數位素養、數位學習與數位教學</a:t>
            </a:r>
          </a:p>
          <a:p>
            <a:pPr marL="504000">
              <a:spcBef>
                <a:spcPts val="600"/>
              </a:spcBef>
            </a:pPr>
            <a:r>
              <a:rPr lang="zh-TW" altLang="en-US" sz="2000" b="1" dirty="0">
                <a:solidFill>
                  <a:schemeClr val="tx1"/>
                </a:solidFill>
              </a:rPr>
              <a:t>一、數位素養</a:t>
            </a:r>
          </a:p>
          <a:p>
            <a:pPr marL="504000">
              <a:spcBef>
                <a:spcPts val="600"/>
              </a:spcBef>
            </a:pPr>
            <a:r>
              <a:rPr lang="zh-TW" altLang="en-US" sz="2000" b="1" dirty="0">
                <a:solidFill>
                  <a:schemeClr val="tx1"/>
                </a:solidFill>
              </a:rPr>
              <a:t>二、數位學習</a:t>
            </a:r>
          </a:p>
          <a:p>
            <a:pPr marL="504000">
              <a:spcBef>
                <a:spcPts val="600"/>
              </a:spcBef>
            </a:pPr>
            <a:r>
              <a:rPr lang="zh-TW" altLang="en-US" sz="2000" b="1" dirty="0">
                <a:solidFill>
                  <a:schemeClr val="tx1"/>
                </a:solidFill>
              </a:rPr>
              <a:t>三、數位教學</a:t>
            </a:r>
          </a:p>
          <a:p>
            <a:pPr>
              <a:spcBef>
                <a:spcPts val="600"/>
              </a:spcBef>
            </a:pPr>
            <a:r>
              <a:rPr lang="zh-TW" altLang="en-US" sz="2000" b="1" dirty="0">
                <a:solidFill>
                  <a:srgbClr val="1974C2"/>
                </a:solidFill>
              </a:rPr>
              <a:t>參、教師數位教學實務</a:t>
            </a:r>
          </a:p>
          <a:p>
            <a:pPr marL="504000">
              <a:spcBef>
                <a:spcPts val="600"/>
              </a:spcBef>
            </a:pPr>
            <a:r>
              <a:rPr lang="zh-TW" altLang="en-US" sz="2000" b="1" dirty="0">
                <a:solidFill>
                  <a:schemeClr val="tx1"/>
                </a:solidFill>
              </a:rPr>
              <a:t>一、教師數位教學的階段與進展</a:t>
            </a:r>
          </a:p>
          <a:p>
            <a:pPr marL="504000">
              <a:spcBef>
                <a:spcPts val="600"/>
              </a:spcBef>
            </a:pPr>
            <a:r>
              <a:rPr lang="zh-TW" altLang="en-US" sz="2000" b="1" dirty="0">
                <a:solidFill>
                  <a:schemeClr val="tx1"/>
                </a:solidFill>
              </a:rPr>
              <a:t>二、數位教學設計的重要考量</a:t>
            </a:r>
          </a:p>
          <a:p>
            <a:pPr marL="504000">
              <a:spcBef>
                <a:spcPts val="600"/>
              </a:spcBef>
            </a:pPr>
            <a:r>
              <a:rPr lang="zh-TW" altLang="en-US" sz="2000" b="1" dirty="0">
                <a:solidFill>
                  <a:schemeClr val="tx1"/>
                </a:solidFill>
              </a:rPr>
              <a:t>三、適性化的數位教學</a:t>
            </a:r>
          </a:p>
          <a:p>
            <a:pPr marL="504000">
              <a:spcBef>
                <a:spcPts val="600"/>
              </a:spcBef>
            </a:pPr>
            <a:r>
              <a:rPr lang="zh-TW" altLang="en-US" sz="2000" b="1" dirty="0">
                <a:solidFill>
                  <a:schemeClr val="tx1"/>
                </a:solidFill>
              </a:rPr>
              <a:t>四、家庭支持、家長溝通與協作</a:t>
            </a:r>
          </a:p>
          <a:p>
            <a:pPr marL="504000">
              <a:spcBef>
                <a:spcPts val="600"/>
              </a:spcBef>
            </a:pPr>
            <a:r>
              <a:rPr lang="zh-TW" altLang="en-US" sz="2000" b="1" dirty="0">
                <a:solidFill>
                  <a:schemeClr val="tx1"/>
                </a:solidFill>
              </a:rPr>
              <a:t>五、教師數位教學專業發展的建議</a:t>
            </a:r>
          </a:p>
          <a:p>
            <a:pPr>
              <a:spcBef>
                <a:spcPts val="600"/>
              </a:spcBef>
            </a:pPr>
            <a:r>
              <a:rPr lang="zh-TW" altLang="en-US" sz="2000" b="1" dirty="0">
                <a:solidFill>
                  <a:srgbClr val="1974C2"/>
                </a:solidFill>
              </a:rPr>
              <a:t>肆、支持系統</a:t>
            </a:r>
          </a:p>
          <a:p>
            <a:pPr>
              <a:spcBef>
                <a:spcPts val="600"/>
              </a:spcBef>
            </a:pPr>
            <a:r>
              <a:rPr lang="zh-TW" altLang="en-US" sz="2000" b="1" dirty="0">
                <a:solidFill>
                  <a:srgbClr val="1974C2"/>
                </a:solidFill>
              </a:rPr>
              <a:t>伍、示例篇 </a:t>
            </a:r>
          </a:p>
        </p:txBody>
      </p:sp>
      <p:pic>
        <p:nvPicPr>
          <p:cNvPr id="3" name="圖片 2">
            <a:extLst>
              <a:ext uri="{FF2B5EF4-FFF2-40B4-BE49-F238E27FC236}">
                <a16:creationId xmlns:a16="http://schemas.microsoft.com/office/drawing/2014/main" id="{52808382-9981-487B-89F8-AFF42B8BD898}"/>
              </a:ext>
            </a:extLst>
          </p:cNvPr>
          <p:cNvPicPr>
            <a:picLocks noChangeAspect="1"/>
          </p:cNvPicPr>
          <p:nvPr/>
        </p:nvPicPr>
        <p:blipFill rotWithShape="1">
          <a:blip r:embed="rId2">
            <a:extLst>
              <a:ext uri="{28A0092B-C50C-407E-A947-70E740481C1C}">
                <a14:useLocalDpi xmlns:a14="http://schemas.microsoft.com/office/drawing/2010/main" val="0"/>
              </a:ext>
            </a:extLst>
          </a:blip>
          <a:srcRect t="21684" r="4577" b="26280"/>
          <a:stretch/>
        </p:blipFill>
        <p:spPr>
          <a:xfrm>
            <a:off x="6989774" y="2040748"/>
            <a:ext cx="4935526" cy="3568625"/>
          </a:xfrm>
          <a:prstGeom prst="rect">
            <a:avLst/>
          </a:prstGeom>
        </p:spPr>
      </p:pic>
    </p:spTree>
    <p:extLst>
      <p:ext uri="{BB962C8B-B14F-4D97-AF65-F5344CB8AC3E}">
        <p14:creationId xmlns:p14="http://schemas.microsoft.com/office/powerpoint/2010/main" val="32938566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0E7690-C36D-4ABD-9C4B-4D36D35F63B9}"/>
              </a:ext>
            </a:extLst>
          </p:cNvPr>
          <p:cNvSpPr>
            <a:spLocks noGrp="1"/>
          </p:cNvSpPr>
          <p:nvPr>
            <p:ph type="title"/>
          </p:nvPr>
        </p:nvSpPr>
        <p:spPr/>
        <p:txBody>
          <a:bodyPr>
            <a:normAutofit fontScale="90000"/>
          </a:bodyPr>
          <a:lstStyle/>
          <a:p>
            <a:r>
              <a:rPr lang="zh-TW" altLang="en-US" dirty="0"/>
              <a:t>數位素養培訓</a:t>
            </a:r>
          </a:p>
        </p:txBody>
      </p:sp>
      <p:sp>
        <p:nvSpPr>
          <p:cNvPr id="4" name="投影片編號版面配置區 3">
            <a:extLst>
              <a:ext uri="{FF2B5EF4-FFF2-40B4-BE49-F238E27FC236}">
                <a16:creationId xmlns:a16="http://schemas.microsoft.com/office/drawing/2014/main" id="{F3AF693A-2468-42B4-9129-0D08A92B0058}"/>
              </a:ext>
            </a:extLst>
          </p:cNvPr>
          <p:cNvSpPr>
            <a:spLocks noGrp="1"/>
          </p:cNvSpPr>
          <p:nvPr>
            <p:ph type="sldNum" sz="quarter" idx="4"/>
          </p:nvPr>
        </p:nvSpPr>
        <p:spPr/>
        <p:txBody>
          <a:bodyPr/>
          <a:lstStyle/>
          <a:p>
            <a:pPr algn="r"/>
            <a:fld id="{E139BAAD-7476-414C-B105-1DA9148DC31B}" type="slidenum">
              <a:rPr lang="en-US" altLang="zh-TW" smtClean="0"/>
              <a:pPr algn="r"/>
              <a:t>35</a:t>
            </a:fld>
            <a:endParaRPr lang="zh-TW" altLang="en-US" dirty="0"/>
          </a:p>
        </p:txBody>
      </p:sp>
      <p:pic>
        <p:nvPicPr>
          <p:cNvPr id="13" name="圖片 12">
            <a:extLst>
              <a:ext uri="{FF2B5EF4-FFF2-40B4-BE49-F238E27FC236}">
                <a16:creationId xmlns:a16="http://schemas.microsoft.com/office/drawing/2014/main" id="{4CD6731F-5001-423C-A279-21A15894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513" y="3302080"/>
            <a:ext cx="8111178" cy="3296242"/>
          </a:xfrm>
          <a:prstGeom prst="roundRect">
            <a:avLst>
              <a:gd name="adj" fmla="val 5726"/>
            </a:avLst>
          </a:prstGeom>
          <a:ln w="28575">
            <a:solidFill>
              <a:srgbClr val="E7E6E6"/>
            </a:solidFill>
          </a:ln>
        </p:spPr>
      </p:pic>
      <p:sp>
        <p:nvSpPr>
          <p:cNvPr id="11" name="矩形: 圓角 10">
            <a:extLst>
              <a:ext uri="{FF2B5EF4-FFF2-40B4-BE49-F238E27FC236}">
                <a16:creationId xmlns:a16="http://schemas.microsoft.com/office/drawing/2014/main" id="{9A23E58B-6916-4C3B-AE23-A676B5361495}"/>
              </a:ext>
            </a:extLst>
          </p:cNvPr>
          <p:cNvSpPr/>
          <p:nvPr/>
        </p:nvSpPr>
        <p:spPr>
          <a:xfrm>
            <a:off x="2174816" y="1091706"/>
            <a:ext cx="9232630" cy="521610"/>
          </a:xfrm>
          <a:prstGeom prst="roundRect">
            <a:avLst>
              <a:gd name="adj" fmla="val 9955"/>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algn="just">
              <a:lnSpc>
                <a:spcPct val="150000"/>
              </a:lnSpc>
            </a:pPr>
            <a:r>
              <a:rPr lang="zh-TW" altLang="en-US" sz="2400" b="1" dirty="0">
                <a:solidFill>
                  <a:schemeClr val="tx1"/>
                </a:solidFill>
              </a:rPr>
              <a:t>開發資訊素養與倫理教學資源、線上遊戲教材、辦理教案徵件競賽、培育種子教師、推動基地學校。</a:t>
            </a:r>
          </a:p>
        </p:txBody>
      </p:sp>
      <p:sp>
        <p:nvSpPr>
          <p:cNvPr id="6" name="圓角矩形 5"/>
          <p:cNvSpPr/>
          <p:nvPr/>
        </p:nvSpPr>
        <p:spPr>
          <a:xfrm>
            <a:off x="577254" y="1294631"/>
            <a:ext cx="1597562" cy="758913"/>
          </a:xfrm>
          <a:prstGeom prst="roundRect">
            <a:avLst>
              <a:gd name="adj" fmla="val 38597"/>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1974C2"/>
                </a:solidFill>
              </a:rPr>
              <a:t>教師教學</a:t>
            </a:r>
          </a:p>
        </p:txBody>
      </p:sp>
      <p:sp>
        <p:nvSpPr>
          <p:cNvPr id="23" name="矩形: 圓角 10">
            <a:extLst>
              <a:ext uri="{FF2B5EF4-FFF2-40B4-BE49-F238E27FC236}">
                <a16:creationId xmlns:a16="http://schemas.microsoft.com/office/drawing/2014/main" id="{9A23E58B-6916-4C3B-AE23-A676B5361495}"/>
              </a:ext>
            </a:extLst>
          </p:cNvPr>
          <p:cNvSpPr/>
          <p:nvPr/>
        </p:nvSpPr>
        <p:spPr>
          <a:xfrm>
            <a:off x="2174816" y="2457706"/>
            <a:ext cx="8669212" cy="521610"/>
          </a:xfrm>
          <a:prstGeom prst="roundRect">
            <a:avLst>
              <a:gd name="adj" fmla="val 9955"/>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algn="just">
              <a:lnSpc>
                <a:spcPct val="150000"/>
              </a:lnSpc>
            </a:pPr>
            <a:r>
              <a:rPr lang="zh-TW" altLang="en-US" sz="2400" b="1" dirty="0">
                <a:solidFill>
                  <a:schemeClr val="tx1"/>
                </a:solidFill>
              </a:rPr>
              <a:t>建置維護中小學網路及素養認知網</a:t>
            </a:r>
            <a:r>
              <a:rPr lang="en-US" altLang="zh-TW" sz="2400" b="1" dirty="0">
                <a:solidFill>
                  <a:schemeClr val="tx1"/>
                </a:solidFill>
              </a:rPr>
              <a:t>(E-Teacher)</a:t>
            </a:r>
            <a:r>
              <a:rPr lang="zh-TW" altLang="en-US" sz="2400" b="1" dirty="0">
                <a:solidFill>
                  <a:schemeClr val="tx1"/>
                </a:solidFill>
              </a:rPr>
              <a:t>。</a:t>
            </a:r>
          </a:p>
        </p:txBody>
      </p:sp>
      <p:sp>
        <p:nvSpPr>
          <p:cNvPr id="24" name="圓角矩形 23"/>
          <p:cNvSpPr/>
          <p:nvPr/>
        </p:nvSpPr>
        <p:spPr>
          <a:xfrm>
            <a:off x="607272" y="2457706"/>
            <a:ext cx="1567544" cy="669922"/>
          </a:xfrm>
          <a:prstGeom prst="roundRect">
            <a:avLst>
              <a:gd name="adj" fmla="val 38597"/>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1974C2"/>
                </a:solidFill>
              </a:rPr>
              <a:t>資源平臺</a:t>
            </a:r>
          </a:p>
        </p:txBody>
      </p:sp>
      <p:sp>
        <p:nvSpPr>
          <p:cNvPr id="3" name="矩形 2">
            <a:extLst>
              <a:ext uri="{FF2B5EF4-FFF2-40B4-BE49-F238E27FC236}">
                <a16:creationId xmlns:a16="http://schemas.microsoft.com/office/drawing/2014/main" id="{E559AA81-0B73-4759-B38C-119031280CD5}"/>
              </a:ext>
            </a:extLst>
          </p:cNvPr>
          <p:cNvSpPr/>
          <p:nvPr/>
        </p:nvSpPr>
        <p:spPr>
          <a:xfrm>
            <a:off x="2100388" y="6356350"/>
            <a:ext cx="2790957" cy="369332"/>
          </a:xfrm>
          <a:prstGeom prst="rect">
            <a:avLst/>
          </a:prstGeom>
        </p:spPr>
        <p:txBody>
          <a:bodyPr wrap="none">
            <a:spAutoFit/>
          </a:bodyPr>
          <a:lstStyle/>
          <a:p>
            <a:r>
              <a:rPr lang="zh-TW" altLang="en-US" dirty="0"/>
              <a:t>https://eteacher.edu.tw/</a:t>
            </a:r>
          </a:p>
        </p:txBody>
      </p:sp>
    </p:spTree>
    <p:extLst>
      <p:ext uri="{BB962C8B-B14F-4D97-AF65-F5344CB8AC3E}">
        <p14:creationId xmlns:p14="http://schemas.microsoft.com/office/powerpoint/2010/main" val="40695002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E81353-1A77-4F6B-A05F-C05E0DAA2B48}"/>
              </a:ext>
            </a:extLst>
          </p:cNvPr>
          <p:cNvSpPr>
            <a:spLocks noGrp="1"/>
          </p:cNvSpPr>
          <p:nvPr>
            <p:ph type="title"/>
          </p:nvPr>
        </p:nvSpPr>
        <p:spPr/>
        <p:txBody>
          <a:bodyPr>
            <a:normAutofit fontScale="90000"/>
          </a:bodyPr>
          <a:lstStyle/>
          <a:p>
            <a:r>
              <a:rPr lang="zh-TW" altLang="en-US" dirty="0"/>
              <a:t>科技輔助自主學習教學模式</a:t>
            </a:r>
          </a:p>
        </p:txBody>
      </p:sp>
      <p:sp>
        <p:nvSpPr>
          <p:cNvPr id="4" name="投影片編號版面配置區 3">
            <a:extLst>
              <a:ext uri="{FF2B5EF4-FFF2-40B4-BE49-F238E27FC236}">
                <a16:creationId xmlns:a16="http://schemas.microsoft.com/office/drawing/2014/main" id="{35D7AE59-18C2-4CBC-8BD2-2F763116D567}"/>
              </a:ext>
            </a:extLst>
          </p:cNvPr>
          <p:cNvSpPr>
            <a:spLocks noGrp="1"/>
          </p:cNvSpPr>
          <p:nvPr>
            <p:ph type="sldNum" sz="quarter" idx="4"/>
          </p:nvPr>
        </p:nvSpPr>
        <p:spPr/>
        <p:txBody>
          <a:bodyPr/>
          <a:lstStyle/>
          <a:p>
            <a:pPr algn="r"/>
            <a:fld id="{E139BAAD-7476-414C-B105-1DA9148DC31B}" type="slidenum">
              <a:rPr lang="en-US" altLang="zh-TW" smtClean="0"/>
              <a:pPr algn="r"/>
              <a:t>36</a:t>
            </a:fld>
            <a:endParaRPr lang="zh-TW" altLang="en-US" dirty="0"/>
          </a:p>
        </p:txBody>
      </p:sp>
      <p:sp>
        <p:nvSpPr>
          <p:cNvPr id="11" name="矩形: 圓角 4">
            <a:extLst>
              <a:ext uri="{FF2B5EF4-FFF2-40B4-BE49-F238E27FC236}">
                <a16:creationId xmlns:a16="http://schemas.microsoft.com/office/drawing/2014/main" id="{00182C33-E443-4C39-A56D-931231AC1874}"/>
              </a:ext>
            </a:extLst>
          </p:cNvPr>
          <p:cNvSpPr/>
          <p:nvPr/>
        </p:nvSpPr>
        <p:spPr>
          <a:xfrm>
            <a:off x="550363" y="896599"/>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indent="-342900">
              <a:lnSpc>
                <a:spcPct val="150000"/>
              </a:lnSpc>
              <a:buFont typeface="Wingdings" panose="05000000000000000000" pitchFamily="2" charset="2"/>
              <a:buChar char="n"/>
            </a:pPr>
            <a:r>
              <a:rPr lang="zh-TW" altLang="en-US" sz="2000" b="1" dirty="0">
                <a:solidFill>
                  <a:srgbClr val="1974C2"/>
                </a:solidFill>
              </a:rPr>
              <a:t>學生自學</a:t>
            </a:r>
            <a:endParaRPr lang="en-US" altLang="zh-TW" sz="2000" b="1" dirty="0">
              <a:solidFill>
                <a:srgbClr val="1974C2"/>
              </a:solidFill>
            </a:endParaRPr>
          </a:p>
          <a:p>
            <a:pPr marL="360000" lvl="1"/>
            <a:r>
              <a:rPr lang="zh-TW" altLang="en-US" b="1" dirty="0">
                <a:solidFill>
                  <a:schemeClr val="tx1"/>
                </a:solidFill>
              </a:rPr>
              <a:t>學生於學習平臺觀看教學影片、做練習題與回答老師提問進行「自學」，並發現個人的難點錯誤。</a:t>
            </a:r>
          </a:p>
        </p:txBody>
      </p:sp>
      <p:sp>
        <p:nvSpPr>
          <p:cNvPr id="12" name="等腰三角形 11">
            <a:extLst>
              <a:ext uri="{FF2B5EF4-FFF2-40B4-BE49-F238E27FC236}">
                <a16:creationId xmlns:a16="http://schemas.microsoft.com/office/drawing/2014/main" id="{1A0822B3-7475-4B37-9519-67A4A5AED221}"/>
              </a:ext>
            </a:extLst>
          </p:cNvPr>
          <p:cNvSpPr/>
          <p:nvPr/>
        </p:nvSpPr>
        <p:spPr>
          <a:xfrm rot="5400000">
            <a:off x="-35720" y="1264810"/>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pic>
        <p:nvPicPr>
          <p:cNvPr id="3" name="圖片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374065" y="1657950"/>
            <a:ext cx="5605780" cy="4288036"/>
          </a:xfrm>
          <a:prstGeom prst="roundRect">
            <a:avLst>
              <a:gd name="adj" fmla="val 2854"/>
            </a:avLst>
          </a:prstGeom>
          <a:ln w="28575">
            <a:solidFill>
              <a:srgbClr val="E7E6E6"/>
            </a:solidFill>
          </a:ln>
        </p:spPr>
      </p:pic>
      <p:sp>
        <p:nvSpPr>
          <p:cNvPr id="20" name="矩形: 圓角 4">
            <a:extLst>
              <a:ext uri="{FF2B5EF4-FFF2-40B4-BE49-F238E27FC236}">
                <a16:creationId xmlns:a16="http://schemas.microsoft.com/office/drawing/2014/main" id="{00182C33-E443-4C39-A56D-931231AC1874}"/>
              </a:ext>
            </a:extLst>
          </p:cNvPr>
          <p:cNvSpPr/>
          <p:nvPr/>
        </p:nvSpPr>
        <p:spPr>
          <a:xfrm>
            <a:off x="550363" y="2406217"/>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indent="-342900">
              <a:lnSpc>
                <a:spcPct val="150000"/>
              </a:lnSpc>
              <a:buFont typeface="Wingdings" panose="05000000000000000000" pitchFamily="2" charset="2"/>
              <a:buChar char="n"/>
            </a:pPr>
            <a:r>
              <a:rPr lang="zh-TW" altLang="en-US" sz="2000" b="1" dirty="0">
                <a:solidFill>
                  <a:srgbClr val="1974C2"/>
                </a:solidFill>
              </a:rPr>
              <a:t>組內共學</a:t>
            </a:r>
            <a:endParaRPr lang="en-US" altLang="zh-TW" sz="2000" b="1" dirty="0">
              <a:solidFill>
                <a:srgbClr val="1974C2"/>
              </a:solidFill>
            </a:endParaRPr>
          </a:p>
          <a:p>
            <a:pPr marL="360000" lvl="1"/>
            <a:r>
              <a:rPr lang="zh-TW" altLang="en-US" b="1" dirty="0">
                <a:solidFill>
                  <a:schemeClr val="tx1"/>
                </a:solidFill>
              </a:rPr>
              <a:t>小組成員利用學習平臺中，老師指派討論內容進行觀點分享、討論達到小組共識。</a:t>
            </a:r>
          </a:p>
        </p:txBody>
      </p:sp>
      <p:sp>
        <p:nvSpPr>
          <p:cNvPr id="21" name="等腰三角形 20">
            <a:extLst>
              <a:ext uri="{FF2B5EF4-FFF2-40B4-BE49-F238E27FC236}">
                <a16:creationId xmlns:a16="http://schemas.microsoft.com/office/drawing/2014/main" id="{1A0822B3-7475-4B37-9519-67A4A5AED221}"/>
              </a:ext>
            </a:extLst>
          </p:cNvPr>
          <p:cNvSpPr/>
          <p:nvPr/>
        </p:nvSpPr>
        <p:spPr>
          <a:xfrm rot="5400000">
            <a:off x="-35720" y="277442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22" name="矩形: 圓角 4">
            <a:extLst>
              <a:ext uri="{FF2B5EF4-FFF2-40B4-BE49-F238E27FC236}">
                <a16:creationId xmlns:a16="http://schemas.microsoft.com/office/drawing/2014/main" id="{00182C33-E443-4C39-A56D-931231AC1874}"/>
              </a:ext>
            </a:extLst>
          </p:cNvPr>
          <p:cNvSpPr/>
          <p:nvPr/>
        </p:nvSpPr>
        <p:spPr>
          <a:xfrm>
            <a:off x="550363" y="3915835"/>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indent="-342900">
              <a:lnSpc>
                <a:spcPct val="150000"/>
              </a:lnSpc>
              <a:buFont typeface="Wingdings" panose="05000000000000000000" pitchFamily="2" charset="2"/>
              <a:buChar char="n"/>
            </a:pPr>
            <a:r>
              <a:rPr lang="zh-TW" altLang="en-US" sz="2000" b="1" dirty="0">
                <a:solidFill>
                  <a:srgbClr val="1974C2"/>
                </a:solidFill>
              </a:rPr>
              <a:t>組間互學</a:t>
            </a:r>
            <a:endParaRPr lang="en-US" altLang="zh-TW" sz="2000" b="1" dirty="0">
              <a:solidFill>
                <a:srgbClr val="1974C2"/>
              </a:solidFill>
            </a:endParaRPr>
          </a:p>
          <a:p>
            <a:pPr marL="360000" lvl="1"/>
            <a:r>
              <a:rPr lang="zh-TW" altLang="en-US" b="1" dirty="0">
                <a:solidFill>
                  <a:schemeClr val="tx1"/>
                </a:solidFill>
              </a:rPr>
              <a:t>各小組將討論結果上傳大屏或學習平臺進行小組發表並與其他小組成員互動、釋疑。</a:t>
            </a:r>
          </a:p>
        </p:txBody>
      </p:sp>
      <p:sp>
        <p:nvSpPr>
          <p:cNvPr id="23" name="等腰三角形 22">
            <a:extLst>
              <a:ext uri="{FF2B5EF4-FFF2-40B4-BE49-F238E27FC236}">
                <a16:creationId xmlns:a16="http://schemas.microsoft.com/office/drawing/2014/main" id="{1A0822B3-7475-4B37-9519-67A4A5AED221}"/>
              </a:ext>
            </a:extLst>
          </p:cNvPr>
          <p:cNvSpPr/>
          <p:nvPr/>
        </p:nvSpPr>
        <p:spPr>
          <a:xfrm rot="5400000">
            <a:off x="-35720" y="4284046"/>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24" name="矩形: 圓角 4">
            <a:extLst>
              <a:ext uri="{FF2B5EF4-FFF2-40B4-BE49-F238E27FC236}">
                <a16:creationId xmlns:a16="http://schemas.microsoft.com/office/drawing/2014/main" id="{00182C33-E443-4C39-A56D-931231AC1874}"/>
              </a:ext>
            </a:extLst>
          </p:cNvPr>
          <p:cNvSpPr/>
          <p:nvPr/>
        </p:nvSpPr>
        <p:spPr>
          <a:xfrm>
            <a:off x="550363" y="5425454"/>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indent="-342900">
              <a:lnSpc>
                <a:spcPct val="150000"/>
              </a:lnSpc>
              <a:buFont typeface="Wingdings" panose="05000000000000000000" pitchFamily="2" charset="2"/>
              <a:buChar char="n"/>
            </a:pPr>
            <a:r>
              <a:rPr lang="zh-TW" altLang="en-US" sz="2000" b="1" dirty="0">
                <a:solidFill>
                  <a:srgbClr val="1974C2"/>
                </a:solidFill>
              </a:rPr>
              <a:t>教師導學</a:t>
            </a:r>
            <a:endParaRPr lang="en-US" altLang="zh-TW" sz="2000" b="1" dirty="0">
              <a:solidFill>
                <a:srgbClr val="1974C2"/>
              </a:solidFill>
            </a:endParaRPr>
          </a:p>
          <a:p>
            <a:pPr marL="360000" lvl="1"/>
            <a:r>
              <a:rPr lang="zh-TW" altLang="en-US" b="1" dirty="0">
                <a:solidFill>
                  <a:schemeClr val="tx1"/>
                </a:solidFill>
              </a:rPr>
              <a:t>教師利用學生的學習結果，進行難點、概念總結與反思。</a:t>
            </a:r>
          </a:p>
        </p:txBody>
      </p:sp>
      <p:sp>
        <p:nvSpPr>
          <p:cNvPr id="25" name="等腰三角形 24">
            <a:extLst>
              <a:ext uri="{FF2B5EF4-FFF2-40B4-BE49-F238E27FC236}">
                <a16:creationId xmlns:a16="http://schemas.microsoft.com/office/drawing/2014/main" id="{1A0822B3-7475-4B37-9519-67A4A5AED221}"/>
              </a:ext>
            </a:extLst>
          </p:cNvPr>
          <p:cNvSpPr/>
          <p:nvPr/>
        </p:nvSpPr>
        <p:spPr>
          <a:xfrm rot="5400000">
            <a:off x="-35720" y="5793665"/>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Tree>
    <p:extLst>
      <p:ext uri="{BB962C8B-B14F-4D97-AF65-F5344CB8AC3E}">
        <p14:creationId xmlns:p14="http://schemas.microsoft.com/office/powerpoint/2010/main" val="26171918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369F539D-F855-4187-99FF-AD89CCAC429B}"/>
              </a:ext>
            </a:extLst>
          </p:cNvPr>
          <p:cNvSpPr>
            <a:spLocks noGrp="1"/>
          </p:cNvSpPr>
          <p:nvPr>
            <p:ph type="title"/>
          </p:nvPr>
        </p:nvSpPr>
        <p:spPr/>
        <p:txBody>
          <a:bodyPr>
            <a:normAutofit/>
          </a:bodyPr>
          <a:lstStyle/>
          <a:p>
            <a:r>
              <a:rPr lang="zh-TW" altLang="en-US" sz="4000" dirty="0"/>
              <a:t>在職教師增能培訓</a:t>
            </a:r>
          </a:p>
        </p:txBody>
      </p:sp>
      <p:sp>
        <p:nvSpPr>
          <p:cNvPr id="4" name="投影片編號版面配置區 3">
            <a:extLst>
              <a:ext uri="{FF2B5EF4-FFF2-40B4-BE49-F238E27FC236}">
                <a16:creationId xmlns:a16="http://schemas.microsoft.com/office/drawing/2014/main" id="{081056D7-B6AA-4373-A3FD-8462251C489D}"/>
              </a:ext>
            </a:extLst>
          </p:cNvPr>
          <p:cNvSpPr>
            <a:spLocks noGrp="1"/>
          </p:cNvSpPr>
          <p:nvPr>
            <p:ph type="sldNum" sz="quarter" idx="4"/>
          </p:nvPr>
        </p:nvSpPr>
        <p:spPr/>
        <p:txBody>
          <a:bodyPr/>
          <a:lstStyle/>
          <a:p>
            <a:pPr algn="r"/>
            <a:fld id="{E139BAAD-7476-414C-B105-1DA9148DC31B}" type="slidenum">
              <a:rPr lang="en-US" altLang="zh-TW" smtClean="0"/>
              <a:pPr algn="r"/>
              <a:t>37</a:t>
            </a:fld>
            <a:endParaRPr lang="zh-TW" altLang="en-US" dirty="0"/>
          </a:p>
        </p:txBody>
      </p:sp>
      <p:sp>
        <p:nvSpPr>
          <p:cNvPr id="2" name="矩形 1">
            <a:extLst>
              <a:ext uri="{FF2B5EF4-FFF2-40B4-BE49-F238E27FC236}">
                <a16:creationId xmlns:a16="http://schemas.microsoft.com/office/drawing/2014/main" id="{BE17D410-F639-4D8D-AB8E-6E437BE30AA1}"/>
              </a:ext>
            </a:extLst>
          </p:cNvPr>
          <p:cNvSpPr/>
          <p:nvPr/>
        </p:nvSpPr>
        <p:spPr>
          <a:xfrm>
            <a:off x="190499" y="752550"/>
            <a:ext cx="11425767" cy="1420774"/>
          </a:xfrm>
          <a:prstGeom prst="rect">
            <a:avLst/>
          </a:prstGeom>
        </p:spPr>
        <p:txBody>
          <a:bodyPr wrap="square">
            <a:spAutoFit/>
          </a:bodyPr>
          <a:lstStyle/>
          <a:p>
            <a:pPr marL="389700" indent="-342900">
              <a:lnSpc>
                <a:spcPct val="150000"/>
              </a:lnSpc>
              <a:buFont typeface="Wingdings" panose="05000000000000000000" pitchFamily="2" charset="2"/>
              <a:buChar char="n"/>
            </a:pPr>
            <a:r>
              <a:rPr lang="zh-TW" altLang="en-US" sz="2000" b="1" dirty="0"/>
              <a:t>規劃完整數位學習培訓機制，迄今已培訓</a:t>
            </a:r>
            <a:r>
              <a:rPr lang="en-US" altLang="zh-TW" sz="2000" b="1" dirty="0"/>
              <a:t>30%</a:t>
            </a:r>
            <a:r>
              <a:rPr lang="zh-TW" altLang="en-US" sz="2000" b="1" dirty="0"/>
              <a:t>，今年預計</a:t>
            </a:r>
            <a:r>
              <a:rPr lang="en-US" altLang="zh-TW" sz="2000" b="1" dirty="0">
                <a:solidFill>
                  <a:srgbClr val="FF0000"/>
                </a:solidFill>
              </a:rPr>
              <a:t>46</a:t>
            </a:r>
            <a:r>
              <a:rPr lang="zh-TW" altLang="en-US" sz="2000" b="1" dirty="0">
                <a:solidFill>
                  <a:srgbClr val="FF0000"/>
                </a:solidFill>
              </a:rPr>
              <a:t>％</a:t>
            </a:r>
            <a:r>
              <a:rPr lang="zh-TW" altLang="en-US" sz="2000" b="1" dirty="0"/>
              <a:t>，</a:t>
            </a:r>
            <a:r>
              <a:rPr lang="en-US" altLang="zh-TW" sz="2000" b="1" dirty="0">
                <a:solidFill>
                  <a:srgbClr val="FF0000"/>
                </a:solidFill>
              </a:rPr>
              <a:t>113</a:t>
            </a:r>
            <a:r>
              <a:rPr lang="zh-TW" altLang="en-US" sz="2000" b="1" dirty="0">
                <a:solidFill>
                  <a:srgbClr val="FF0000"/>
                </a:solidFill>
              </a:rPr>
              <a:t>年完成</a:t>
            </a:r>
            <a:r>
              <a:rPr lang="en-US" altLang="zh-TW" sz="2000" b="1" dirty="0">
                <a:solidFill>
                  <a:srgbClr val="FF0000"/>
                </a:solidFill>
              </a:rPr>
              <a:t>100%</a:t>
            </a:r>
            <a:r>
              <a:rPr lang="zh-TW" altLang="en-US" sz="2000" b="1" dirty="0"/>
              <a:t>。</a:t>
            </a:r>
          </a:p>
          <a:p>
            <a:pPr marL="389700" indent="-342900">
              <a:lnSpc>
                <a:spcPct val="150000"/>
              </a:lnSpc>
              <a:buFont typeface="Wingdings" panose="05000000000000000000" pitchFamily="2" charset="2"/>
              <a:buChar char="n"/>
            </a:pPr>
            <a:r>
              <a:rPr lang="zh-TW" altLang="en-US" sz="2000" b="1" dirty="0"/>
              <a:t>數位素養教師增能研習，每年至少</a:t>
            </a:r>
            <a:r>
              <a:rPr lang="en-US" altLang="zh-TW" sz="2000" b="1" dirty="0"/>
              <a:t>10%</a:t>
            </a:r>
            <a:r>
              <a:rPr lang="zh-TW" altLang="en-US" sz="2000" b="1" dirty="0"/>
              <a:t>教師參加。</a:t>
            </a:r>
          </a:p>
          <a:p>
            <a:pPr marL="389700" indent="-342900">
              <a:lnSpc>
                <a:spcPct val="150000"/>
              </a:lnSpc>
              <a:buFont typeface="Wingdings" panose="05000000000000000000" pitchFamily="2" charset="2"/>
              <a:buChar char="n"/>
            </a:pPr>
            <a:r>
              <a:rPr lang="zh-TW" altLang="en-US" sz="2000" b="1" dirty="0"/>
              <a:t>教師</a:t>
            </a:r>
            <a:r>
              <a:rPr lang="en-US" altLang="zh-TW" sz="2000" b="1" dirty="0"/>
              <a:t>e</a:t>
            </a:r>
            <a:r>
              <a:rPr lang="zh-TW" altLang="en-US" sz="2000" b="1" dirty="0"/>
              <a:t>學院已建置「資訊素養」課程。</a:t>
            </a:r>
            <a:endParaRPr lang="zh-TW" altLang="en-US" sz="2000" b="1" dirty="0">
              <a:solidFill>
                <a:srgbClr val="43C466"/>
              </a:solidFill>
            </a:endParaRPr>
          </a:p>
        </p:txBody>
      </p:sp>
      <p:pic>
        <p:nvPicPr>
          <p:cNvPr id="9" name="內容版面配置區 8">
            <a:extLst>
              <a:ext uri="{FF2B5EF4-FFF2-40B4-BE49-F238E27FC236}">
                <a16:creationId xmlns:a16="http://schemas.microsoft.com/office/drawing/2014/main" id="{733F118D-8C5A-43DD-A565-F3BE763D2C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850" y="2246889"/>
            <a:ext cx="7026284" cy="4474586"/>
          </a:xfrm>
          <a:prstGeom prst="rect">
            <a:avLst/>
          </a:prstGeom>
        </p:spPr>
      </p:pic>
      <p:sp>
        <p:nvSpPr>
          <p:cNvPr id="3" name="語音泡泡: 圓角矩形 2">
            <a:extLst>
              <a:ext uri="{FF2B5EF4-FFF2-40B4-BE49-F238E27FC236}">
                <a16:creationId xmlns:a16="http://schemas.microsoft.com/office/drawing/2014/main" id="{3BE0FA25-010F-4CBA-BB9B-156E52ED6932}"/>
              </a:ext>
            </a:extLst>
          </p:cNvPr>
          <p:cNvSpPr/>
          <p:nvPr/>
        </p:nvSpPr>
        <p:spPr>
          <a:xfrm>
            <a:off x="7893034" y="2052206"/>
            <a:ext cx="3879867" cy="1376794"/>
          </a:xfrm>
          <a:prstGeom prst="wedgeRoundRectCallout">
            <a:avLst>
              <a:gd name="adj1" fmla="val -64754"/>
              <a:gd name="adj2" fmla="val 5294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b="1" dirty="0">
                <a:solidFill>
                  <a:schemeClr val="accent4">
                    <a:lumMod val="50000"/>
                  </a:schemeClr>
                </a:solidFill>
                <a:latin typeface="+mn-ea"/>
              </a:rPr>
              <a:t>數位學習工作坊</a:t>
            </a:r>
            <a:r>
              <a:rPr lang="en-US" altLang="zh-TW" b="1" dirty="0">
                <a:solidFill>
                  <a:schemeClr val="accent4">
                    <a:lumMod val="50000"/>
                  </a:schemeClr>
                </a:solidFill>
                <a:latin typeface="+mn-ea"/>
              </a:rPr>
              <a:t>(</a:t>
            </a:r>
            <a:r>
              <a:rPr lang="zh-TW" altLang="en-US" b="1" dirty="0">
                <a:solidFill>
                  <a:schemeClr val="accent4">
                    <a:lumMod val="50000"/>
                  </a:schemeClr>
                </a:solidFill>
                <a:latin typeface="+mn-ea"/>
              </a:rPr>
              <a:t>一、二</a:t>
            </a:r>
            <a:r>
              <a:rPr lang="en-US" altLang="zh-TW" dirty="0">
                <a:solidFill>
                  <a:schemeClr val="accent4">
                    <a:lumMod val="50000"/>
                  </a:schemeClr>
                </a:solidFill>
                <a:latin typeface="+mn-ea"/>
              </a:rPr>
              <a:t>)</a:t>
            </a:r>
            <a:r>
              <a:rPr lang="zh-TW" altLang="en-US" b="1" dirty="0">
                <a:solidFill>
                  <a:schemeClr val="accent4">
                    <a:lumMod val="50000"/>
                  </a:schemeClr>
                </a:solidFill>
                <a:latin typeface="+mn-ea"/>
              </a:rPr>
              <a:t>辦理方式</a:t>
            </a:r>
          </a:p>
          <a:p>
            <a:pPr algn="just"/>
            <a:r>
              <a:rPr lang="zh-TW" altLang="en-US" dirty="0">
                <a:solidFill>
                  <a:schemeClr val="accent4">
                    <a:lumMod val="50000"/>
                  </a:schemeClr>
                </a:solidFill>
                <a:latin typeface="+mn-ea"/>
              </a:rPr>
              <a:t>模式</a:t>
            </a:r>
            <a:r>
              <a:rPr lang="en-US" altLang="zh-TW" dirty="0">
                <a:solidFill>
                  <a:schemeClr val="accent4">
                    <a:lumMod val="50000"/>
                  </a:schemeClr>
                </a:solidFill>
                <a:latin typeface="+mn-ea"/>
              </a:rPr>
              <a:t>1</a:t>
            </a:r>
            <a:r>
              <a:rPr lang="zh-TW" altLang="en-US" dirty="0">
                <a:solidFill>
                  <a:schemeClr val="accent4">
                    <a:lumMod val="50000"/>
                  </a:schemeClr>
                </a:solidFill>
                <a:latin typeface="+mn-ea"/>
              </a:rPr>
              <a:t>：實體或線上同步各</a:t>
            </a:r>
            <a:r>
              <a:rPr lang="en-US" altLang="zh-TW" dirty="0">
                <a:solidFill>
                  <a:schemeClr val="accent4">
                    <a:lumMod val="50000"/>
                  </a:schemeClr>
                </a:solidFill>
                <a:latin typeface="+mn-ea"/>
              </a:rPr>
              <a:t>3</a:t>
            </a:r>
            <a:r>
              <a:rPr lang="zh-TW" altLang="en-US" dirty="0">
                <a:solidFill>
                  <a:schemeClr val="accent4">
                    <a:lumMod val="50000"/>
                  </a:schemeClr>
                </a:solidFill>
                <a:latin typeface="+mn-ea"/>
              </a:rPr>
              <a:t>小時</a:t>
            </a:r>
          </a:p>
          <a:p>
            <a:pPr algn="just"/>
            <a:r>
              <a:rPr lang="zh-TW" altLang="en-US" dirty="0">
                <a:solidFill>
                  <a:schemeClr val="accent4">
                    <a:lumMod val="50000"/>
                  </a:schemeClr>
                </a:solidFill>
                <a:latin typeface="+mn-ea"/>
              </a:rPr>
              <a:t>模式</a:t>
            </a:r>
            <a:r>
              <a:rPr lang="en-US" altLang="zh-TW" dirty="0">
                <a:solidFill>
                  <a:schemeClr val="accent4">
                    <a:lumMod val="50000"/>
                  </a:schemeClr>
                </a:solidFill>
                <a:latin typeface="+mn-ea"/>
              </a:rPr>
              <a:t>2</a:t>
            </a:r>
            <a:r>
              <a:rPr lang="zh-TW" altLang="en-US" dirty="0">
                <a:solidFill>
                  <a:schemeClr val="accent4">
                    <a:lumMod val="50000"/>
                  </a:schemeClr>
                </a:solidFill>
                <a:latin typeface="+mn-ea"/>
              </a:rPr>
              <a:t>：非同步各</a:t>
            </a:r>
            <a:r>
              <a:rPr lang="en-US" altLang="zh-TW" dirty="0">
                <a:solidFill>
                  <a:schemeClr val="accent4">
                    <a:lumMod val="50000"/>
                  </a:schemeClr>
                </a:solidFill>
                <a:latin typeface="+mn-ea"/>
              </a:rPr>
              <a:t>2</a:t>
            </a:r>
            <a:r>
              <a:rPr lang="zh-TW" altLang="en-US" dirty="0">
                <a:solidFill>
                  <a:schemeClr val="accent4">
                    <a:lumMod val="50000"/>
                  </a:schemeClr>
                </a:solidFill>
                <a:latin typeface="+mn-ea"/>
              </a:rPr>
              <a:t>小時</a:t>
            </a:r>
            <a:endParaRPr lang="en-US" altLang="zh-TW" dirty="0">
              <a:solidFill>
                <a:schemeClr val="accent4">
                  <a:lumMod val="50000"/>
                </a:schemeClr>
              </a:solidFill>
              <a:latin typeface="+mn-ea"/>
            </a:endParaRPr>
          </a:p>
          <a:p>
            <a:pPr algn="just"/>
            <a:r>
              <a:rPr lang="en-US" altLang="zh-TW" dirty="0">
                <a:solidFill>
                  <a:schemeClr val="accent4">
                    <a:lumMod val="50000"/>
                  </a:schemeClr>
                </a:solidFill>
                <a:latin typeface="+mn-ea"/>
              </a:rPr>
              <a:t>            +</a:t>
            </a:r>
            <a:r>
              <a:rPr lang="zh-TW" altLang="en-US" dirty="0">
                <a:solidFill>
                  <a:schemeClr val="accent4">
                    <a:lumMod val="50000"/>
                  </a:schemeClr>
                </a:solidFill>
                <a:latin typeface="+mn-ea"/>
              </a:rPr>
              <a:t>實體或線上同步各</a:t>
            </a:r>
            <a:r>
              <a:rPr lang="en-US" altLang="zh-TW" dirty="0">
                <a:solidFill>
                  <a:schemeClr val="accent4">
                    <a:lumMod val="50000"/>
                  </a:schemeClr>
                </a:solidFill>
                <a:latin typeface="+mn-ea"/>
              </a:rPr>
              <a:t>1</a:t>
            </a:r>
            <a:r>
              <a:rPr lang="zh-TW" altLang="en-US" dirty="0">
                <a:solidFill>
                  <a:schemeClr val="accent4">
                    <a:lumMod val="50000"/>
                  </a:schemeClr>
                </a:solidFill>
                <a:latin typeface="+mn-ea"/>
              </a:rPr>
              <a:t>小時</a:t>
            </a:r>
            <a:endParaRPr lang="en-US" altLang="zh-TW" dirty="0">
              <a:solidFill>
                <a:schemeClr val="accent4">
                  <a:lumMod val="50000"/>
                </a:schemeClr>
              </a:solidFill>
              <a:latin typeface="+mn-ea"/>
            </a:endParaRPr>
          </a:p>
        </p:txBody>
      </p:sp>
    </p:spTree>
    <p:extLst>
      <p:ext uri="{BB962C8B-B14F-4D97-AF65-F5344CB8AC3E}">
        <p14:creationId xmlns:p14="http://schemas.microsoft.com/office/powerpoint/2010/main" val="19121430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DB9574-20BE-4642-8183-B543995C47D6}"/>
              </a:ext>
            </a:extLst>
          </p:cNvPr>
          <p:cNvSpPr>
            <a:spLocks noGrp="1"/>
          </p:cNvSpPr>
          <p:nvPr>
            <p:ph type="title"/>
          </p:nvPr>
        </p:nvSpPr>
        <p:spPr/>
        <p:txBody>
          <a:bodyPr>
            <a:normAutofit fontScale="90000"/>
          </a:bodyPr>
          <a:lstStyle/>
          <a:p>
            <a:r>
              <a:rPr lang="zh-TW" altLang="en-US" dirty="0"/>
              <a:t>行政人員與家長研習</a:t>
            </a:r>
          </a:p>
        </p:txBody>
      </p:sp>
      <p:sp>
        <p:nvSpPr>
          <p:cNvPr id="4" name="投影片編號版面配置區 3">
            <a:extLst>
              <a:ext uri="{FF2B5EF4-FFF2-40B4-BE49-F238E27FC236}">
                <a16:creationId xmlns:a16="http://schemas.microsoft.com/office/drawing/2014/main" id="{515EE237-E987-4D3A-A6E1-E4C185FAB492}"/>
              </a:ext>
            </a:extLst>
          </p:cNvPr>
          <p:cNvSpPr>
            <a:spLocks noGrp="1"/>
          </p:cNvSpPr>
          <p:nvPr>
            <p:ph type="sldNum" sz="quarter" idx="4"/>
          </p:nvPr>
        </p:nvSpPr>
        <p:spPr/>
        <p:txBody>
          <a:bodyPr/>
          <a:lstStyle/>
          <a:p>
            <a:pPr algn="r"/>
            <a:fld id="{E139BAAD-7476-414C-B105-1DA9148DC31B}" type="slidenum">
              <a:rPr lang="en-US" altLang="zh-TW" smtClean="0"/>
              <a:pPr algn="r"/>
              <a:t>38</a:t>
            </a:fld>
            <a:endParaRPr lang="zh-TW" altLang="en-US" dirty="0"/>
          </a:p>
        </p:txBody>
      </p:sp>
      <p:sp>
        <p:nvSpPr>
          <p:cNvPr id="5" name="等腰三角形 4">
            <a:extLst>
              <a:ext uri="{FF2B5EF4-FFF2-40B4-BE49-F238E27FC236}">
                <a16:creationId xmlns:a16="http://schemas.microsoft.com/office/drawing/2014/main" id="{CC5AD41F-B339-49C4-AEC4-915519542F72}"/>
              </a:ext>
            </a:extLst>
          </p:cNvPr>
          <p:cNvSpPr/>
          <p:nvPr/>
        </p:nvSpPr>
        <p:spPr>
          <a:xfrm rot="5400000">
            <a:off x="-35721" y="4025891"/>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6" name="矩形: 圓角 5">
            <a:extLst>
              <a:ext uri="{FF2B5EF4-FFF2-40B4-BE49-F238E27FC236}">
                <a16:creationId xmlns:a16="http://schemas.microsoft.com/office/drawing/2014/main" id="{BE78DAE1-4547-4CBD-80E8-7082AAE047DB}"/>
              </a:ext>
            </a:extLst>
          </p:cNvPr>
          <p:cNvSpPr/>
          <p:nvPr/>
        </p:nvSpPr>
        <p:spPr>
          <a:xfrm>
            <a:off x="486565" y="1649570"/>
            <a:ext cx="5545638" cy="1653150"/>
          </a:xfrm>
          <a:prstGeom prst="roundRect">
            <a:avLst>
              <a:gd name="adj" fmla="val 15303"/>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r>
              <a:rPr lang="zh-TW" altLang="en-US" sz="2400" b="1" dirty="0">
                <a:solidFill>
                  <a:srgbClr val="1974C2"/>
                </a:solidFill>
              </a:rPr>
              <a:t>一、行政人員</a:t>
            </a:r>
          </a:p>
          <a:p>
            <a:pPr marL="389700" indent="-342900">
              <a:lnSpc>
                <a:spcPct val="150000"/>
              </a:lnSpc>
              <a:buFont typeface="Wingdings" panose="05000000000000000000" pitchFamily="2" charset="2"/>
              <a:buChar char="n"/>
            </a:pPr>
            <a:r>
              <a:rPr lang="zh-TW" altLang="en-US" sz="2400" b="1" dirty="0">
                <a:solidFill>
                  <a:schemeClr val="tx1"/>
                </a:solidFill>
              </a:rPr>
              <a:t>校長科技領導</a:t>
            </a:r>
          </a:p>
          <a:p>
            <a:pPr marL="389700" indent="-342900">
              <a:lnSpc>
                <a:spcPct val="150000"/>
              </a:lnSpc>
              <a:buFont typeface="Wingdings" panose="05000000000000000000" pitchFamily="2" charset="2"/>
              <a:buChar char="n"/>
            </a:pPr>
            <a:r>
              <a:rPr lang="zh-TW" altLang="en-US" sz="2400" b="1" dirty="0">
                <a:solidFill>
                  <a:schemeClr val="tx1"/>
                </a:solidFill>
              </a:rPr>
              <a:t>資訊組長</a:t>
            </a:r>
            <a:r>
              <a:rPr lang="en-US" altLang="zh-TW" sz="2400" b="1" dirty="0">
                <a:solidFill>
                  <a:schemeClr val="tx1"/>
                </a:solidFill>
              </a:rPr>
              <a:t>(</a:t>
            </a:r>
            <a:r>
              <a:rPr lang="zh-TW" altLang="en-US" sz="2400" b="1" dirty="0">
                <a:solidFill>
                  <a:schemeClr val="tx1"/>
                </a:solidFill>
              </a:rPr>
              <a:t>或資訊負責人員</a:t>
            </a:r>
            <a:r>
              <a:rPr lang="en-US" altLang="zh-TW" sz="2400" b="1" dirty="0">
                <a:solidFill>
                  <a:schemeClr val="tx1"/>
                </a:solidFill>
              </a:rPr>
              <a:t>)</a:t>
            </a:r>
            <a:r>
              <a:rPr lang="zh-TW" altLang="en-US" sz="2400" b="1" dirty="0">
                <a:solidFill>
                  <a:schemeClr val="tx1"/>
                </a:solidFill>
              </a:rPr>
              <a:t>增能研習</a:t>
            </a:r>
          </a:p>
        </p:txBody>
      </p:sp>
      <p:sp>
        <p:nvSpPr>
          <p:cNvPr id="7" name="等腰三角形 6">
            <a:extLst>
              <a:ext uri="{FF2B5EF4-FFF2-40B4-BE49-F238E27FC236}">
                <a16:creationId xmlns:a16="http://schemas.microsoft.com/office/drawing/2014/main" id="{2A11A56E-2222-4973-9AA5-6976FA93ED80}"/>
              </a:ext>
            </a:extLst>
          </p:cNvPr>
          <p:cNvSpPr/>
          <p:nvPr/>
        </p:nvSpPr>
        <p:spPr>
          <a:xfrm rot="5400000">
            <a:off x="-35721" y="2017782"/>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8" name="矩形: 圓角 7">
            <a:extLst>
              <a:ext uri="{FF2B5EF4-FFF2-40B4-BE49-F238E27FC236}">
                <a16:creationId xmlns:a16="http://schemas.microsoft.com/office/drawing/2014/main" id="{B4EFD323-09AE-4AF0-9AD7-9F2E0EF302DD}"/>
              </a:ext>
            </a:extLst>
          </p:cNvPr>
          <p:cNvSpPr/>
          <p:nvPr/>
        </p:nvSpPr>
        <p:spPr>
          <a:xfrm>
            <a:off x="475930" y="3657678"/>
            <a:ext cx="5545639" cy="2331725"/>
          </a:xfrm>
          <a:prstGeom prst="roundRect">
            <a:avLst>
              <a:gd name="adj" fmla="val 12751"/>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r>
              <a:rPr lang="zh-TW" altLang="en-US" sz="2400" b="1" dirty="0">
                <a:solidFill>
                  <a:srgbClr val="1974C2"/>
                </a:solidFill>
              </a:rPr>
              <a:t>二、家長</a:t>
            </a:r>
          </a:p>
          <a:p>
            <a:pPr marL="389700" indent="-342900">
              <a:lnSpc>
                <a:spcPct val="150000"/>
              </a:lnSpc>
              <a:buFont typeface="Wingdings" panose="05000000000000000000" pitchFamily="2" charset="2"/>
              <a:buChar char="n"/>
            </a:pPr>
            <a:r>
              <a:rPr lang="zh-TW" altLang="en-US" sz="2400" b="1" dirty="0">
                <a:solidFill>
                  <a:schemeClr val="tx1"/>
                </a:solidFill>
              </a:rPr>
              <a:t>數位學習增能研習</a:t>
            </a:r>
          </a:p>
          <a:p>
            <a:pPr marL="389700" indent="-342900">
              <a:lnSpc>
                <a:spcPct val="150000"/>
              </a:lnSpc>
              <a:buFont typeface="Wingdings" panose="05000000000000000000" pitchFamily="2" charset="2"/>
              <a:buChar char="n"/>
            </a:pPr>
            <a:r>
              <a:rPr lang="zh-TW" altLang="en-US" sz="2400" b="1" dirty="0">
                <a:solidFill>
                  <a:schemeClr val="tx1"/>
                </a:solidFill>
              </a:rPr>
              <a:t>講師培訓研習</a:t>
            </a:r>
          </a:p>
          <a:p>
            <a:pPr marL="389700" indent="-342900">
              <a:lnSpc>
                <a:spcPct val="150000"/>
              </a:lnSpc>
              <a:buFont typeface="Wingdings" panose="05000000000000000000" pitchFamily="2" charset="2"/>
              <a:buChar char="n"/>
            </a:pPr>
            <a:r>
              <a:rPr lang="zh-TW" altLang="en-US" sz="2400" b="1" dirty="0">
                <a:solidFill>
                  <a:schemeClr val="tx1"/>
                </a:solidFill>
              </a:rPr>
              <a:t>與家長團體合作</a:t>
            </a:r>
          </a:p>
        </p:txBody>
      </p:sp>
      <p:pic>
        <p:nvPicPr>
          <p:cNvPr id="13" name="圖片 12">
            <a:extLst>
              <a:ext uri="{FF2B5EF4-FFF2-40B4-BE49-F238E27FC236}">
                <a16:creationId xmlns:a16="http://schemas.microsoft.com/office/drawing/2014/main" id="{93D421D4-EC14-41D7-BEC8-4E788AAC51F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170433" y="1164300"/>
            <a:ext cx="5958868" cy="4364630"/>
          </a:xfrm>
          <a:prstGeom prst="rect">
            <a:avLst/>
          </a:prstGeom>
        </p:spPr>
      </p:pic>
    </p:spTree>
    <p:extLst>
      <p:ext uri="{BB962C8B-B14F-4D97-AF65-F5344CB8AC3E}">
        <p14:creationId xmlns:p14="http://schemas.microsoft.com/office/powerpoint/2010/main" val="22227817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8C30D846-0E39-4B94-ABBF-5A3BD7ECAD12}"/>
              </a:ext>
            </a:extLst>
          </p:cNvPr>
          <p:cNvSpPr>
            <a:spLocks noGrp="1"/>
          </p:cNvSpPr>
          <p:nvPr>
            <p:ph type="title"/>
          </p:nvPr>
        </p:nvSpPr>
        <p:spPr/>
        <p:txBody>
          <a:bodyPr/>
          <a:lstStyle/>
          <a:p>
            <a:r>
              <a:rPr lang="zh-TW" altLang="en-US" dirty="0"/>
              <a:t>推動成效</a:t>
            </a:r>
          </a:p>
        </p:txBody>
      </p:sp>
      <p:sp>
        <p:nvSpPr>
          <p:cNvPr id="14" name="投影片編號版面配置區 13">
            <a:extLst>
              <a:ext uri="{FF2B5EF4-FFF2-40B4-BE49-F238E27FC236}">
                <a16:creationId xmlns:a16="http://schemas.microsoft.com/office/drawing/2014/main" id="{5D865ECB-1FB0-49F8-B8C2-3BA19CCAF7F7}"/>
              </a:ext>
            </a:extLst>
          </p:cNvPr>
          <p:cNvSpPr>
            <a:spLocks noGrp="1"/>
          </p:cNvSpPr>
          <p:nvPr>
            <p:ph type="sldNum" sz="quarter" idx="4"/>
          </p:nvPr>
        </p:nvSpPr>
        <p:spPr/>
        <p:txBody>
          <a:bodyPr vert="horz" lIns="91440" tIns="45720" rIns="91440" bIns="45720" rtlCol="0" anchor="ctr"/>
          <a:lstStyle/>
          <a:p>
            <a:pPr algn="r"/>
            <a:fld id="{E139BAAD-7476-414C-B105-1DA9148DC31B}" type="slidenum">
              <a:rPr lang="en-US" altLang="zh-TW" smtClean="0"/>
              <a:pPr algn="r"/>
              <a:t>39</a:t>
            </a:fld>
            <a:endParaRPr lang="en-US" altLang="zh-TW" dirty="0"/>
          </a:p>
        </p:txBody>
      </p:sp>
    </p:spTree>
    <p:extLst>
      <p:ext uri="{BB962C8B-B14F-4D97-AF65-F5344CB8AC3E}">
        <p14:creationId xmlns:p14="http://schemas.microsoft.com/office/powerpoint/2010/main" val="11299773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7783F7-A69B-4E2C-8F1C-29697C25C39C}"/>
              </a:ext>
            </a:extLst>
          </p:cNvPr>
          <p:cNvSpPr>
            <a:spLocks noGrp="1"/>
          </p:cNvSpPr>
          <p:nvPr>
            <p:ph type="title"/>
          </p:nvPr>
        </p:nvSpPr>
        <p:spPr>
          <a:xfrm>
            <a:off x="192505" y="60470"/>
            <a:ext cx="11806990" cy="678366"/>
          </a:xfrm>
        </p:spPr>
        <p:txBody>
          <a:bodyPr>
            <a:noAutofit/>
          </a:bodyPr>
          <a:lstStyle/>
          <a:p>
            <a:r>
              <a:rPr lang="zh-TW" altLang="en-US" sz="3600" dirty="0"/>
              <a:t>教科文組織</a:t>
            </a:r>
            <a:r>
              <a:rPr lang="en-US" altLang="zh-TW" sz="3600" dirty="0"/>
              <a:t>2019</a:t>
            </a:r>
            <a:r>
              <a:rPr lang="zh-TW" altLang="en-US" sz="3600" dirty="0"/>
              <a:t>年首度發表關於人工智慧與教育的共識</a:t>
            </a:r>
          </a:p>
        </p:txBody>
      </p:sp>
      <p:sp>
        <p:nvSpPr>
          <p:cNvPr id="3" name="內容版面配置區 2">
            <a:extLst>
              <a:ext uri="{FF2B5EF4-FFF2-40B4-BE49-F238E27FC236}">
                <a16:creationId xmlns:a16="http://schemas.microsoft.com/office/drawing/2014/main" id="{917B3557-0510-4693-BEBB-99647B1CB2BA}"/>
              </a:ext>
            </a:extLst>
          </p:cNvPr>
          <p:cNvSpPr>
            <a:spLocks noGrp="1"/>
          </p:cNvSpPr>
          <p:nvPr>
            <p:ph idx="1"/>
          </p:nvPr>
        </p:nvSpPr>
        <p:spPr>
          <a:xfrm>
            <a:off x="141324" y="1845941"/>
            <a:ext cx="11858171" cy="3935005"/>
          </a:xfrm>
        </p:spPr>
        <p:txBody>
          <a:bodyPr anchor="t">
            <a:normAutofit/>
          </a:bodyPr>
          <a:lstStyle/>
          <a:p>
            <a:pPr>
              <a:lnSpc>
                <a:spcPct val="150000"/>
              </a:lnSpc>
            </a:pPr>
            <a:r>
              <a:rPr lang="zh-TW" altLang="en-US" sz="2400" dirty="0"/>
              <a:t>在益處明顯大於風險的情況下支持開發以</a:t>
            </a:r>
            <a:r>
              <a:rPr lang="zh-TW" altLang="en-US" sz="2400" u="sng" dirty="0">
                <a:solidFill>
                  <a:srgbClr val="EE4C3C"/>
                </a:solidFill>
              </a:rPr>
              <a:t>人工智慧技術為基礎的教育和培訓新模式，並藉助人工智慧工具提供個性化終身學習系統</a:t>
            </a:r>
            <a:r>
              <a:rPr lang="zh-TW" altLang="en-US" sz="2400" dirty="0"/>
              <a:t>，實現人人皆學、處處能學、時時可學。</a:t>
            </a:r>
          </a:p>
        </p:txBody>
      </p:sp>
      <p:sp>
        <p:nvSpPr>
          <p:cNvPr id="22" name="投影片編號版面配置區 21">
            <a:extLst>
              <a:ext uri="{FF2B5EF4-FFF2-40B4-BE49-F238E27FC236}">
                <a16:creationId xmlns:a16="http://schemas.microsoft.com/office/drawing/2014/main" id="{6A6EA7EF-B5DE-4C3C-8DCF-AB506930FA6E}"/>
              </a:ext>
            </a:extLst>
          </p:cNvPr>
          <p:cNvSpPr>
            <a:spLocks noGrp="1"/>
          </p:cNvSpPr>
          <p:nvPr>
            <p:ph type="sldNum" sz="quarter" idx="4"/>
          </p:nvPr>
        </p:nvSpPr>
        <p:spPr/>
        <p:txBody>
          <a:bodyPr vert="horz" lIns="91440" tIns="45720" rIns="91440" bIns="45720" rtlCol="0" anchor="ctr"/>
          <a:lstStyle/>
          <a:p>
            <a:pPr algn="r"/>
            <a:fld id="{E139BAAD-7476-414C-B105-1DA9148DC31B}" type="slidenum">
              <a:rPr lang="en-US" altLang="zh-TW" smtClean="0"/>
              <a:pPr algn="r"/>
              <a:t>4</a:t>
            </a:fld>
            <a:endParaRPr lang="en-US" altLang="zh-TW" dirty="0"/>
          </a:p>
        </p:txBody>
      </p:sp>
      <p:grpSp>
        <p:nvGrpSpPr>
          <p:cNvPr id="15" name="群組 14">
            <a:extLst>
              <a:ext uri="{FF2B5EF4-FFF2-40B4-BE49-F238E27FC236}">
                <a16:creationId xmlns:a16="http://schemas.microsoft.com/office/drawing/2014/main" id="{4FF3E429-C9D3-4269-89A5-82FCBA94AAC6}"/>
              </a:ext>
            </a:extLst>
          </p:cNvPr>
          <p:cNvGrpSpPr/>
          <p:nvPr/>
        </p:nvGrpSpPr>
        <p:grpSpPr>
          <a:xfrm>
            <a:off x="7074243" y="3150961"/>
            <a:ext cx="4723958" cy="3773714"/>
            <a:chOff x="8153402" y="2768852"/>
            <a:chExt cx="3794153" cy="2888170"/>
          </a:xfrm>
        </p:grpSpPr>
        <p:pic>
          <p:nvPicPr>
            <p:cNvPr id="9" name="圖片 8">
              <a:extLst>
                <a:ext uri="{FF2B5EF4-FFF2-40B4-BE49-F238E27FC236}">
                  <a16:creationId xmlns:a16="http://schemas.microsoft.com/office/drawing/2014/main" id="{64117582-D69C-4102-9606-13C04462DCC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53402" y="2768852"/>
              <a:ext cx="3794153" cy="2091072"/>
            </a:xfrm>
            <a:prstGeom prst="roundRect">
              <a:avLst>
                <a:gd name="adj" fmla="val 3826"/>
              </a:avLst>
            </a:prstGeom>
            <a:ln w="28575">
              <a:solidFill>
                <a:srgbClr val="E7E6E6"/>
              </a:solidFill>
            </a:ln>
          </p:spPr>
        </p:pic>
        <p:sp>
          <p:nvSpPr>
            <p:cNvPr id="10" name="矩形 9">
              <a:extLst>
                <a:ext uri="{FF2B5EF4-FFF2-40B4-BE49-F238E27FC236}">
                  <a16:creationId xmlns:a16="http://schemas.microsoft.com/office/drawing/2014/main" id="{E52B82B9-4B9D-4B89-BB0D-F45E46BB7734}"/>
                </a:ext>
              </a:extLst>
            </p:cNvPr>
            <p:cNvSpPr/>
            <p:nvPr/>
          </p:nvSpPr>
          <p:spPr>
            <a:xfrm>
              <a:off x="8153402" y="5010691"/>
              <a:ext cx="3794153" cy="646331"/>
            </a:xfrm>
            <a:prstGeom prst="rect">
              <a:avLst/>
            </a:prstGeom>
          </p:spPr>
          <p:txBody>
            <a:bodyPr wrap="square">
              <a:spAutoFit/>
            </a:bodyPr>
            <a:lstStyle/>
            <a:p>
              <a:pPr algn="ctr"/>
              <a:r>
                <a:rPr lang="en-US" altLang="zh-TW" sz="1200" kern="0" dirty="0">
                  <a:latin typeface="微軟正黑體" panose="020B0604030504040204" pitchFamily="34" charset="-120"/>
                  <a:ea typeface="微軟正黑體" panose="020B0604030504040204" pitchFamily="34" charset="-120"/>
                  <a:cs typeface="Arial"/>
                  <a:sym typeface="Arial"/>
                  <a:hlinkClick r:id="rId3">
                    <a:extLst>
                      <a:ext uri="{A12FA001-AC4F-418D-AE19-62706E023703}">
                        <ahyp:hlinkClr xmlns:ahyp="http://schemas.microsoft.com/office/drawing/2018/hyperlinkcolor" val="tx"/>
                      </a:ext>
                    </a:extLst>
                  </a:hlinkClick>
                </a:rPr>
                <a:t>https://zh.unesco.org/news/jiao-ke-wen-zu-zhi-fa-biao-shou-ge-guan-yu-ren-gong-zhi-neng-yu-jiao-yu-gong-shi</a:t>
              </a:r>
              <a:endParaRPr lang="zh-TW" altLang="en-US" sz="1200" dirty="0"/>
            </a:p>
          </p:txBody>
        </p:sp>
      </p:grpSp>
      <p:sp>
        <p:nvSpPr>
          <p:cNvPr id="13" name="矩形: 圓角 12">
            <a:extLst>
              <a:ext uri="{FF2B5EF4-FFF2-40B4-BE49-F238E27FC236}">
                <a16:creationId xmlns:a16="http://schemas.microsoft.com/office/drawing/2014/main" id="{76EDB0DE-8249-45BC-843C-792D48789EFC}"/>
              </a:ext>
            </a:extLst>
          </p:cNvPr>
          <p:cNvSpPr/>
          <p:nvPr/>
        </p:nvSpPr>
        <p:spPr>
          <a:xfrm>
            <a:off x="2679032" y="1139030"/>
            <a:ext cx="6833936" cy="532638"/>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kern="0" dirty="0">
                <a:solidFill>
                  <a:schemeClr val="tx1"/>
                </a:solidFill>
                <a:sym typeface="Arial"/>
              </a:rPr>
              <a:t>教科文組織會員國政府及其他利益攸關方的建議</a:t>
            </a:r>
            <a:endParaRPr lang="zh-TW" altLang="en-US" sz="2400" b="1" dirty="0">
              <a:solidFill>
                <a:schemeClr val="tx1"/>
              </a:solidFill>
            </a:endParaRPr>
          </a:p>
        </p:txBody>
      </p:sp>
      <p:sp>
        <p:nvSpPr>
          <p:cNvPr id="11" name="內容版面配置區 2">
            <a:extLst>
              <a:ext uri="{FF2B5EF4-FFF2-40B4-BE49-F238E27FC236}">
                <a16:creationId xmlns:a16="http://schemas.microsoft.com/office/drawing/2014/main" id="{917B3557-0510-4693-BEBB-99647B1CB2BA}"/>
              </a:ext>
            </a:extLst>
          </p:cNvPr>
          <p:cNvSpPr txBox="1">
            <a:spLocks/>
          </p:cNvSpPr>
          <p:nvPr/>
        </p:nvSpPr>
        <p:spPr>
          <a:xfrm>
            <a:off x="205724" y="3199062"/>
            <a:ext cx="6804120" cy="33033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zh-TW" altLang="en-US" sz="3200" b="1" kern="1200" dirty="0">
                <a:solidFill>
                  <a:schemeClr val="tx1"/>
                </a:solidFill>
                <a:latin typeface="微軟正黑體" panose="020B0604030504040204" pitchFamily="34" charset="-120"/>
                <a:ea typeface="微軟正黑體" panose="020B0604030504040204" pitchFamily="34" charset="-120"/>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TW" altLang="en-US" sz="2400" dirty="0"/>
              <a:t>適時考慮使用</a:t>
            </a:r>
            <a:r>
              <a:rPr lang="zh-TW" altLang="en-US" sz="2400" u="sng" dirty="0">
                <a:solidFill>
                  <a:srgbClr val="EE4C3C"/>
                </a:solidFill>
              </a:rPr>
              <a:t>相關數據</a:t>
            </a:r>
            <a:r>
              <a:rPr lang="zh-TW" altLang="en-US" sz="2400" dirty="0"/>
              <a:t>來推動</a:t>
            </a:r>
            <a:r>
              <a:rPr lang="zh-TW" altLang="en-US" sz="2400" u="sng" dirty="0">
                <a:solidFill>
                  <a:srgbClr val="EE4C3C"/>
                </a:solidFill>
              </a:rPr>
              <a:t>循證政策規劃</a:t>
            </a:r>
            <a:r>
              <a:rPr lang="zh-TW" altLang="en-US" sz="2400" dirty="0"/>
              <a:t>的發展。</a:t>
            </a:r>
          </a:p>
          <a:p>
            <a:pPr>
              <a:lnSpc>
                <a:spcPct val="150000"/>
              </a:lnSpc>
            </a:pPr>
            <a:r>
              <a:rPr lang="zh-TW" altLang="en-US" sz="2400" dirty="0"/>
              <a:t>確保人工智慧技術的使用旨在賦予教師權能，而非取代教師，制定適當的能力建設方案，</a:t>
            </a:r>
            <a:r>
              <a:rPr lang="zh-TW" altLang="en-US" sz="2400" u="sng" dirty="0">
                <a:solidFill>
                  <a:srgbClr val="EE4C3C"/>
                </a:solidFill>
              </a:rPr>
              <a:t>提高教師使用人工智慧系統工作的能力</a:t>
            </a:r>
            <a:r>
              <a:rPr lang="zh-TW" altLang="en-US" sz="2400" dirty="0"/>
              <a:t>。</a:t>
            </a:r>
          </a:p>
        </p:txBody>
      </p:sp>
    </p:spTree>
    <p:extLst>
      <p:ext uri="{BB962C8B-B14F-4D97-AF65-F5344CB8AC3E}">
        <p14:creationId xmlns:p14="http://schemas.microsoft.com/office/powerpoint/2010/main" val="2504275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a:t>因材網使用對於</a:t>
            </a:r>
            <a:r>
              <a:rPr lang="en-US" altLang="zh-TW" sz="3600" dirty="0"/>
              <a:t>110</a:t>
            </a:r>
            <a:r>
              <a:rPr lang="zh-TW" altLang="en-US" sz="3600" dirty="0"/>
              <a:t>年科技化評量通過率的影響</a:t>
            </a:r>
          </a:p>
        </p:txBody>
      </p:sp>
      <p:sp>
        <p:nvSpPr>
          <p:cNvPr id="4" name="投影片編號版面配置區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graphicFrame>
        <p:nvGraphicFramePr>
          <p:cNvPr id="6" name="內容版面配置區 5">
            <a:extLst>
              <a:ext uri="{FF2B5EF4-FFF2-40B4-BE49-F238E27FC236}">
                <a16:creationId xmlns:a16="http://schemas.microsoft.com/office/drawing/2014/main" id="{7B3EBF59-A365-471A-A6D3-A7A109213788}"/>
              </a:ext>
            </a:extLst>
          </p:cNvPr>
          <p:cNvGraphicFramePr>
            <a:graphicFrameLocks noGrp="1"/>
          </p:cNvGraphicFramePr>
          <p:nvPr>
            <p:ph idx="1"/>
          </p:nvPr>
        </p:nvGraphicFramePr>
        <p:xfrm>
          <a:off x="448235" y="1030942"/>
          <a:ext cx="11187953" cy="56208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73371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a:t>因材網使用對於</a:t>
            </a:r>
            <a:r>
              <a:rPr lang="en-US" altLang="zh-TW" sz="3600" dirty="0"/>
              <a:t>2021</a:t>
            </a:r>
            <a:r>
              <a:rPr lang="zh-TW" altLang="en-US" sz="3600" dirty="0"/>
              <a:t>年縣市學力測驗的影響</a:t>
            </a:r>
          </a:p>
        </p:txBody>
      </p:sp>
      <p:sp>
        <p:nvSpPr>
          <p:cNvPr id="4" name="投影片編號版面配置區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6" name="文字方塊 5"/>
          <p:cNvSpPr txBox="1"/>
          <p:nvPr/>
        </p:nvSpPr>
        <p:spPr>
          <a:xfrm>
            <a:off x="345758" y="2567280"/>
            <a:ext cx="492443" cy="1631216"/>
          </a:xfrm>
          <a:prstGeom prst="rect">
            <a:avLst/>
          </a:prstGeom>
          <a:noFill/>
        </p:spPr>
        <p:txBody>
          <a:bodyPr vert="eaVert" wrap="none" rtlCol="0">
            <a:spAutoFit/>
          </a:bodyPr>
          <a:lstStyle>
            <a:defPPr>
              <a:defRPr lang="en-US"/>
            </a:defPPr>
            <a:lvl1pPr algn="ctr">
              <a:defRPr sz="2160" b="1" i="0" u="none" strike="noStrike" spc="0" baseline="0">
                <a:solidFill>
                  <a:prstClr val="black">
                    <a:lumMod val="65000"/>
                    <a:lumOff val="35000"/>
                  </a:prst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lumMod val="65000"/>
                    <a:lumOff val="35000"/>
                  </a:prstClr>
                </a:solidFill>
                <a:effectLst/>
                <a:uLnTx/>
                <a:uFillTx/>
                <a:latin typeface="微軟正黑體"/>
                <a:ea typeface="微軟正黑體"/>
                <a:cs typeface="+mn-cs"/>
              </a:rPr>
              <a:t>測驗平均分數</a:t>
            </a:r>
          </a:p>
        </p:txBody>
      </p:sp>
      <p:graphicFrame>
        <p:nvGraphicFramePr>
          <p:cNvPr id="8" name="內容版面配置區 7">
            <a:extLst>
              <a:ext uri="{FF2B5EF4-FFF2-40B4-BE49-F238E27FC236}">
                <a16:creationId xmlns:a16="http://schemas.microsoft.com/office/drawing/2014/main" id="{14A34082-6685-40A3-9A34-6768E2D6EE48}"/>
              </a:ext>
            </a:extLst>
          </p:cNvPr>
          <p:cNvGraphicFramePr>
            <a:graphicFrameLocks noGrp="1"/>
          </p:cNvGraphicFramePr>
          <p:nvPr>
            <p:ph idx="1"/>
          </p:nvPr>
        </p:nvGraphicFramePr>
        <p:xfrm>
          <a:off x="838200" y="973138"/>
          <a:ext cx="10515600" cy="5748337"/>
        </p:xfrm>
        <a:graphic>
          <a:graphicData uri="http://schemas.openxmlformats.org/drawingml/2006/chart">
            <c:chart xmlns:c="http://schemas.openxmlformats.org/drawingml/2006/chart" xmlns:r="http://schemas.openxmlformats.org/officeDocument/2006/relationships" r:id="rId2"/>
          </a:graphicData>
        </a:graphic>
      </p:graphicFrame>
      <p:sp>
        <p:nvSpPr>
          <p:cNvPr id="3" name="矩形 2"/>
          <p:cNvSpPr/>
          <p:nvPr/>
        </p:nvSpPr>
        <p:spPr>
          <a:xfrm>
            <a:off x="7987553" y="6201521"/>
            <a:ext cx="1479176" cy="439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87419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因材網使用對於科技化評量通過率的影響</a:t>
            </a:r>
          </a:p>
        </p:txBody>
      </p:sp>
      <p:sp>
        <p:nvSpPr>
          <p:cNvPr id="4" name="投影片編號版面配置區 3"/>
          <p:cNvSpPr>
            <a:spLocks noGrp="1"/>
          </p:cNvSpPr>
          <p:nvPr>
            <p:ph type="sldNum" sz="quarter" idx="4294967295"/>
          </p:nvPr>
        </p:nvSpPr>
        <p:spPr/>
        <p:txBody>
          <a:bodyPr/>
          <a:lstStyle/>
          <a:p>
            <a:pPr>
              <a:defRPr/>
            </a:pPr>
            <a:fld id="{E139BAAD-7476-414C-B105-1DA9148DC31B}" type="slidenum">
              <a:rPr lang="en-US" altLang="zh-TW" smtClean="0">
                <a:solidFill>
                  <a:prstClr val="black"/>
                </a:solidFill>
              </a:rPr>
              <a:pPr>
                <a:defRPr/>
              </a:pPr>
              <a:t>42</a:t>
            </a:fld>
            <a:endParaRPr lang="zh-TW" altLang="en-US" dirty="0">
              <a:solidFill>
                <a:prstClr val="black"/>
              </a:solidFill>
            </a:endParaRPr>
          </a:p>
        </p:txBody>
      </p:sp>
      <p:graphicFrame>
        <p:nvGraphicFramePr>
          <p:cNvPr id="7" name="內容版面配置區 6"/>
          <p:cNvGraphicFramePr>
            <a:graphicFrameLocks noGrp="1"/>
          </p:cNvGraphicFramePr>
          <p:nvPr>
            <p:ph idx="1"/>
          </p:nvPr>
        </p:nvGraphicFramePr>
        <p:xfrm>
          <a:off x="609600" y="1533525"/>
          <a:ext cx="10744200" cy="4643438"/>
        </p:xfrm>
        <a:graphic>
          <a:graphicData uri="http://schemas.openxmlformats.org/drawingml/2006/chart">
            <c:chart xmlns:c="http://schemas.openxmlformats.org/drawingml/2006/chart" xmlns:r="http://schemas.openxmlformats.org/officeDocument/2006/relationships" r:id="rId2"/>
          </a:graphicData>
        </a:graphic>
      </p:graphicFrame>
      <p:sp>
        <p:nvSpPr>
          <p:cNvPr id="8" name="文字方塊 7"/>
          <p:cNvSpPr txBox="1"/>
          <p:nvPr/>
        </p:nvSpPr>
        <p:spPr>
          <a:xfrm>
            <a:off x="293013" y="2623732"/>
            <a:ext cx="430887" cy="1118255"/>
          </a:xfrm>
          <a:prstGeom prst="rect">
            <a:avLst/>
          </a:prstGeom>
          <a:noFill/>
        </p:spPr>
        <p:txBody>
          <a:bodyPr vert="eaVert" wrap="none" rtlCol="0">
            <a:spAutoFit/>
          </a:bodyPr>
          <a:lstStyle>
            <a:defPPr>
              <a:defRPr lang="en-US"/>
            </a:defPPr>
            <a:lvl1pPr algn="ctr">
              <a:defRPr sz="2160" b="1" i="0" u="none" strike="noStrike" spc="0" baseline="0">
                <a:solidFill>
                  <a:prstClr val="black">
                    <a:lumMod val="65000"/>
                    <a:lumOff val="35000"/>
                  </a:prstClr>
                </a:solidFill>
              </a:defRPr>
            </a:lvl1pPr>
          </a:lstStyle>
          <a:p>
            <a:pPr>
              <a:defRPr/>
            </a:pPr>
            <a:r>
              <a:rPr lang="zh-TW" altLang="en-US" sz="1600" dirty="0">
                <a:latin typeface="微軟正黑體"/>
                <a:ea typeface="微軟正黑體"/>
              </a:rPr>
              <a:t>平均通過率</a:t>
            </a:r>
          </a:p>
        </p:txBody>
      </p:sp>
    </p:spTree>
    <p:extLst>
      <p:ext uri="{BB962C8B-B14F-4D97-AF65-F5344CB8AC3E}">
        <p14:creationId xmlns:p14="http://schemas.microsoft.com/office/powerpoint/2010/main" val="3766305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因材網使用對於縣市學力測驗的影響</a:t>
            </a:r>
          </a:p>
        </p:txBody>
      </p:sp>
      <p:sp>
        <p:nvSpPr>
          <p:cNvPr id="4" name="投影片編號版面配置區 3"/>
          <p:cNvSpPr>
            <a:spLocks noGrp="1"/>
          </p:cNvSpPr>
          <p:nvPr>
            <p:ph type="sldNum" sz="quarter" idx="4"/>
          </p:nvPr>
        </p:nvSpPr>
        <p:spPr/>
        <p:txBody>
          <a:bodyPr/>
          <a:lstStyle/>
          <a:p>
            <a:pPr algn="r" defTabSz="457200">
              <a:defRPr/>
            </a:pPr>
            <a:fld id="{E139BAAD-7476-414C-B105-1DA9148DC31B}" type="slidenum">
              <a:rPr>
                <a:solidFill>
                  <a:prstClr val="black">
                    <a:tint val="75000"/>
                  </a:prstClr>
                </a:solidFill>
              </a:rPr>
              <a:pPr algn="r" defTabSz="457200">
                <a:defRPr/>
              </a:pPr>
              <a:t>43</a:t>
            </a:fld>
            <a:endParaRPr lang="zh-TW" altLang="en-US" dirty="0">
              <a:solidFill>
                <a:prstClr val="black">
                  <a:tint val="75000"/>
                </a:prstClr>
              </a:solidFill>
            </a:endParaRPr>
          </a:p>
        </p:txBody>
      </p:sp>
      <p:sp>
        <p:nvSpPr>
          <p:cNvPr id="6" name="文字方塊 5"/>
          <p:cNvSpPr txBox="1"/>
          <p:nvPr/>
        </p:nvSpPr>
        <p:spPr>
          <a:xfrm>
            <a:off x="407313" y="2721169"/>
            <a:ext cx="430887" cy="1323439"/>
          </a:xfrm>
          <a:prstGeom prst="rect">
            <a:avLst/>
          </a:prstGeom>
          <a:noFill/>
        </p:spPr>
        <p:txBody>
          <a:bodyPr vert="eaVert" wrap="none" rtlCol="0">
            <a:spAutoFit/>
          </a:bodyPr>
          <a:lstStyle>
            <a:defPPr>
              <a:defRPr lang="en-US"/>
            </a:defPPr>
            <a:lvl1pPr algn="ctr">
              <a:defRPr sz="2160" b="1" i="0" u="none" strike="noStrike" spc="0" baseline="0">
                <a:solidFill>
                  <a:prstClr val="black">
                    <a:lumMod val="65000"/>
                    <a:lumOff val="35000"/>
                  </a:prstClr>
                </a:solidFill>
              </a:defRPr>
            </a:lvl1pPr>
          </a:lstStyle>
          <a:p>
            <a:pPr>
              <a:defRPr/>
            </a:pPr>
            <a:r>
              <a:rPr lang="zh-TW" altLang="en-US" sz="1600" dirty="0"/>
              <a:t>測驗平均分數</a:t>
            </a:r>
          </a:p>
        </p:txBody>
      </p:sp>
      <p:graphicFrame>
        <p:nvGraphicFramePr>
          <p:cNvPr id="7" name="內容版面配置區 6"/>
          <p:cNvGraphicFramePr>
            <a:graphicFrameLocks noGrp="1"/>
          </p:cNvGraphicFramePr>
          <p:nvPr>
            <p:ph idx="1"/>
          </p:nvPr>
        </p:nvGraphicFramePr>
        <p:xfrm>
          <a:off x="838200" y="973138"/>
          <a:ext cx="10515600" cy="5203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2555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defRPr/>
            </a:pPr>
            <a:r>
              <a:rPr lang="zh-TW" altLang="en-US" sz="3600" cap="all" dirty="0"/>
              <a:t>使用因材網進行自主學習愈久、學習成效愈好</a:t>
            </a:r>
          </a:p>
        </p:txBody>
      </p:sp>
      <p:sp>
        <p:nvSpPr>
          <p:cNvPr id="4" name="投影片編號版面配置區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3" name="矩形 2"/>
          <p:cNvSpPr/>
          <p:nvPr/>
        </p:nvSpPr>
        <p:spPr>
          <a:xfrm>
            <a:off x="7987553" y="6201521"/>
            <a:ext cx="1479176" cy="439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a:extLst>
              <a:ext uri="{FF2B5EF4-FFF2-40B4-BE49-F238E27FC236}">
                <a16:creationId xmlns:a16="http://schemas.microsoft.com/office/drawing/2014/main" id="{634991B3-1DB2-4CC3-BE22-2B3D3B87823B}"/>
              </a:ext>
            </a:extLst>
          </p:cNvPr>
          <p:cNvGrpSpPr/>
          <p:nvPr/>
        </p:nvGrpSpPr>
        <p:grpSpPr>
          <a:xfrm>
            <a:off x="440171" y="983672"/>
            <a:ext cx="10989829" cy="5737803"/>
            <a:chOff x="1560611" y="1565900"/>
            <a:chExt cx="10063025" cy="4973012"/>
          </a:xfrm>
        </p:grpSpPr>
        <p:graphicFrame>
          <p:nvGraphicFramePr>
            <p:cNvPr id="10" name="圖表 9">
              <a:extLst>
                <a:ext uri="{FF2B5EF4-FFF2-40B4-BE49-F238E27FC236}">
                  <a16:creationId xmlns:a16="http://schemas.microsoft.com/office/drawing/2014/main" id="{63A044B1-6D17-4FD7-9C34-6901CDD2BB5E}"/>
                </a:ext>
              </a:extLst>
            </p:cNvPr>
            <p:cNvGraphicFramePr/>
            <p:nvPr>
              <p:extLst>
                <p:ext uri="{D42A27DB-BD31-4B8C-83A1-F6EECF244321}">
                  <p14:modId xmlns:p14="http://schemas.microsoft.com/office/powerpoint/2010/main" val="2642772392"/>
                </p:ext>
              </p:extLst>
            </p:nvPr>
          </p:nvGraphicFramePr>
          <p:xfrm>
            <a:off x="1560611" y="1565900"/>
            <a:ext cx="10063025" cy="4973012"/>
          </p:xfrm>
          <a:graphic>
            <a:graphicData uri="http://schemas.openxmlformats.org/drawingml/2006/chart">
              <c:chart xmlns:c="http://schemas.openxmlformats.org/drawingml/2006/chart" xmlns:r="http://schemas.openxmlformats.org/officeDocument/2006/relationships" r:id="rId2"/>
            </a:graphicData>
          </a:graphic>
        </p:graphicFrame>
        <p:sp>
          <p:nvSpPr>
            <p:cNvPr id="11" name="文字方塊 1">
              <a:extLst>
                <a:ext uri="{FF2B5EF4-FFF2-40B4-BE49-F238E27FC236}">
                  <a16:creationId xmlns:a16="http://schemas.microsoft.com/office/drawing/2014/main" id="{A514666C-1CC2-4A49-AA22-3700D7D2A76A}"/>
                </a:ext>
              </a:extLst>
            </p:cNvPr>
            <p:cNvSpPr txBox="1"/>
            <p:nvPr/>
          </p:nvSpPr>
          <p:spPr>
            <a:xfrm>
              <a:off x="2618492" y="5484506"/>
              <a:ext cx="8491504" cy="463551"/>
            </a:xfrm>
            <a:prstGeom prst="rect">
              <a:avLst/>
            </a:prstGeom>
          </p:spPr>
          <p:txBody>
            <a:bodyPr wrap="square" numCol="1"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defRPr/>
              </a:pPr>
              <a:r>
                <a:rPr lang="zh-TW" altLang="en-US" sz="2000" dirty="0">
                  <a:solidFill>
                    <a:prstClr val="black"/>
                  </a:solidFill>
                </a:rPr>
                <a:t>            </a:t>
              </a:r>
              <a:r>
                <a:rPr lang="zh-TW" altLang="en-US" sz="2000" dirty="0">
                  <a:solidFill>
                    <a:prstClr val="black"/>
                  </a:solidFill>
                  <a:latin typeface="微軟正黑體" panose="020B0604030504040204" pitchFamily="34" charset="-120"/>
                  <a:ea typeface="微軟正黑體" panose="020B0604030504040204" pitchFamily="34" charset="-120"/>
                </a:rPr>
                <a:t>沒有參加計畫            使用因材網一年內           使用因材網一年以上</a:t>
              </a:r>
            </a:p>
          </p:txBody>
        </p:sp>
        <p:sp>
          <p:nvSpPr>
            <p:cNvPr id="12" name="文字方塊 11">
              <a:extLst>
                <a:ext uri="{FF2B5EF4-FFF2-40B4-BE49-F238E27FC236}">
                  <a16:creationId xmlns:a16="http://schemas.microsoft.com/office/drawing/2014/main" id="{E7FEDEBC-4B60-4093-B7C9-147DAF451377}"/>
                </a:ext>
              </a:extLst>
            </p:cNvPr>
            <p:cNvSpPr txBox="1"/>
            <p:nvPr/>
          </p:nvSpPr>
          <p:spPr>
            <a:xfrm>
              <a:off x="2105409" y="1898573"/>
              <a:ext cx="513083" cy="400110"/>
            </a:xfrm>
            <a:prstGeom prst="rect">
              <a:avLst/>
            </a:prstGeom>
            <a:noFill/>
          </p:spPr>
          <p:txBody>
            <a:bodyPr wrap="square" rtlCol="0">
              <a:spAutoFit/>
            </a:bodyPr>
            <a:lstStyle/>
            <a:p>
              <a:pPr defTabSz="914400"/>
              <a:r>
                <a:rPr lang="zh-TW" altLang="en-US" sz="2000" b="1" dirty="0">
                  <a:solidFill>
                    <a:srgbClr val="7030A0"/>
                  </a:solidFill>
                  <a:latin typeface="微軟正黑體" panose="020B0604030504040204" pitchFamily="34" charset="-120"/>
                  <a:ea typeface="微軟正黑體" panose="020B0604030504040204" pitchFamily="34" charset="-120"/>
                </a:rPr>
                <a:t>高</a:t>
              </a:r>
            </a:p>
          </p:txBody>
        </p:sp>
      </p:grpSp>
    </p:spTree>
    <p:extLst>
      <p:ext uri="{BB962C8B-B14F-4D97-AF65-F5344CB8AC3E}">
        <p14:creationId xmlns:p14="http://schemas.microsoft.com/office/powerpoint/2010/main" val="13140660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fontAlgn="base">
              <a:lnSpc>
                <a:spcPct val="100000"/>
              </a:lnSpc>
              <a:spcAft>
                <a:spcPct val="0"/>
              </a:spcAft>
              <a:defRPr/>
            </a:pPr>
            <a:r>
              <a:rPr lang="zh-TW" altLang="en-US" sz="3600" dirty="0">
                <a:cs typeface="Times New Roman" panose="02020603050405020304" pitchFamily="18" charset="0"/>
              </a:rPr>
              <a:t>運用數位學習平臺提升自主學習能力及學習成效</a:t>
            </a:r>
          </a:p>
        </p:txBody>
      </p:sp>
      <p:sp>
        <p:nvSpPr>
          <p:cNvPr id="4" name="投影片編號版面配置區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3" name="矩形 2"/>
          <p:cNvSpPr/>
          <p:nvPr/>
        </p:nvSpPr>
        <p:spPr>
          <a:xfrm>
            <a:off x="7987553" y="6201521"/>
            <a:ext cx="1479176" cy="439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3" name="群組 42">
            <a:extLst>
              <a:ext uri="{FF2B5EF4-FFF2-40B4-BE49-F238E27FC236}">
                <a16:creationId xmlns:a16="http://schemas.microsoft.com/office/drawing/2014/main" id="{2623356B-6E96-4D80-99AB-CAF4AAB55C76}"/>
              </a:ext>
            </a:extLst>
          </p:cNvPr>
          <p:cNvGrpSpPr/>
          <p:nvPr/>
        </p:nvGrpSpPr>
        <p:grpSpPr>
          <a:xfrm>
            <a:off x="658388" y="1571570"/>
            <a:ext cx="10737043" cy="4554322"/>
            <a:chOff x="658388" y="1571570"/>
            <a:chExt cx="10737043" cy="4554322"/>
          </a:xfrm>
        </p:grpSpPr>
        <p:sp>
          <p:nvSpPr>
            <p:cNvPr id="44" name="箭號: 向下 43">
              <a:extLst>
                <a:ext uri="{FF2B5EF4-FFF2-40B4-BE49-F238E27FC236}">
                  <a16:creationId xmlns:a16="http://schemas.microsoft.com/office/drawing/2014/main" id="{DE14AC13-67C6-454E-9E6C-E52111680652}"/>
                </a:ext>
              </a:extLst>
            </p:cNvPr>
            <p:cNvSpPr/>
            <p:nvPr/>
          </p:nvSpPr>
          <p:spPr>
            <a:xfrm rot="13072693">
              <a:off x="3941677" y="2607241"/>
              <a:ext cx="415136" cy="1829009"/>
            </a:xfrm>
            <a:prstGeom prst="downArrow">
              <a:avLst/>
            </a:prstGeom>
            <a:solidFill>
              <a:srgbClr val="70AD47">
                <a:lumMod val="60000"/>
                <a:lumOff val="40000"/>
              </a:srgbClr>
            </a:solidFill>
            <a:ln w="12700" cap="flat" cmpd="sng" algn="ctr">
              <a:solidFill>
                <a:srgbClr val="70AD47">
                  <a:lumMod val="7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dirty="0">
                <a:ln w="22225">
                  <a:solidFill>
                    <a:srgbClr val="ED7D31">
                      <a:lumMod val="60000"/>
                      <a:lumOff val="40000"/>
                    </a:srgbClr>
                  </a:solidFill>
                  <a:prstDash val="solid"/>
                </a:ln>
                <a:solidFill>
                  <a:srgbClr val="ED7D31">
                    <a:lumMod val="60000"/>
                    <a:lumOff val="40000"/>
                  </a:srgbClr>
                </a:solidFill>
                <a:effectLst/>
                <a:uLnTx/>
                <a:uFillTx/>
                <a:latin typeface="+mn-ea"/>
                <a:cs typeface="+mn-cs"/>
              </a:endParaRPr>
            </a:p>
          </p:txBody>
        </p:sp>
        <p:grpSp>
          <p:nvGrpSpPr>
            <p:cNvPr id="45" name="群組 44">
              <a:extLst>
                <a:ext uri="{FF2B5EF4-FFF2-40B4-BE49-F238E27FC236}">
                  <a16:creationId xmlns:a16="http://schemas.microsoft.com/office/drawing/2014/main" id="{090C63DA-DD2D-4F93-848A-F2AA7F3F31C7}"/>
                </a:ext>
              </a:extLst>
            </p:cNvPr>
            <p:cNvGrpSpPr/>
            <p:nvPr/>
          </p:nvGrpSpPr>
          <p:grpSpPr>
            <a:xfrm>
              <a:off x="950987" y="4364578"/>
              <a:ext cx="3368054" cy="1258144"/>
              <a:chOff x="2386428" y="4244009"/>
              <a:chExt cx="2851494" cy="1641317"/>
            </a:xfrm>
          </p:grpSpPr>
          <p:sp>
            <p:nvSpPr>
              <p:cNvPr id="71" name="矩形: 圓角 70">
                <a:extLst>
                  <a:ext uri="{FF2B5EF4-FFF2-40B4-BE49-F238E27FC236}">
                    <a16:creationId xmlns:a16="http://schemas.microsoft.com/office/drawing/2014/main" id="{58FE5A74-8A09-444C-993E-C1C40E23766B}"/>
                  </a:ext>
                </a:extLst>
              </p:cNvPr>
              <p:cNvSpPr/>
              <p:nvPr/>
            </p:nvSpPr>
            <p:spPr>
              <a:xfrm>
                <a:off x="2386428" y="4244009"/>
                <a:ext cx="2851494" cy="1641317"/>
              </a:xfrm>
              <a:prstGeom prst="roundRect">
                <a:avLst/>
              </a:prstGeom>
              <a:noFill/>
              <a:ln w="38100" cap="flat" cmpd="sng" algn="ctr">
                <a:solidFill>
                  <a:srgbClr val="70AD47">
                    <a:lumMod val="60000"/>
                    <a:lumOff val="4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4000" b="0" i="0" u="none" strike="noStrike" kern="0" cap="none" spc="0" normalizeH="0" baseline="0" noProof="0" dirty="0">
                    <a:ln>
                      <a:noFill/>
                    </a:ln>
                    <a:solidFill>
                      <a:prstClr val="white"/>
                    </a:solidFill>
                    <a:effectLst/>
                    <a:uLnTx/>
                    <a:uFillTx/>
                    <a:latin typeface="+mn-ea"/>
                    <a:cs typeface="+mn-cs"/>
                  </a:rPr>
                  <a:t>自主學習</a:t>
                </a:r>
              </a:p>
            </p:txBody>
          </p:sp>
          <p:sp>
            <p:nvSpPr>
              <p:cNvPr id="72" name="矩形: 圓角 71">
                <a:extLst>
                  <a:ext uri="{FF2B5EF4-FFF2-40B4-BE49-F238E27FC236}">
                    <a16:creationId xmlns:a16="http://schemas.microsoft.com/office/drawing/2014/main" id="{F9DD77AA-3FF2-4769-ADE3-86711FD552F9}"/>
                  </a:ext>
                </a:extLst>
              </p:cNvPr>
              <p:cNvSpPr/>
              <p:nvPr/>
            </p:nvSpPr>
            <p:spPr>
              <a:xfrm>
                <a:off x="2517455" y="4386573"/>
                <a:ext cx="2589440" cy="1356188"/>
              </a:xfrm>
              <a:prstGeom prst="roundRect">
                <a:avLst/>
              </a:prstGeom>
              <a:solidFill>
                <a:srgbClr val="70AD47">
                  <a:lumMod val="60000"/>
                  <a:lumOff val="40000"/>
                </a:srgbClr>
              </a:solidFill>
              <a:ln w="12700" cap="flat" cmpd="sng" algn="ctr">
                <a:noFill/>
                <a:prstDash val="solid"/>
                <a:miter lim="800000"/>
              </a:ln>
              <a:effectLst>
                <a:glow rad="101600">
                  <a:srgbClr val="70AD47">
                    <a:satMod val="175000"/>
                    <a:alpha val="40000"/>
                  </a:srgbClr>
                </a:glo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srgbClr val="70AD47">
                        <a:lumMod val="50000"/>
                      </a:srgbClr>
                    </a:solidFill>
                    <a:effectLst/>
                    <a:uLnTx/>
                    <a:uFillTx/>
                    <a:latin typeface="+mn-ea"/>
                    <a:cs typeface="+mn-cs"/>
                  </a:rPr>
                  <a:t>自主學習</a:t>
                </a:r>
              </a:p>
            </p:txBody>
          </p:sp>
        </p:grpSp>
        <p:grpSp>
          <p:nvGrpSpPr>
            <p:cNvPr id="46" name="群組 45">
              <a:extLst>
                <a:ext uri="{FF2B5EF4-FFF2-40B4-BE49-F238E27FC236}">
                  <a16:creationId xmlns:a16="http://schemas.microsoft.com/office/drawing/2014/main" id="{185A385B-A7E5-4039-B7B6-DE92DCF48E1D}"/>
                </a:ext>
              </a:extLst>
            </p:cNvPr>
            <p:cNvGrpSpPr/>
            <p:nvPr/>
          </p:nvGrpSpPr>
          <p:grpSpPr>
            <a:xfrm>
              <a:off x="7946597" y="4374337"/>
              <a:ext cx="3448834" cy="1258144"/>
              <a:chOff x="7339775" y="4244008"/>
              <a:chExt cx="2935558" cy="1641317"/>
            </a:xfrm>
          </p:grpSpPr>
          <p:sp>
            <p:nvSpPr>
              <p:cNvPr id="69" name="矩形: 圓角 68">
                <a:extLst>
                  <a:ext uri="{FF2B5EF4-FFF2-40B4-BE49-F238E27FC236}">
                    <a16:creationId xmlns:a16="http://schemas.microsoft.com/office/drawing/2014/main" id="{903E9239-DF30-4441-9A06-EB6554F996B9}"/>
                  </a:ext>
                </a:extLst>
              </p:cNvPr>
              <p:cNvSpPr/>
              <p:nvPr/>
            </p:nvSpPr>
            <p:spPr>
              <a:xfrm>
                <a:off x="7458148" y="4386572"/>
                <a:ext cx="2695271" cy="1356188"/>
              </a:xfrm>
              <a:prstGeom prst="roundRect">
                <a:avLst/>
              </a:prstGeom>
              <a:solidFill>
                <a:srgbClr val="FF6699"/>
              </a:solidFill>
              <a:ln w="12700" cap="flat" cmpd="sng" algn="ctr">
                <a:noFill/>
                <a:prstDash val="solid"/>
                <a:miter lim="800000"/>
              </a:ln>
              <a:effectLst>
                <a:glow rad="101600">
                  <a:srgbClr val="FF6699">
                    <a:alpha val="40000"/>
                  </a:srgbClr>
                </a:glo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srgbClr val="FFC000">
                        <a:lumMod val="20000"/>
                        <a:lumOff val="80000"/>
                      </a:srgbClr>
                    </a:solidFill>
                    <a:effectLst/>
                    <a:uLnTx/>
                    <a:uFillTx/>
                    <a:latin typeface="+mn-ea"/>
                    <a:cs typeface="+mn-cs"/>
                  </a:rPr>
                  <a:t>學習成效</a:t>
                </a:r>
              </a:p>
            </p:txBody>
          </p:sp>
          <p:sp>
            <p:nvSpPr>
              <p:cNvPr id="70" name="矩形: 圓角 69">
                <a:extLst>
                  <a:ext uri="{FF2B5EF4-FFF2-40B4-BE49-F238E27FC236}">
                    <a16:creationId xmlns:a16="http://schemas.microsoft.com/office/drawing/2014/main" id="{58A8A6B7-D553-4ADE-9AF0-E498CEBF0005}"/>
                  </a:ext>
                </a:extLst>
              </p:cNvPr>
              <p:cNvSpPr/>
              <p:nvPr/>
            </p:nvSpPr>
            <p:spPr>
              <a:xfrm>
                <a:off x="7339775" y="4244008"/>
                <a:ext cx="2935558" cy="1641317"/>
              </a:xfrm>
              <a:prstGeom prst="roundRect">
                <a:avLst/>
              </a:prstGeom>
              <a:noFill/>
              <a:ln w="38100" cap="flat" cmpd="sng" algn="ctr">
                <a:solidFill>
                  <a:srgbClr val="FF669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4000" b="0" i="0" u="none" strike="noStrike" kern="0" cap="none" spc="0" normalizeH="0" baseline="0" noProof="0" dirty="0">
                  <a:ln>
                    <a:noFill/>
                  </a:ln>
                  <a:solidFill>
                    <a:prstClr val="white"/>
                  </a:solidFill>
                  <a:effectLst/>
                  <a:uLnTx/>
                  <a:uFillTx/>
                  <a:latin typeface="+mn-ea"/>
                  <a:cs typeface="+mn-cs"/>
                </a:endParaRPr>
              </a:p>
            </p:txBody>
          </p:sp>
        </p:grpSp>
        <p:grpSp>
          <p:nvGrpSpPr>
            <p:cNvPr id="47" name="群組 46">
              <a:extLst>
                <a:ext uri="{FF2B5EF4-FFF2-40B4-BE49-F238E27FC236}">
                  <a16:creationId xmlns:a16="http://schemas.microsoft.com/office/drawing/2014/main" id="{B25B4485-B378-4289-8958-ACE9F74A37DD}"/>
                </a:ext>
              </a:extLst>
            </p:cNvPr>
            <p:cNvGrpSpPr/>
            <p:nvPr/>
          </p:nvGrpSpPr>
          <p:grpSpPr>
            <a:xfrm>
              <a:off x="4268451" y="1571570"/>
              <a:ext cx="3678146" cy="1206800"/>
              <a:chOff x="4714432" y="1504544"/>
              <a:chExt cx="3359282" cy="1728477"/>
            </a:xfrm>
          </p:grpSpPr>
          <p:sp>
            <p:nvSpPr>
              <p:cNvPr id="67" name="矩形: 圓角 66">
                <a:extLst>
                  <a:ext uri="{FF2B5EF4-FFF2-40B4-BE49-F238E27FC236}">
                    <a16:creationId xmlns:a16="http://schemas.microsoft.com/office/drawing/2014/main" id="{6B781419-2A6B-4943-A62A-7593FB700B0E}"/>
                  </a:ext>
                </a:extLst>
              </p:cNvPr>
              <p:cNvSpPr/>
              <p:nvPr/>
            </p:nvSpPr>
            <p:spPr>
              <a:xfrm>
                <a:off x="4893823" y="1690689"/>
                <a:ext cx="3000500" cy="1356188"/>
              </a:xfrm>
              <a:prstGeom prst="roundRect">
                <a:avLst/>
              </a:prstGeom>
              <a:solidFill>
                <a:srgbClr val="ED7D31">
                  <a:lumMod val="40000"/>
                  <a:lumOff val="60000"/>
                </a:srgbClr>
              </a:solidFill>
              <a:ln w="12700" cap="flat" cmpd="sng" algn="ctr">
                <a:noFill/>
                <a:prstDash val="solid"/>
                <a:miter lim="800000"/>
              </a:ln>
              <a:effectLst>
                <a:glow rad="139700">
                  <a:srgbClr val="ED7D31">
                    <a:satMod val="175000"/>
                    <a:alpha val="40000"/>
                  </a:srgbClr>
                </a:glo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srgbClr val="ED7D31">
                        <a:lumMod val="50000"/>
                      </a:srgbClr>
                    </a:solidFill>
                    <a:effectLst/>
                    <a:uLnTx/>
                    <a:uFillTx/>
                    <a:latin typeface="+mn-ea"/>
                    <a:cs typeface="+mn-cs"/>
                  </a:rPr>
                  <a:t>因材網使用</a:t>
                </a:r>
              </a:p>
            </p:txBody>
          </p:sp>
          <p:sp>
            <p:nvSpPr>
              <p:cNvPr id="68" name="矩形: 圓角 67">
                <a:extLst>
                  <a:ext uri="{FF2B5EF4-FFF2-40B4-BE49-F238E27FC236}">
                    <a16:creationId xmlns:a16="http://schemas.microsoft.com/office/drawing/2014/main" id="{8CF7AB8E-AA22-4206-8755-1E047DF53DC1}"/>
                  </a:ext>
                </a:extLst>
              </p:cNvPr>
              <p:cNvSpPr/>
              <p:nvPr/>
            </p:nvSpPr>
            <p:spPr>
              <a:xfrm>
                <a:off x="4714432" y="1504544"/>
                <a:ext cx="3359282" cy="1728477"/>
              </a:xfrm>
              <a:prstGeom prst="roundRect">
                <a:avLst/>
              </a:prstGeom>
              <a:noFill/>
              <a:ln w="38100"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4000" b="0" i="0" u="none" strike="noStrike" kern="0" cap="none" spc="0" normalizeH="0" baseline="0" noProof="0" dirty="0">
                  <a:ln>
                    <a:noFill/>
                  </a:ln>
                  <a:solidFill>
                    <a:prstClr val="white"/>
                  </a:solidFill>
                  <a:effectLst/>
                  <a:uLnTx/>
                  <a:uFillTx/>
                  <a:latin typeface="+mn-ea"/>
                  <a:cs typeface="+mn-cs"/>
                </a:endParaRPr>
              </a:p>
            </p:txBody>
          </p:sp>
        </p:grpSp>
        <p:sp>
          <p:nvSpPr>
            <p:cNvPr id="48" name="箭號: 向下 47">
              <a:extLst>
                <a:ext uri="{FF2B5EF4-FFF2-40B4-BE49-F238E27FC236}">
                  <a16:creationId xmlns:a16="http://schemas.microsoft.com/office/drawing/2014/main" id="{0007AEB5-6053-494C-8C6D-1F1162F37517}"/>
                </a:ext>
              </a:extLst>
            </p:cNvPr>
            <p:cNvSpPr/>
            <p:nvPr/>
          </p:nvSpPr>
          <p:spPr>
            <a:xfrm rot="2122739">
              <a:off x="4417758" y="2734062"/>
              <a:ext cx="412371" cy="1785253"/>
            </a:xfrm>
            <a:prstGeom prst="downArrow">
              <a:avLst>
                <a:gd name="adj1" fmla="val 53332"/>
                <a:gd name="adj2" fmla="val 50000"/>
              </a:avLst>
            </a:prstGeom>
            <a:solidFill>
              <a:srgbClr val="ED7D31">
                <a:lumMod val="60000"/>
                <a:lumOff val="40000"/>
              </a:srgbClr>
            </a:solidFill>
            <a:ln w="12700" cap="flat" cmpd="sng" algn="ctr">
              <a:solidFill>
                <a:srgbClr val="ED7D31">
                  <a:lumMod val="7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a:ln w="22225">
                  <a:solidFill>
                    <a:srgbClr val="ED7D31">
                      <a:lumMod val="60000"/>
                      <a:lumOff val="40000"/>
                    </a:srgbClr>
                  </a:solidFill>
                  <a:prstDash val="solid"/>
                </a:ln>
                <a:solidFill>
                  <a:srgbClr val="ED7D31">
                    <a:lumMod val="60000"/>
                    <a:lumOff val="40000"/>
                  </a:srgbClr>
                </a:solidFill>
                <a:effectLst/>
                <a:uLnTx/>
                <a:uFillTx/>
                <a:latin typeface="+mn-ea"/>
                <a:cs typeface="+mn-cs"/>
              </a:endParaRPr>
            </a:p>
          </p:txBody>
        </p:sp>
        <p:sp>
          <p:nvSpPr>
            <p:cNvPr id="49" name="箭號: 向下 48">
              <a:extLst>
                <a:ext uri="{FF2B5EF4-FFF2-40B4-BE49-F238E27FC236}">
                  <a16:creationId xmlns:a16="http://schemas.microsoft.com/office/drawing/2014/main" id="{809AD506-6DEB-47D3-B252-628498124C8F}"/>
                </a:ext>
              </a:extLst>
            </p:cNvPr>
            <p:cNvSpPr/>
            <p:nvPr/>
          </p:nvSpPr>
          <p:spPr>
            <a:xfrm rot="19784265">
              <a:off x="7623495" y="2771847"/>
              <a:ext cx="429432" cy="1684416"/>
            </a:xfrm>
            <a:prstGeom prst="downArrow">
              <a:avLst/>
            </a:prstGeom>
            <a:solidFill>
              <a:srgbClr val="FFCCCC"/>
            </a:solidFill>
            <a:ln w="12700" cap="flat" cmpd="sng" algn="ctr">
              <a:solidFill>
                <a:srgbClr val="FF6699"/>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dirty="0">
                <a:ln w="22225">
                  <a:solidFill>
                    <a:srgbClr val="ED7D31">
                      <a:lumMod val="60000"/>
                      <a:lumOff val="40000"/>
                    </a:srgbClr>
                  </a:solidFill>
                  <a:prstDash val="solid"/>
                </a:ln>
                <a:solidFill>
                  <a:srgbClr val="ED7D31">
                    <a:lumMod val="60000"/>
                    <a:lumOff val="40000"/>
                  </a:srgbClr>
                </a:solidFill>
                <a:effectLst/>
                <a:uLnTx/>
                <a:uFillTx/>
                <a:latin typeface="+mn-ea"/>
                <a:cs typeface="+mn-cs"/>
              </a:endParaRPr>
            </a:p>
          </p:txBody>
        </p:sp>
        <p:sp>
          <p:nvSpPr>
            <p:cNvPr id="50" name="箭號: 向下 49">
              <a:extLst>
                <a:ext uri="{FF2B5EF4-FFF2-40B4-BE49-F238E27FC236}">
                  <a16:creationId xmlns:a16="http://schemas.microsoft.com/office/drawing/2014/main" id="{A1174AFA-0D6F-40F7-8DC5-DD72CCEF86D6}"/>
                </a:ext>
              </a:extLst>
            </p:cNvPr>
            <p:cNvSpPr/>
            <p:nvPr/>
          </p:nvSpPr>
          <p:spPr>
            <a:xfrm rot="16200000">
              <a:off x="5890291" y="3151378"/>
              <a:ext cx="500154" cy="3588154"/>
            </a:xfrm>
            <a:prstGeom prst="downArrow">
              <a:avLst/>
            </a:prstGeom>
            <a:solidFill>
              <a:srgbClr val="4472C4">
                <a:lumMod val="60000"/>
                <a:lumOff val="40000"/>
              </a:srgbClr>
            </a:solidFill>
            <a:ln w="12700" cap="flat" cmpd="sng" algn="ctr">
              <a:solidFill>
                <a:srgbClr val="4472C4">
                  <a:lumMod val="7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1" i="0" u="none" strike="noStrike" kern="0" cap="none" spc="0" normalizeH="0" baseline="0" noProof="0" dirty="0">
                <a:ln w="22225">
                  <a:solidFill>
                    <a:srgbClr val="ED7D31">
                      <a:lumMod val="60000"/>
                      <a:lumOff val="40000"/>
                    </a:srgbClr>
                  </a:solidFill>
                  <a:prstDash val="solid"/>
                </a:ln>
                <a:solidFill>
                  <a:srgbClr val="ED7D31">
                    <a:lumMod val="60000"/>
                    <a:lumOff val="40000"/>
                  </a:srgbClr>
                </a:solidFill>
                <a:effectLst/>
                <a:uLnTx/>
                <a:uFillTx/>
                <a:latin typeface="+mn-ea"/>
                <a:cs typeface="+mn-cs"/>
              </a:endParaRPr>
            </a:p>
          </p:txBody>
        </p:sp>
        <p:sp>
          <p:nvSpPr>
            <p:cNvPr id="51" name="圖說文字: 直線加上強調線 50">
              <a:extLst>
                <a:ext uri="{FF2B5EF4-FFF2-40B4-BE49-F238E27FC236}">
                  <a16:creationId xmlns:a16="http://schemas.microsoft.com/office/drawing/2014/main" id="{2A458A83-EA27-4E6E-883B-1D145A2A95DB}"/>
                </a:ext>
              </a:extLst>
            </p:cNvPr>
            <p:cNvSpPr/>
            <p:nvPr/>
          </p:nvSpPr>
          <p:spPr>
            <a:xfrm>
              <a:off x="658388" y="3057854"/>
              <a:ext cx="2579643" cy="493984"/>
            </a:xfrm>
            <a:prstGeom prst="accentCallout1">
              <a:avLst>
                <a:gd name="adj1" fmla="val 41833"/>
                <a:gd name="adj2" fmla="val 106938"/>
                <a:gd name="adj3" fmla="val 40306"/>
                <a:gd name="adj4" fmla="val 137586"/>
              </a:avLst>
            </a:prstGeom>
            <a:noFill/>
            <a:ln w="28575"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4472C4">
                      <a:lumMod val="75000"/>
                    </a:srgbClr>
                  </a:solidFill>
                  <a:effectLst/>
                  <a:uLnTx/>
                  <a:uFillTx/>
                  <a:latin typeface="+mn-ea"/>
                  <a:cs typeface="+mn-cs"/>
                </a:rPr>
                <a:t>自主學習能力越強者</a:t>
              </a:r>
              <a:endParaRPr kumimoji="0" lang="en-US" altLang="zh-TW" sz="2000" b="1" i="0" u="none" strike="noStrike" kern="0" cap="none" spc="0" normalizeH="0" baseline="0" noProof="0" dirty="0">
                <a:ln>
                  <a:noFill/>
                </a:ln>
                <a:solidFill>
                  <a:srgbClr val="4472C4">
                    <a:lumMod val="75000"/>
                  </a:srgbClr>
                </a:solidFill>
                <a:effectLst/>
                <a:uLnTx/>
                <a:uFillTx/>
                <a:latin typeface="+mn-ea"/>
                <a:cs typeface="+mn-cs"/>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4472C4">
                      <a:lumMod val="75000"/>
                    </a:srgbClr>
                  </a:solidFill>
                  <a:effectLst/>
                  <a:uLnTx/>
                  <a:uFillTx/>
                  <a:latin typeface="+mn-ea"/>
                  <a:cs typeface="+mn-cs"/>
                </a:rPr>
                <a:t>使用因材網時數越多</a:t>
              </a:r>
              <a:endParaRPr kumimoji="0" lang="en-US" altLang="zh-TW" sz="2000" b="1" i="0" u="none" strike="noStrike" kern="0" cap="none" spc="0" normalizeH="0" baseline="0" noProof="0" dirty="0">
                <a:ln>
                  <a:noFill/>
                </a:ln>
                <a:solidFill>
                  <a:srgbClr val="4472C4">
                    <a:lumMod val="75000"/>
                  </a:srgbClr>
                </a:solidFill>
                <a:effectLst/>
                <a:uLnTx/>
                <a:uFillTx/>
                <a:latin typeface="+mn-ea"/>
                <a:cs typeface="+mn-cs"/>
              </a:endParaRPr>
            </a:p>
          </p:txBody>
        </p:sp>
        <p:sp>
          <p:nvSpPr>
            <p:cNvPr id="52" name="圖說文字: 直線加上強調線 51">
              <a:extLst>
                <a:ext uri="{FF2B5EF4-FFF2-40B4-BE49-F238E27FC236}">
                  <a16:creationId xmlns:a16="http://schemas.microsoft.com/office/drawing/2014/main" id="{809B8235-4B01-4FE1-ADC1-EB90B25BA49E}"/>
                </a:ext>
              </a:extLst>
            </p:cNvPr>
            <p:cNvSpPr/>
            <p:nvPr/>
          </p:nvSpPr>
          <p:spPr>
            <a:xfrm>
              <a:off x="8385205" y="3247885"/>
              <a:ext cx="3010226" cy="378714"/>
            </a:xfrm>
            <a:prstGeom prst="accentCallout1">
              <a:avLst>
                <a:gd name="adj1" fmla="val 50865"/>
                <a:gd name="adj2" fmla="val -20"/>
                <a:gd name="adj3" fmla="val 52763"/>
                <a:gd name="adj4" fmla="val -15873"/>
              </a:avLst>
            </a:prstGeom>
            <a:noFill/>
            <a:ln w="28575" cap="flat" cmpd="sng" algn="ctr">
              <a:solidFill>
                <a:srgbClr val="5B9BD5">
                  <a:shade val="50000"/>
                </a:srgbClr>
              </a:solid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4472C4">
                      <a:lumMod val="75000"/>
                    </a:srgbClr>
                  </a:solidFill>
                  <a:effectLst/>
                  <a:uLnTx/>
                  <a:uFillTx/>
                  <a:latin typeface="+mn-ea"/>
                  <a:cs typeface="+mn-cs"/>
                </a:rPr>
                <a:t>因材網使用時數越多</a:t>
              </a:r>
              <a:endParaRPr kumimoji="0" lang="en-US" altLang="zh-TW" sz="2000" b="1" i="0" u="none" strike="noStrike" kern="0" cap="none" spc="0" normalizeH="0" baseline="0" noProof="0" dirty="0">
                <a:ln>
                  <a:noFill/>
                </a:ln>
                <a:solidFill>
                  <a:srgbClr val="4472C4">
                    <a:lumMod val="75000"/>
                  </a:srgbClr>
                </a:solidFill>
                <a:effectLst/>
                <a:uLnTx/>
                <a:uFillTx/>
                <a:latin typeface="+mn-ea"/>
                <a:cs typeface="+mn-cs"/>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4472C4">
                      <a:lumMod val="75000"/>
                    </a:srgbClr>
                  </a:solidFill>
                  <a:effectLst/>
                  <a:uLnTx/>
                  <a:uFillTx/>
                  <a:latin typeface="+mn-ea"/>
                  <a:cs typeface="+mn-cs"/>
                </a:rPr>
                <a:t>學習成效提升越大</a:t>
              </a:r>
            </a:p>
          </p:txBody>
        </p:sp>
        <p:sp>
          <p:nvSpPr>
            <p:cNvPr id="53" name="圖說文字: 直線加上強調線 52">
              <a:extLst>
                <a:ext uri="{FF2B5EF4-FFF2-40B4-BE49-F238E27FC236}">
                  <a16:creationId xmlns:a16="http://schemas.microsoft.com/office/drawing/2014/main" id="{DF43C20E-876D-4D76-9936-62F93AD38C37}"/>
                </a:ext>
              </a:extLst>
            </p:cNvPr>
            <p:cNvSpPr/>
            <p:nvPr/>
          </p:nvSpPr>
          <p:spPr>
            <a:xfrm>
              <a:off x="5046900" y="3521745"/>
              <a:ext cx="2489677" cy="478232"/>
            </a:xfrm>
            <a:prstGeom prst="accentCallout1">
              <a:avLst>
                <a:gd name="adj1" fmla="val 54121"/>
                <a:gd name="adj2" fmla="val 215"/>
                <a:gd name="adj3" fmla="val 55294"/>
                <a:gd name="adj4" fmla="val -16434"/>
              </a:avLst>
            </a:prstGeom>
            <a:noFill/>
            <a:ln w="28575" cap="flat" cmpd="sng" algn="ctr">
              <a:solidFill>
                <a:srgbClr val="5B9BD5">
                  <a:shade val="50000"/>
                </a:srgbClr>
              </a:solid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4472C4">
                      <a:lumMod val="75000"/>
                    </a:srgbClr>
                  </a:solidFill>
                  <a:effectLst/>
                  <a:uLnTx/>
                  <a:uFillTx/>
                  <a:latin typeface="+mn-ea"/>
                  <a:cs typeface="+mn-cs"/>
                </a:rPr>
                <a:t>因材網提升學生的</a:t>
              </a:r>
              <a:endParaRPr kumimoji="0" lang="en-US" altLang="zh-TW" sz="2000" b="1" i="0" u="none" strike="noStrike" kern="0" cap="none" spc="0" normalizeH="0" baseline="0" noProof="0" dirty="0">
                <a:ln>
                  <a:noFill/>
                </a:ln>
                <a:solidFill>
                  <a:srgbClr val="4472C4">
                    <a:lumMod val="75000"/>
                  </a:srgbClr>
                </a:solidFill>
                <a:effectLst/>
                <a:uLnTx/>
                <a:uFillTx/>
                <a:latin typeface="+mn-ea"/>
                <a:cs typeface="+mn-cs"/>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4472C4">
                      <a:lumMod val="75000"/>
                    </a:srgbClr>
                  </a:solidFill>
                  <a:effectLst/>
                  <a:uLnTx/>
                  <a:uFillTx/>
                  <a:latin typeface="+mn-ea"/>
                  <a:cs typeface="+mn-cs"/>
                </a:rPr>
                <a:t>自主學習能力</a:t>
              </a:r>
            </a:p>
          </p:txBody>
        </p:sp>
        <p:sp>
          <p:nvSpPr>
            <p:cNvPr id="54" name="圖說文字: 折線加上強調線 53">
              <a:extLst>
                <a:ext uri="{FF2B5EF4-FFF2-40B4-BE49-F238E27FC236}">
                  <a16:creationId xmlns:a16="http://schemas.microsoft.com/office/drawing/2014/main" id="{B3125E75-B6BE-4F41-946A-2C701E7AD151}"/>
                </a:ext>
              </a:extLst>
            </p:cNvPr>
            <p:cNvSpPr/>
            <p:nvPr/>
          </p:nvSpPr>
          <p:spPr>
            <a:xfrm>
              <a:off x="5268559" y="5513440"/>
              <a:ext cx="2665884" cy="612452"/>
            </a:xfrm>
            <a:prstGeom prst="accentCallout2">
              <a:avLst>
                <a:gd name="adj1" fmla="val 18750"/>
                <a:gd name="adj2" fmla="val -1095"/>
                <a:gd name="adj3" fmla="val 18750"/>
                <a:gd name="adj4" fmla="val -16667"/>
                <a:gd name="adj5" fmla="val -68989"/>
                <a:gd name="adj6" fmla="val -16462"/>
              </a:avLst>
            </a:prstGeom>
            <a:noFill/>
            <a:ln w="28575" cap="flat" cmpd="sng" algn="ctr">
              <a:solidFill>
                <a:srgbClr val="5B9BD5">
                  <a:shade val="50000"/>
                </a:srgbClr>
              </a:solid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4472C4">
                      <a:lumMod val="75000"/>
                    </a:srgbClr>
                  </a:solidFill>
                  <a:effectLst/>
                  <a:uLnTx/>
                  <a:uFillTx/>
                  <a:latin typeface="+mn-ea"/>
                  <a:cs typeface="+mn-cs"/>
                </a:rPr>
                <a:t>直接效果：學生自主學習能力高提升學習成就好</a:t>
              </a:r>
              <a:endParaRPr kumimoji="0" lang="en-US" altLang="zh-TW" sz="2000" b="1" i="0" u="none" strike="noStrike" kern="0" cap="none" spc="0" normalizeH="0" baseline="0" noProof="0" dirty="0">
                <a:ln>
                  <a:noFill/>
                </a:ln>
                <a:solidFill>
                  <a:srgbClr val="4472C4">
                    <a:lumMod val="75000"/>
                  </a:srgbClr>
                </a:solidFill>
                <a:effectLst/>
                <a:uLnTx/>
                <a:uFillTx/>
                <a:latin typeface="+mn-ea"/>
                <a:cs typeface="+mn-cs"/>
              </a:endParaRPr>
            </a:p>
          </p:txBody>
        </p:sp>
        <p:pic>
          <p:nvPicPr>
            <p:cNvPr id="55" name="圖片 54">
              <a:extLst>
                <a:ext uri="{FF2B5EF4-FFF2-40B4-BE49-F238E27FC236}">
                  <a16:creationId xmlns:a16="http://schemas.microsoft.com/office/drawing/2014/main" id="{8010927B-443F-4920-BE00-CEC4800C57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000" b="93333" l="10000" r="90000">
                          <a14:foregroundMark x1="36667" y1="32000" x2="38667" y2="28000"/>
                          <a14:foregroundMark x1="37333" y1="29333" x2="34000" y2="29333"/>
                          <a14:foregroundMark x1="35667" y1="27333" x2="35667" y2="27333"/>
                          <a14:foregroundMark x1="36000" y1="25000" x2="36000" y2="25000"/>
                          <a14:foregroundMark x1="36000" y1="24333" x2="36000" y2="24333"/>
                          <a14:foregroundMark x1="35667" y1="23333" x2="35667" y2="23333"/>
                          <a14:foregroundMark x1="36000" y1="22000" x2="36000" y2="22000"/>
                          <a14:foregroundMark x1="32333" y1="28333" x2="32333" y2="28333"/>
                          <a14:foregroundMark x1="48667" y1="65333" x2="48667" y2="65333"/>
                          <a14:foregroundMark x1="48000" y1="65000" x2="50333" y2="67667"/>
                          <a14:foregroundMark x1="50667" y1="68667" x2="56667" y2="76000"/>
                          <a14:foregroundMark x1="57333" y1="77000" x2="57333" y2="77000"/>
                          <a14:foregroundMark x1="58000" y1="76333" x2="58000" y2="76333"/>
                          <a14:foregroundMark x1="56000" y1="77667" x2="47000" y2="66000"/>
                          <a14:foregroundMark x1="46333" y1="65333" x2="46333" y2="65333"/>
                          <a14:foregroundMark x1="10000" y1="93000" x2="45000" y2="66667"/>
                          <a14:foregroundMark x1="55667" y1="78667" x2="40667" y2="93333"/>
                          <a14:foregroundMark x1="47667" y1="80333" x2="34000" y2="83333"/>
                          <a14:foregroundMark x1="38333" y1="85000" x2="23667" y2="89667"/>
                        </a14:backgroundRemoval>
                      </a14:imgEffect>
                    </a14:imgLayer>
                  </a14:imgProps>
                </a:ext>
                <a:ext uri="{28A0092B-C50C-407E-A947-70E740481C1C}">
                  <a14:useLocalDpi xmlns:a14="http://schemas.microsoft.com/office/drawing/2010/main" val="0"/>
                </a:ext>
              </a:extLst>
            </a:blip>
            <a:srcRect l="11894" t="6823" r="10442" b="7420"/>
            <a:stretch/>
          </p:blipFill>
          <p:spPr>
            <a:xfrm>
              <a:off x="10106394" y="4529626"/>
              <a:ext cx="853761" cy="942733"/>
            </a:xfrm>
            <a:prstGeom prst="rect">
              <a:avLst/>
            </a:prstGeom>
          </p:spPr>
        </p:pic>
        <p:grpSp>
          <p:nvGrpSpPr>
            <p:cNvPr id="56" name="群組 55">
              <a:extLst>
                <a:ext uri="{FF2B5EF4-FFF2-40B4-BE49-F238E27FC236}">
                  <a16:creationId xmlns:a16="http://schemas.microsoft.com/office/drawing/2014/main" id="{394AC13F-8A67-48F5-9DCC-A2AFD1E22F4C}"/>
                </a:ext>
              </a:extLst>
            </p:cNvPr>
            <p:cNvGrpSpPr/>
            <p:nvPr/>
          </p:nvGrpSpPr>
          <p:grpSpPr>
            <a:xfrm>
              <a:off x="2942997" y="4508929"/>
              <a:ext cx="1014711" cy="1028788"/>
              <a:chOff x="2708806" y="4842313"/>
              <a:chExt cx="929947" cy="1173473"/>
            </a:xfrm>
          </p:grpSpPr>
          <p:sp>
            <p:nvSpPr>
              <p:cNvPr id="58" name="Oval 9">
                <a:extLst>
                  <a:ext uri="{FF2B5EF4-FFF2-40B4-BE49-F238E27FC236}">
                    <a16:creationId xmlns:a16="http://schemas.microsoft.com/office/drawing/2014/main" id="{BFE30590-5F23-4ACD-91FC-58E970106FEA}"/>
                  </a:ext>
                </a:extLst>
              </p:cNvPr>
              <p:cNvSpPr/>
              <p:nvPr/>
            </p:nvSpPr>
            <p:spPr>
              <a:xfrm>
                <a:off x="2791487" y="5065599"/>
                <a:ext cx="705410" cy="668677"/>
              </a:xfrm>
              <a:prstGeom prst="ellipse">
                <a:avLst/>
              </a:prstGeom>
              <a:no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HK" sz="1000" b="0" i="0" u="none" strike="noStrike" kern="0" cap="none" spc="0" normalizeH="0" baseline="0" noProof="0">
                  <a:ln>
                    <a:noFill/>
                  </a:ln>
                  <a:solidFill>
                    <a:prstClr val="white"/>
                  </a:solidFill>
                  <a:effectLst/>
                  <a:uLnTx/>
                  <a:uFillTx/>
                  <a:latin typeface="+mn-ea"/>
                  <a:cs typeface="+mn-cs"/>
                </a:endParaRPr>
              </a:p>
            </p:txBody>
          </p:sp>
          <p:sp>
            <p:nvSpPr>
              <p:cNvPr id="59" name="TextBox 6">
                <a:extLst>
                  <a:ext uri="{FF2B5EF4-FFF2-40B4-BE49-F238E27FC236}">
                    <a16:creationId xmlns:a16="http://schemas.microsoft.com/office/drawing/2014/main" id="{086E1AD1-AC1B-4C65-901F-70FF57FEA7D2}"/>
                  </a:ext>
                </a:extLst>
              </p:cNvPr>
              <p:cNvSpPr txBox="1"/>
              <p:nvPr/>
            </p:nvSpPr>
            <p:spPr>
              <a:xfrm>
                <a:off x="3063336" y="5500534"/>
                <a:ext cx="202532" cy="515252"/>
              </a:xfrm>
              <a:prstGeom prst="roundRect">
                <a:avLst/>
              </a:prstGeom>
              <a:solidFill>
                <a:srgbClr val="5B9BD5"/>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100" b="0" i="0" u="none" strike="noStrike" kern="0" cap="none" spc="0" normalizeH="0" baseline="0" noProof="0" dirty="0">
                    <a:ln>
                      <a:noFill/>
                    </a:ln>
                    <a:solidFill>
                      <a:prstClr val="white"/>
                    </a:solidFill>
                    <a:effectLst/>
                    <a:uLnTx/>
                    <a:uFillTx/>
                    <a:latin typeface="+mn-ea"/>
                  </a:rPr>
                  <a:t>擇策</a:t>
                </a:r>
                <a:endParaRPr kumimoji="0" lang="en-HK" sz="1100" b="0" i="0" u="none" strike="noStrike" kern="0" cap="none" spc="0" normalizeH="0" baseline="0" noProof="0" dirty="0">
                  <a:ln>
                    <a:noFill/>
                  </a:ln>
                  <a:solidFill>
                    <a:prstClr val="white"/>
                  </a:solidFill>
                  <a:effectLst/>
                  <a:uLnTx/>
                  <a:uFillTx/>
                  <a:latin typeface="+mn-ea"/>
                </a:endParaRPr>
              </a:p>
            </p:txBody>
          </p:sp>
          <p:sp>
            <p:nvSpPr>
              <p:cNvPr id="60" name="TextBox 7">
                <a:extLst>
                  <a:ext uri="{FF2B5EF4-FFF2-40B4-BE49-F238E27FC236}">
                    <a16:creationId xmlns:a16="http://schemas.microsoft.com/office/drawing/2014/main" id="{B1FACA3C-1EB8-4C1B-A653-6188327F5812}"/>
                  </a:ext>
                </a:extLst>
              </p:cNvPr>
              <p:cNvSpPr txBox="1"/>
              <p:nvPr/>
            </p:nvSpPr>
            <p:spPr>
              <a:xfrm>
                <a:off x="2708806" y="5192872"/>
                <a:ext cx="199174" cy="515252"/>
              </a:xfrm>
              <a:prstGeom prst="roundRect">
                <a:avLst/>
              </a:prstGeom>
              <a:solidFill>
                <a:srgbClr val="5B9BD5"/>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zh-TW" sz="1100" b="0" i="0" u="none" strike="noStrike" kern="0" cap="none" spc="0" normalizeH="0" baseline="0" noProof="0" dirty="0">
                    <a:ln>
                      <a:noFill/>
                    </a:ln>
                    <a:solidFill>
                      <a:prstClr val="white"/>
                    </a:solidFill>
                    <a:effectLst/>
                    <a:uLnTx/>
                    <a:uFillTx/>
                    <a:latin typeface="+mn-ea"/>
                  </a:rPr>
                  <a:t>監評</a:t>
                </a:r>
                <a:endParaRPr kumimoji="0" lang="en-HK" sz="1100" b="0" i="0" u="none" strike="noStrike" kern="0" cap="none" spc="0" normalizeH="0" baseline="0" noProof="0" dirty="0">
                  <a:ln>
                    <a:noFill/>
                  </a:ln>
                  <a:solidFill>
                    <a:prstClr val="white"/>
                  </a:solidFill>
                  <a:effectLst/>
                  <a:uLnTx/>
                  <a:uFillTx/>
                  <a:latin typeface="+mn-ea"/>
                </a:endParaRPr>
              </a:p>
            </p:txBody>
          </p:sp>
          <p:sp>
            <p:nvSpPr>
              <p:cNvPr id="61" name="TextBox 8">
                <a:extLst>
                  <a:ext uri="{FF2B5EF4-FFF2-40B4-BE49-F238E27FC236}">
                    <a16:creationId xmlns:a16="http://schemas.microsoft.com/office/drawing/2014/main" id="{E84D2732-9774-427B-82C5-BAD9CA66958B}"/>
                  </a:ext>
                </a:extLst>
              </p:cNvPr>
              <p:cNvSpPr txBox="1"/>
              <p:nvPr/>
            </p:nvSpPr>
            <p:spPr>
              <a:xfrm>
                <a:off x="3056092" y="4842313"/>
                <a:ext cx="209776" cy="515252"/>
              </a:xfrm>
              <a:prstGeom prst="roundRect">
                <a:avLst/>
              </a:prstGeom>
              <a:solidFill>
                <a:srgbClr val="5B9BD5"/>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zh-TW" sz="1100" b="0" i="0" u="none" strike="noStrike" kern="0" cap="none" spc="0" normalizeH="0" baseline="0" noProof="0" dirty="0">
                    <a:ln>
                      <a:noFill/>
                    </a:ln>
                    <a:solidFill>
                      <a:prstClr val="white"/>
                    </a:solidFill>
                    <a:effectLst/>
                    <a:uLnTx/>
                    <a:uFillTx/>
                    <a:latin typeface="+mn-ea"/>
                  </a:rPr>
                  <a:t>調</a:t>
                </a:r>
                <a:r>
                  <a:rPr kumimoji="0" lang="zh-TW" altLang="en-US" sz="1100" b="0" i="0" u="none" strike="noStrike" kern="0" cap="none" spc="0" normalizeH="0" baseline="0" noProof="0" dirty="0">
                    <a:ln>
                      <a:noFill/>
                    </a:ln>
                    <a:solidFill>
                      <a:prstClr val="white"/>
                    </a:solidFill>
                    <a:effectLst/>
                    <a:uLnTx/>
                    <a:uFillTx/>
                    <a:latin typeface="+mn-ea"/>
                  </a:rPr>
                  <a:t>節</a:t>
                </a:r>
                <a:endParaRPr kumimoji="0" lang="en-HK" sz="1100" b="0" i="0" u="none" strike="noStrike" kern="0" cap="none" spc="0" normalizeH="0" baseline="0" noProof="0" dirty="0">
                  <a:ln>
                    <a:noFill/>
                  </a:ln>
                  <a:solidFill>
                    <a:prstClr val="white"/>
                  </a:solidFill>
                  <a:effectLst/>
                  <a:uLnTx/>
                  <a:uFillTx/>
                  <a:latin typeface="+mn-ea"/>
                </a:endParaRPr>
              </a:p>
            </p:txBody>
          </p:sp>
          <p:sp>
            <p:nvSpPr>
              <p:cNvPr id="62" name="TextBox 10">
                <a:extLst>
                  <a:ext uri="{FF2B5EF4-FFF2-40B4-BE49-F238E27FC236}">
                    <a16:creationId xmlns:a16="http://schemas.microsoft.com/office/drawing/2014/main" id="{39E8033E-0D52-4745-8BB1-964C1965D185}"/>
                  </a:ext>
                </a:extLst>
              </p:cNvPr>
              <p:cNvSpPr txBox="1"/>
              <p:nvPr/>
            </p:nvSpPr>
            <p:spPr>
              <a:xfrm>
                <a:off x="3421178" y="5188273"/>
                <a:ext cx="217575" cy="515252"/>
              </a:xfrm>
              <a:prstGeom prst="roundRect">
                <a:avLst/>
              </a:prstGeom>
              <a:solidFill>
                <a:srgbClr val="5B9BD5"/>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zh-TW" sz="1100" b="0" i="0" u="none" strike="noStrike" kern="0" cap="none" spc="0" normalizeH="0" baseline="0" noProof="0" dirty="0">
                    <a:ln>
                      <a:noFill/>
                    </a:ln>
                    <a:solidFill>
                      <a:prstClr val="white"/>
                    </a:solidFill>
                    <a:effectLst/>
                    <a:uLnTx/>
                    <a:uFillTx/>
                    <a:latin typeface="+mn-ea"/>
                  </a:rPr>
                  <a:t>定標</a:t>
                </a:r>
                <a:endParaRPr kumimoji="0" lang="en-HK" sz="1100" b="0" i="0" u="none" strike="noStrike" kern="0" cap="none" spc="0" normalizeH="0" baseline="0" noProof="0" dirty="0">
                  <a:ln>
                    <a:noFill/>
                  </a:ln>
                  <a:solidFill>
                    <a:prstClr val="white"/>
                  </a:solidFill>
                  <a:effectLst/>
                  <a:uLnTx/>
                  <a:uFillTx/>
                  <a:latin typeface="+mn-ea"/>
                </a:endParaRPr>
              </a:p>
            </p:txBody>
          </p:sp>
          <p:sp>
            <p:nvSpPr>
              <p:cNvPr id="63" name="等腰三角形 62">
                <a:extLst>
                  <a:ext uri="{FF2B5EF4-FFF2-40B4-BE49-F238E27FC236}">
                    <a16:creationId xmlns:a16="http://schemas.microsoft.com/office/drawing/2014/main" id="{AD266B92-D274-40F0-9247-24DF3212BB45}"/>
                  </a:ext>
                </a:extLst>
              </p:cNvPr>
              <p:cNvSpPr/>
              <p:nvPr/>
            </p:nvSpPr>
            <p:spPr>
              <a:xfrm>
                <a:off x="3312102" y="5650796"/>
                <a:ext cx="55154" cy="45719"/>
              </a:xfrm>
              <a:prstGeom prst="triangle">
                <a:avLst/>
              </a:prstGeom>
              <a:solidFill>
                <a:srgbClr val="5B9BD5">
                  <a:lumMod val="50000"/>
                </a:srgbClr>
              </a:solid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mn-ea"/>
                  <a:cs typeface="+mn-cs"/>
                </a:endParaRPr>
              </a:p>
            </p:txBody>
          </p:sp>
          <p:sp>
            <p:nvSpPr>
              <p:cNvPr id="64" name="等腰三角形 63">
                <a:extLst>
                  <a:ext uri="{FF2B5EF4-FFF2-40B4-BE49-F238E27FC236}">
                    <a16:creationId xmlns:a16="http://schemas.microsoft.com/office/drawing/2014/main" id="{7CA6A30B-483E-4294-BE50-91209AE112D0}"/>
                  </a:ext>
                </a:extLst>
              </p:cNvPr>
              <p:cNvSpPr/>
              <p:nvPr/>
            </p:nvSpPr>
            <p:spPr>
              <a:xfrm rot="3289542">
                <a:off x="2938447" y="5649541"/>
                <a:ext cx="50063" cy="45719"/>
              </a:xfrm>
              <a:prstGeom prst="triangle">
                <a:avLst/>
              </a:prstGeom>
              <a:solidFill>
                <a:srgbClr val="5B9BD5">
                  <a:lumMod val="50000"/>
                </a:srgbClr>
              </a:solid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mn-ea"/>
                  <a:cs typeface="+mn-cs"/>
                </a:endParaRPr>
              </a:p>
            </p:txBody>
          </p:sp>
          <p:sp>
            <p:nvSpPr>
              <p:cNvPr id="65" name="等腰三角形 64">
                <a:extLst>
                  <a:ext uri="{FF2B5EF4-FFF2-40B4-BE49-F238E27FC236}">
                    <a16:creationId xmlns:a16="http://schemas.microsoft.com/office/drawing/2014/main" id="{AFC0507D-41F0-48C1-A033-ED60653A49AC}"/>
                  </a:ext>
                </a:extLst>
              </p:cNvPr>
              <p:cNvSpPr/>
              <p:nvPr/>
            </p:nvSpPr>
            <p:spPr>
              <a:xfrm rot="3289542">
                <a:off x="2931113" y="5103537"/>
                <a:ext cx="50063" cy="45719"/>
              </a:xfrm>
              <a:prstGeom prst="triangle">
                <a:avLst/>
              </a:prstGeom>
              <a:solidFill>
                <a:srgbClr val="5B9BD5">
                  <a:lumMod val="50000"/>
                </a:srgbClr>
              </a:solid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mn-ea"/>
                  <a:cs typeface="+mn-cs"/>
                </a:endParaRPr>
              </a:p>
            </p:txBody>
          </p:sp>
          <p:sp>
            <p:nvSpPr>
              <p:cNvPr id="66" name="等腰三角形 65">
                <a:extLst>
                  <a:ext uri="{FF2B5EF4-FFF2-40B4-BE49-F238E27FC236}">
                    <a16:creationId xmlns:a16="http://schemas.microsoft.com/office/drawing/2014/main" id="{DD912A15-4713-4923-8F43-4A94ABC8B154}"/>
                  </a:ext>
                </a:extLst>
              </p:cNvPr>
              <p:cNvSpPr/>
              <p:nvPr/>
            </p:nvSpPr>
            <p:spPr>
              <a:xfrm rot="362826">
                <a:off x="3317485" y="5096827"/>
                <a:ext cx="61714" cy="47299"/>
              </a:xfrm>
              <a:prstGeom prst="triangle">
                <a:avLst/>
              </a:prstGeom>
              <a:solidFill>
                <a:srgbClr val="5B9BD5">
                  <a:lumMod val="50000"/>
                </a:srgbClr>
              </a:solid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mn-ea"/>
                  <a:cs typeface="+mn-cs"/>
                </a:endParaRPr>
              </a:p>
            </p:txBody>
          </p:sp>
        </p:grpSp>
        <p:pic>
          <p:nvPicPr>
            <p:cNvPr id="57" name="圖片 56">
              <a:extLst>
                <a:ext uri="{FF2B5EF4-FFF2-40B4-BE49-F238E27FC236}">
                  <a16:creationId xmlns:a16="http://schemas.microsoft.com/office/drawing/2014/main" id="{B6BCFE9A-ECD5-47BD-B3F9-F2BB0297E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185" y="1749914"/>
              <a:ext cx="860261" cy="881767"/>
            </a:xfrm>
            <a:prstGeom prst="rect">
              <a:avLst/>
            </a:prstGeom>
          </p:spPr>
        </p:pic>
      </p:grpSp>
    </p:spTree>
    <p:extLst>
      <p:ext uri="{BB962C8B-B14F-4D97-AF65-F5344CB8AC3E}">
        <p14:creationId xmlns:p14="http://schemas.microsoft.com/office/powerpoint/2010/main" val="11208165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562428-4A99-4526-888F-0FDDA8DC434C}"/>
              </a:ext>
            </a:extLst>
          </p:cNvPr>
          <p:cNvSpPr>
            <a:spLocks noGrp="1"/>
          </p:cNvSpPr>
          <p:nvPr>
            <p:ph type="title"/>
          </p:nvPr>
        </p:nvSpPr>
        <p:spPr/>
        <p:txBody>
          <a:bodyPr>
            <a:normAutofit/>
          </a:bodyPr>
          <a:lstStyle/>
          <a:p>
            <a:pPr fontAlgn="base">
              <a:lnSpc>
                <a:spcPct val="100000"/>
              </a:lnSpc>
              <a:spcAft>
                <a:spcPct val="0"/>
              </a:spcAft>
              <a:defRPr/>
            </a:pPr>
            <a:r>
              <a:rPr lang="zh-TW" altLang="en-US" sz="3600" dirty="0"/>
              <a:t>數位學習需要校長領導</a:t>
            </a:r>
          </a:p>
        </p:txBody>
      </p:sp>
      <p:sp>
        <p:nvSpPr>
          <p:cNvPr id="4" name="投影片編號版面配置區 3">
            <a:extLst>
              <a:ext uri="{FF2B5EF4-FFF2-40B4-BE49-F238E27FC236}">
                <a16:creationId xmlns:a16="http://schemas.microsoft.com/office/drawing/2014/main" id="{FB1B83DC-3619-44D9-B39C-D60194274E44}"/>
              </a:ext>
            </a:extLst>
          </p:cNvPr>
          <p:cNvSpPr>
            <a:spLocks noGrp="1"/>
          </p:cNvSpPr>
          <p:nvPr>
            <p:ph type="sldNum" sz="quarter" idx="4"/>
          </p:nvPr>
        </p:nvSpPr>
        <p:spPr/>
        <p:txBody>
          <a:bodyPr/>
          <a:lstStyle/>
          <a:p>
            <a:pPr algn="r"/>
            <a:fld id="{E139BAAD-7476-414C-B105-1DA9148DC31B}" type="slidenum">
              <a:rPr lang="en-US" altLang="zh-TW" smtClean="0"/>
              <a:pPr algn="r"/>
              <a:t>46</a:t>
            </a:fld>
            <a:endParaRPr lang="zh-TW" altLang="en-US" dirty="0"/>
          </a:p>
        </p:txBody>
      </p:sp>
      <p:sp>
        <p:nvSpPr>
          <p:cNvPr id="9" name="矩形 8">
            <a:extLst>
              <a:ext uri="{FF2B5EF4-FFF2-40B4-BE49-F238E27FC236}">
                <a16:creationId xmlns:a16="http://schemas.microsoft.com/office/drawing/2014/main" id="{DC6A5451-BAAD-4381-86BA-FB135002FAFB}"/>
              </a:ext>
            </a:extLst>
          </p:cNvPr>
          <p:cNvSpPr/>
          <p:nvPr/>
        </p:nvSpPr>
        <p:spPr>
          <a:xfrm>
            <a:off x="283303" y="1086009"/>
            <a:ext cx="11262152" cy="4452629"/>
          </a:xfrm>
          <a:prstGeom prst="rect">
            <a:avLst/>
          </a:prstGeom>
        </p:spPr>
        <p:txBody>
          <a:bodyPr wrap="square">
            <a:spAutoFit/>
          </a:bodyPr>
          <a:lstStyle/>
          <a:p>
            <a:pPr marL="800100" lvl="1" indent="-342900">
              <a:lnSpc>
                <a:spcPts val="3000"/>
              </a:lnSpc>
              <a:spcBef>
                <a:spcPts val="1200"/>
              </a:spcBef>
              <a:buFont typeface="Arial" panose="020B0604020202020204" pitchFamily="34" charset="0"/>
              <a:buChar char="•"/>
            </a:pPr>
            <a:r>
              <a:rPr lang="zh-TW" altLang="en-US" sz="2400" dirty="0">
                <a:solidFill>
                  <a:schemeClr val="tx1">
                    <a:lumMod val="65000"/>
                    <a:lumOff val="35000"/>
                  </a:schemeClr>
                </a:solidFill>
                <a:cs typeface="Calibri"/>
                <a:sym typeface="Calibri"/>
              </a:rPr>
              <a:t>成立數位學習</a:t>
            </a:r>
            <a:r>
              <a:rPr lang="zh-TW" altLang="en-US" sz="2400" b="1" dirty="0">
                <a:solidFill>
                  <a:schemeClr val="tx1">
                    <a:lumMod val="65000"/>
                    <a:lumOff val="35000"/>
                  </a:schemeClr>
                </a:solidFill>
                <a:cs typeface="Calibri"/>
                <a:sym typeface="Calibri"/>
              </a:rPr>
              <a:t>推動小組</a:t>
            </a:r>
            <a:r>
              <a:rPr lang="zh-TW" altLang="en-US" sz="2400" dirty="0">
                <a:solidFill>
                  <a:schemeClr val="tx1">
                    <a:lumMod val="65000"/>
                    <a:lumOff val="35000"/>
                  </a:schemeClr>
                </a:solidFill>
                <a:cs typeface="Calibri"/>
                <a:sym typeface="Calibri"/>
              </a:rPr>
              <a:t>、</a:t>
            </a:r>
            <a:r>
              <a:rPr lang="zh-TW" altLang="en-US" sz="2400" dirty="0">
                <a:solidFill>
                  <a:schemeClr val="tx1">
                    <a:lumMod val="65000"/>
                    <a:lumOff val="35000"/>
                  </a:schemeClr>
                </a:solidFill>
              </a:rPr>
              <a:t>領導規劃</a:t>
            </a:r>
            <a:r>
              <a:rPr lang="zh-TW" altLang="en-US" sz="2400" dirty="0">
                <a:solidFill>
                  <a:schemeClr val="tx1">
                    <a:lumMod val="65000"/>
                    <a:lumOff val="35000"/>
                  </a:schemeClr>
                </a:solidFill>
                <a:cs typeface="Calibri"/>
                <a:sym typeface="Calibri"/>
              </a:rPr>
              <a:t>辦理相關數位增能研習</a:t>
            </a:r>
            <a:endParaRPr lang="en-US" altLang="zh-TW" sz="2400" dirty="0">
              <a:solidFill>
                <a:schemeClr val="tx1">
                  <a:lumMod val="65000"/>
                  <a:lumOff val="35000"/>
                </a:schemeClr>
              </a:solidFill>
            </a:endParaRPr>
          </a:p>
          <a:p>
            <a:pPr marL="800100" lvl="1" indent="-342900">
              <a:lnSpc>
                <a:spcPts val="3000"/>
              </a:lnSpc>
              <a:spcBef>
                <a:spcPts val="1200"/>
              </a:spcBef>
              <a:buFont typeface="Arial" panose="020B0604020202020204" pitchFamily="34" charset="0"/>
              <a:buChar char="•"/>
            </a:pPr>
            <a:r>
              <a:rPr lang="zh-TW" altLang="en-US" sz="2400" dirty="0">
                <a:solidFill>
                  <a:schemeClr val="tx1">
                    <a:lumMod val="65000"/>
                    <a:lumOff val="35000"/>
                  </a:schemeClr>
                </a:solidFill>
              </a:rPr>
              <a:t>鼓勵校內組織數位學習</a:t>
            </a:r>
            <a:r>
              <a:rPr lang="zh-TW" altLang="en-US" sz="2400" b="1" dirty="0">
                <a:solidFill>
                  <a:schemeClr val="tx1">
                    <a:lumMod val="65000"/>
                    <a:lumOff val="35000"/>
                  </a:schemeClr>
                </a:solidFill>
              </a:rPr>
              <a:t>教師社群</a:t>
            </a:r>
            <a:r>
              <a:rPr lang="zh-TW" altLang="en-US" sz="2400" dirty="0">
                <a:solidFill>
                  <a:schemeClr val="tx1">
                    <a:lumMod val="65000"/>
                    <a:lumOff val="35000"/>
                  </a:schemeClr>
                </a:solidFill>
              </a:rPr>
              <a:t>，彼此分享好用的數位學習教學內容、教學工具、數位導入之課程設計、學生多面向發展狀況等</a:t>
            </a:r>
          </a:p>
          <a:p>
            <a:pPr marL="800100" lvl="1" indent="-342900">
              <a:lnSpc>
                <a:spcPts val="3000"/>
              </a:lnSpc>
              <a:spcBef>
                <a:spcPts val="1200"/>
              </a:spcBef>
              <a:buFont typeface="Arial" panose="020B0604020202020204" pitchFamily="34" charset="0"/>
              <a:buChar char="•"/>
            </a:pPr>
            <a:r>
              <a:rPr lang="zh-TW" altLang="en-US" sz="2400" dirty="0">
                <a:solidFill>
                  <a:schemeClr val="tx1">
                    <a:lumMod val="65000"/>
                    <a:lumOff val="35000"/>
                  </a:schemeClr>
                </a:solidFill>
                <a:cs typeface="Calibri"/>
                <a:sym typeface="Calibri"/>
              </a:rPr>
              <a:t>建立校內</a:t>
            </a:r>
            <a:r>
              <a:rPr lang="zh-TW" altLang="en-US" sz="2400" b="1" dirty="0">
                <a:solidFill>
                  <a:schemeClr val="tx1">
                    <a:lumMod val="65000"/>
                    <a:lumOff val="35000"/>
                  </a:schemeClr>
                </a:solidFill>
                <a:cs typeface="Calibri"/>
                <a:sym typeface="Calibri"/>
              </a:rPr>
              <a:t>載具管理</a:t>
            </a:r>
            <a:r>
              <a:rPr lang="zh-TW" altLang="en-US" sz="2400" dirty="0">
                <a:solidFill>
                  <a:schemeClr val="tx1">
                    <a:lumMod val="65000"/>
                    <a:lumOff val="35000"/>
                  </a:schemeClr>
                </a:solidFill>
                <a:cs typeface="Calibri"/>
                <a:sym typeface="Calibri"/>
              </a:rPr>
              <a:t>使用（借用）機制，</a:t>
            </a:r>
            <a:r>
              <a:rPr lang="zh-TW" altLang="en-US" sz="2400" dirty="0">
                <a:solidFill>
                  <a:schemeClr val="tx1">
                    <a:lumMod val="65000"/>
                    <a:lumOff val="35000"/>
                  </a:schemeClr>
                </a:solidFill>
              </a:rPr>
              <a:t>了解各縣市數位學習推動辦公室能夠協助事項，如：網路、設備設定協助；設備借用與維護規劃等</a:t>
            </a:r>
            <a:endParaRPr lang="en-US" altLang="zh-TW" sz="2400" dirty="0">
              <a:solidFill>
                <a:schemeClr val="tx1">
                  <a:lumMod val="65000"/>
                  <a:lumOff val="35000"/>
                </a:schemeClr>
              </a:solidFill>
            </a:endParaRPr>
          </a:p>
          <a:p>
            <a:pPr marL="800100" lvl="1" indent="-342900">
              <a:lnSpc>
                <a:spcPts val="3000"/>
              </a:lnSpc>
              <a:spcBef>
                <a:spcPts val="1200"/>
              </a:spcBef>
              <a:buFont typeface="Arial" panose="020B0604020202020204" pitchFamily="34" charset="0"/>
              <a:buChar char="•"/>
            </a:pPr>
            <a:r>
              <a:rPr lang="zh-TW" altLang="en-US" sz="2400" dirty="0">
                <a:solidFill>
                  <a:schemeClr val="tx1">
                    <a:lumMod val="65000"/>
                    <a:lumOff val="35000"/>
                  </a:schemeClr>
                </a:solidFill>
              </a:rPr>
              <a:t>建立</a:t>
            </a:r>
            <a:r>
              <a:rPr lang="zh-TW" altLang="en-US" sz="2400" b="1" dirty="0">
                <a:solidFill>
                  <a:schemeClr val="tx1">
                    <a:lumMod val="65000"/>
                    <a:lumOff val="35000"/>
                  </a:schemeClr>
                </a:solidFill>
              </a:rPr>
              <a:t>獎勵機制</a:t>
            </a:r>
            <a:r>
              <a:rPr lang="zh-TW" altLang="en-US" sz="2400" dirty="0">
                <a:solidFill>
                  <a:schemeClr val="tx1">
                    <a:lumMod val="65000"/>
                    <a:lumOff val="35000"/>
                  </a:schemeClr>
                </a:solidFill>
              </a:rPr>
              <a:t>，激勵教職員積極推動及學生努力學習</a:t>
            </a:r>
            <a:endParaRPr lang="en-US" altLang="zh-TW" sz="2400" dirty="0">
              <a:solidFill>
                <a:schemeClr val="tx1">
                  <a:lumMod val="65000"/>
                  <a:lumOff val="35000"/>
                </a:schemeClr>
              </a:solidFill>
            </a:endParaRPr>
          </a:p>
          <a:p>
            <a:pPr marL="800100" lvl="1" indent="-342900">
              <a:lnSpc>
                <a:spcPts val="3000"/>
              </a:lnSpc>
              <a:spcBef>
                <a:spcPts val="1200"/>
              </a:spcBef>
              <a:buFont typeface="Arial" panose="020B0604020202020204" pitchFamily="34" charset="0"/>
              <a:buChar char="•"/>
            </a:pPr>
            <a:r>
              <a:rPr lang="zh-TW" altLang="en-US" sz="2400" dirty="0">
                <a:solidFill>
                  <a:schemeClr val="tx1">
                    <a:lumMod val="65000"/>
                    <a:lumOff val="35000"/>
                  </a:schemeClr>
                </a:solidFill>
                <a:cs typeface="Calibri"/>
                <a:sym typeface="Calibri"/>
              </a:rPr>
              <a:t>定期</a:t>
            </a:r>
            <a:r>
              <a:rPr lang="zh-TW" altLang="en-US" sz="2400" b="1" dirty="0">
                <a:solidFill>
                  <a:schemeClr val="tx1">
                    <a:lumMod val="65000"/>
                    <a:lumOff val="35000"/>
                  </a:schemeClr>
                </a:solidFill>
                <a:cs typeface="Calibri"/>
                <a:sym typeface="Calibri"/>
              </a:rPr>
              <a:t>瞭解</a:t>
            </a:r>
            <a:r>
              <a:rPr lang="zh-TW" altLang="en-US" sz="2400" dirty="0">
                <a:solidFill>
                  <a:schemeClr val="tx1">
                    <a:lumMod val="65000"/>
                    <a:lumOff val="35000"/>
                  </a:schemeClr>
                </a:solidFill>
                <a:cs typeface="Calibri"/>
                <a:sym typeface="Calibri"/>
              </a:rPr>
              <a:t>學校推動情形與</a:t>
            </a:r>
            <a:r>
              <a:rPr lang="zh-TW" altLang="en-US" sz="2400" b="1" dirty="0">
                <a:solidFill>
                  <a:schemeClr val="tx1">
                    <a:lumMod val="65000"/>
                    <a:lumOff val="35000"/>
                  </a:schemeClr>
                </a:solidFill>
                <a:cs typeface="Calibri"/>
                <a:sym typeface="Calibri"/>
              </a:rPr>
              <a:t>相關數據</a:t>
            </a:r>
            <a:endParaRPr lang="zh-TW" altLang="en-US" sz="2400" b="1" dirty="0">
              <a:solidFill>
                <a:schemeClr val="tx1">
                  <a:lumMod val="65000"/>
                  <a:lumOff val="35000"/>
                </a:schemeClr>
              </a:solidFill>
            </a:endParaRPr>
          </a:p>
          <a:p>
            <a:pPr marL="800100" lvl="1" indent="-342900">
              <a:lnSpc>
                <a:spcPts val="3000"/>
              </a:lnSpc>
              <a:spcBef>
                <a:spcPts val="1200"/>
              </a:spcBef>
              <a:buFont typeface="Arial" panose="020B0604020202020204" pitchFamily="34" charset="0"/>
              <a:buChar char="•"/>
            </a:pPr>
            <a:r>
              <a:rPr lang="zh-TW" altLang="en-US" sz="2400" dirty="0">
                <a:solidFill>
                  <a:schemeClr val="tx1">
                    <a:lumMod val="65000"/>
                    <a:lumOff val="35000"/>
                  </a:schemeClr>
                </a:solidFill>
              </a:rPr>
              <a:t>與</a:t>
            </a:r>
            <a:r>
              <a:rPr lang="zh-TW" altLang="en-US" sz="2400" b="1" dirty="0">
                <a:solidFill>
                  <a:schemeClr val="tx1">
                    <a:lumMod val="65000"/>
                    <a:lumOff val="35000"/>
                  </a:schemeClr>
                </a:solidFill>
              </a:rPr>
              <a:t>家長合作</a:t>
            </a:r>
            <a:r>
              <a:rPr lang="zh-TW" altLang="en-US" sz="2400" dirty="0">
                <a:solidFill>
                  <a:schemeClr val="tx1">
                    <a:lumMod val="65000"/>
                    <a:lumOff val="35000"/>
                  </a:schemeClr>
                </a:solidFill>
              </a:rPr>
              <a:t>，支持孩子進行數位學習應有軟硬體環境與師資</a:t>
            </a:r>
            <a:endParaRPr lang="en-US" altLang="zh-TW" sz="2400" dirty="0">
              <a:solidFill>
                <a:schemeClr val="tx1">
                  <a:lumMod val="65000"/>
                  <a:lumOff val="35000"/>
                </a:schemeClr>
              </a:solidFill>
            </a:endParaRPr>
          </a:p>
          <a:p>
            <a:pPr marL="800100" lvl="1" indent="-342900">
              <a:lnSpc>
                <a:spcPts val="3000"/>
              </a:lnSpc>
              <a:spcBef>
                <a:spcPts val="1200"/>
              </a:spcBef>
              <a:buFont typeface="Arial" panose="020B0604020202020204" pitchFamily="34" charset="0"/>
              <a:buChar char="•"/>
            </a:pPr>
            <a:r>
              <a:rPr lang="zh-TW" altLang="en-US" sz="2400" dirty="0">
                <a:solidFill>
                  <a:schemeClr val="tx1">
                    <a:lumMod val="65000"/>
                    <a:lumOff val="35000"/>
                  </a:schemeClr>
                </a:solidFill>
                <a:cs typeface="Calibri"/>
                <a:sym typeface="Calibri"/>
              </a:rPr>
              <a:t>有困難時聯絡</a:t>
            </a:r>
            <a:r>
              <a:rPr lang="zh-TW" altLang="en-US" sz="2400" b="1" dirty="0">
                <a:solidFill>
                  <a:schemeClr val="tx1">
                    <a:lumMod val="65000"/>
                    <a:lumOff val="35000"/>
                  </a:schemeClr>
                </a:solidFill>
                <a:cs typeface="Calibri"/>
                <a:sym typeface="Calibri"/>
              </a:rPr>
              <a:t>縣市數位學習推動辦公室</a:t>
            </a:r>
            <a:r>
              <a:rPr lang="zh-TW" altLang="en-US" sz="2400" dirty="0">
                <a:solidFill>
                  <a:schemeClr val="tx1">
                    <a:lumMod val="65000"/>
                    <a:lumOff val="35000"/>
                  </a:schemeClr>
                </a:solidFill>
                <a:cs typeface="Calibri"/>
                <a:sym typeface="Calibri"/>
              </a:rPr>
              <a:t>、高中職科技輔助自主學習輔導團隊</a:t>
            </a:r>
          </a:p>
        </p:txBody>
      </p:sp>
    </p:spTree>
    <p:extLst>
      <p:ext uri="{BB962C8B-B14F-4D97-AF65-F5344CB8AC3E}">
        <p14:creationId xmlns:p14="http://schemas.microsoft.com/office/powerpoint/2010/main" val="3452008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8C30D846-0E39-4B94-ABBF-5A3BD7ECAD12}"/>
              </a:ext>
            </a:extLst>
          </p:cNvPr>
          <p:cNvSpPr>
            <a:spLocks noGrp="1"/>
          </p:cNvSpPr>
          <p:nvPr>
            <p:ph type="title"/>
          </p:nvPr>
        </p:nvSpPr>
        <p:spPr/>
        <p:txBody>
          <a:bodyPr/>
          <a:lstStyle/>
          <a:p>
            <a:pPr algn="ctr"/>
            <a:r>
              <a:rPr lang="zh-TW" altLang="en-US" dirty="0"/>
              <a:t>數位學習精進方案</a:t>
            </a:r>
            <a:br>
              <a:rPr lang="en-US" altLang="zh-TW" dirty="0"/>
            </a:br>
            <a:r>
              <a:rPr lang="en-US" altLang="zh-TW" dirty="0"/>
              <a:t>Q</a:t>
            </a:r>
            <a:r>
              <a:rPr lang="zh-TW" altLang="en-US" dirty="0"/>
              <a:t> ＆ </a:t>
            </a:r>
            <a:r>
              <a:rPr lang="en-US" altLang="zh-TW" dirty="0"/>
              <a:t>A</a:t>
            </a:r>
            <a:endParaRPr lang="zh-TW" altLang="en-US" dirty="0"/>
          </a:p>
        </p:txBody>
      </p:sp>
      <p:sp>
        <p:nvSpPr>
          <p:cNvPr id="14" name="投影片編號版面配置區 13">
            <a:extLst>
              <a:ext uri="{FF2B5EF4-FFF2-40B4-BE49-F238E27FC236}">
                <a16:creationId xmlns:a16="http://schemas.microsoft.com/office/drawing/2014/main" id="{5D865ECB-1FB0-49F8-B8C2-3BA19CCAF7F7}"/>
              </a:ext>
            </a:extLst>
          </p:cNvPr>
          <p:cNvSpPr>
            <a:spLocks noGrp="1"/>
          </p:cNvSpPr>
          <p:nvPr>
            <p:ph type="sldNum" sz="quarter" idx="4"/>
          </p:nvPr>
        </p:nvSpPr>
        <p:spPr/>
        <p:txBody>
          <a:bodyPr vert="horz" lIns="91440" tIns="45720" rIns="91440" bIns="45720" rtlCol="0" anchor="ctr"/>
          <a:lstStyle/>
          <a:p>
            <a:pPr algn="r"/>
            <a:fld id="{E139BAAD-7476-414C-B105-1DA9148DC31B}" type="slidenum">
              <a:rPr lang="en-US" altLang="zh-TW" smtClean="0"/>
              <a:pPr algn="r"/>
              <a:t>47</a:t>
            </a:fld>
            <a:endParaRPr lang="en-US" altLang="zh-TW" dirty="0"/>
          </a:p>
        </p:txBody>
      </p:sp>
    </p:spTree>
    <p:extLst>
      <p:ext uri="{BB962C8B-B14F-4D97-AF65-F5344CB8AC3E}">
        <p14:creationId xmlns:p14="http://schemas.microsoft.com/office/powerpoint/2010/main" val="26326277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48</a:t>
            </a:fld>
            <a:endParaRPr lang="zh-TW" altLang="en-US" dirty="0"/>
          </a:p>
        </p:txBody>
      </p:sp>
      <p:sp>
        <p:nvSpPr>
          <p:cNvPr id="5" name="文字方塊 4">
            <a:extLst>
              <a:ext uri="{FF2B5EF4-FFF2-40B4-BE49-F238E27FC236}">
                <a16:creationId xmlns:a16="http://schemas.microsoft.com/office/drawing/2014/main" id="{C4F51178-B5C1-4EA1-AD5A-97705C75F8C7}"/>
              </a:ext>
            </a:extLst>
          </p:cNvPr>
          <p:cNvSpPr txBox="1"/>
          <p:nvPr/>
        </p:nvSpPr>
        <p:spPr>
          <a:xfrm>
            <a:off x="659731" y="1069991"/>
            <a:ext cx="10872537" cy="4955203"/>
          </a:xfrm>
          <a:prstGeom prst="rect">
            <a:avLst/>
          </a:prstGeom>
          <a:noFill/>
        </p:spPr>
        <p:txBody>
          <a:bodyPr wrap="square" rtlCol="0">
            <a:spAutoFit/>
          </a:bodyPr>
          <a:lstStyle/>
          <a:p>
            <a:pPr>
              <a:lnSpc>
                <a:spcPts val="3000"/>
              </a:lnSpc>
              <a:spcBef>
                <a:spcPts val="1200"/>
              </a:spcBef>
            </a:pPr>
            <a:r>
              <a:rPr lang="en-US" altLang="zh-TW" sz="2400" b="1" dirty="0">
                <a:solidFill>
                  <a:srgbClr val="1974C2"/>
                </a:solidFill>
                <a:latin typeface="+mn-ea"/>
              </a:rPr>
              <a:t>Q1-</a:t>
            </a:r>
            <a:r>
              <a:rPr lang="zh-TW" altLang="zh-TW" sz="2400" b="1" dirty="0">
                <a:solidFill>
                  <a:srgbClr val="1974C2"/>
                </a:solidFill>
                <a:latin typeface="+mn-ea"/>
              </a:rPr>
              <a:t>偏鄉學校因學生增加平板載具不足時，學習載具之調度作法</a:t>
            </a:r>
            <a:r>
              <a:rPr lang="en-US" altLang="zh-TW" sz="2400" b="1" dirty="0">
                <a:solidFill>
                  <a:srgbClr val="1974C2"/>
                </a:solidFill>
                <a:latin typeface="+mn-ea"/>
              </a:rPr>
              <a:t>?</a:t>
            </a:r>
          </a:p>
          <a:p>
            <a:pPr marL="625475" indent="-625475">
              <a:lnSpc>
                <a:spcPts val="3000"/>
              </a:lnSpc>
              <a:spcBef>
                <a:spcPts val="1200"/>
              </a:spcBef>
            </a:pPr>
            <a:r>
              <a:rPr lang="zh-TW" altLang="en-US" sz="2400" b="1" dirty="0">
                <a:solidFill>
                  <a:schemeClr val="tx1">
                    <a:lumMod val="65000"/>
                    <a:lumOff val="35000"/>
                  </a:schemeClr>
                </a:solidFill>
                <a:latin typeface="+mn-ea"/>
              </a:rPr>
              <a:t>一、請各縣市數位學習推動辦公室務必掌握縣市所轄學校之學習載具數量，並符合中央政策：偏遠地區學校</a:t>
            </a:r>
            <a:r>
              <a:rPr lang="en-US" altLang="zh-TW" sz="2400" b="1" dirty="0">
                <a:solidFill>
                  <a:schemeClr val="tx1">
                    <a:lumMod val="65000"/>
                    <a:lumOff val="35000"/>
                  </a:schemeClr>
                </a:solidFill>
                <a:latin typeface="+mn-ea"/>
              </a:rPr>
              <a:t>1</a:t>
            </a:r>
            <a:r>
              <a:rPr lang="zh-TW" altLang="en-US" sz="2400" b="1" dirty="0">
                <a:solidFill>
                  <a:schemeClr val="tx1">
                    <a:lumMod val="65000"/>
                    <a:lumOff val="35000"/>
                  </a:schemeClr>
                </a:solidFill>
                <a:latin typeface="+mn-ea"/>
              </a:rPr>
              <a:t>生</a:t>
            </a:r>
            <a:r>
              <a:rPr lang="en-US" altLang="zh-TW" sz="2400" b="1" dirty="0">
                <a:solidFill>
                  <a:schemeClr val="tx1">
                    <a:lumMod val="65000"/>
                    <a:lumOff val="35000"/>
                  </a:schemeClr>
                </a:solidFill>
                <a:latin typeface="+mn-ea"/>
              </a:rPr>
              <a:t>1</a:t>
            </a:r>
            <a:r>
              <a:rPr lang="zh-TW" altLang="en-US" sz="2400" b="1" dirty="0">
                <a:solidFill>
                  <a:schemeClr val="tx1">
                    <a:lumMod val="65000"/>
                    <a:lumOff val="35000"/>
                  </a:schemeClr>
                </a:solidFill>
                <a:latin typeface="+mn-ea"/>
              </a:rPr>
              <a:t>機、非偏遠地區學校每</a:t>
            </a:r>
            <a:r>
              <a:rPr lang="en-US" altLang="zh-TW" sz="2400" b="1" dirty="0">
                <a:solidFill>
                  <a:schemeClr val="tx1">
                    <a:lumMod val="65000"/>
                    <a:lumOff val="35000"/>
                  </a:schemeClr>
                </a:solidFill>
                <a:latin typeface="+mn-ea"/>
              </a:rPr>
              <a:t>6</a:t>
            </a:r>
            <a:r>
              <a:rPr lang="zh-TW" altLang="en-US" sz="2400" b="1" dirty="0">
                <a:solidFill>
                  <a:schemeClr val="tx1">
                    <a:lumMod val="65000"/>
                    <a:lumOff val="35000"/>
                  </a:schemeClr>
                </a:solidFill>
                <a:latin typeface="+mn-ea"/>
              </a:rPr>
              <a:t>班配</a:t>
            </a:r>
            <a:r>
              <a:rPr lang="en-US" altLang="zh-TW" sz="2400" b="1" dirty="0">
                <a:solidFill>
                  <a:schemeClr val="tx1">
                    <a:lumMod val="65000"/>
                    <a:lumOff val="35000"/>
                  </a:schemeClr>
                </a:solidFill>
                <a:latin typeface="+mn-ea"/>
              </a:rPr>
              <a:t>1</a:t>
            </a:r>
            <a:r>
              <a:rPr lang="zh-TW" altLang="en-US" sz="2400" b="1" dirty="0">
                <a:solidFill>
                  <a:schemeClr val="tx1">
                    <a:lumMod val="65000"/>
                    <a:lumOff val="35000"/>
                  </a:schemeClr>
                </a:solidFill>
                <a:latin typeface="+mn-ea"/>
              </a:rPr>
              <a:t>班的載具配置原則。</a:t>
            </a:r>
          </a:p>
          <a:p>
            <a:pPr marL="625475" indent="-625475">
              <a:lnSpc>
                <a:spcPts val="3000"/>
              </a:lnSpc>
              <a:spcBef>
                <a:spcPts val="1200"/>
              </a:spcBef>
            </a:pPr>
            <a:r>
              <a:rPr lang="zh-TW" altLang="en-US" sz="2400" b="1" dirty="0">
                <a:solidFill>
                  <a:schemeClr val="tx1">
                    <a:lumMod val="65000"/>
                    <a:lumOff val="35000"/>
                  </a:schemeClr>
                </a:solidFill>
                <a:latin typeface="+mn-ea"/>
              </a:rPr>
              <a:t>二、偏遠地區學校倘有因減班而有多餘的學習載具，或有因學生人數增加而有增加學習載具的需求，由縣市政府掌握學習載具總數、各校數量、學生與教師人數，在滿足上述載具配置原則下進行調度與支援，實質挹注有需求的學校，且避免資源閒置浪費。</a:t>
            </a:r>
          </a:p>
          <a:p>
            <a:pPr marL="625475" indent="-625475">
              <a:lnSpc>
                <a:spcPts val="3000"/>
              </a:lnSpc>
              <a:spcBef>
                <a:spcPts val="1200"/>
              </a:spcBef>
            </a:pPr>
            <a:r>
              <a:rPr lang="zh-TW" altLang="en-US" sz="2400" b="1" dirty="0">
                <a:solidFill>
                  <a:schemeClr val="tx1">
                    <a:lumMod val="65000"/>
                    <a:lumOff val="35000"/>
                  </a:schemeClr>
                </a:solidFill>
                <a:latin typeface="+mn-ea"/>
              </a:rPr>
              <a:t>三、經調度後如仍有不足情形，則由縣市政府向教育部申請所需學習載具經費，由教育部依推動中小學數位學習精進方案配置原則補足。</a:t>
            </a:r>
          </a:p>
          <a:p>
            <a:endParaRPr lang="en-US" altLang="zh-TW" b="1" dirty="0">
              <a:solidFill>
                <a:schemeClr val="tx1">
                  <a:lumMod val="65000"/>
                  <a:lumOff val="35000"/>
                </a:schemeClr>
              </a:solidFill>
            </a:endParaRPr>
          </a:p>
          <a:p>
            <a:endParaRPr lang="zh-TW" altLang="en-US" dirty="0"/>
          </a:p>
        </p:txBody>
      </p:sp>
    </p:spTree>
    <p:extLst>
      <p:ext uri="{BB962C8B-B14F-4D97-AF65-F5344CB8AC3E}">
        <p14:creationId xmlns:p14="http://schemas.microsoft.com/office/powerpoint/2010/main" val="1291864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49</a:t>
            </a:fld>
            <a:endParaRPr lang="zh-TW" altLang="en-US" dirty="0"/>
          </a:p>
        </p:txBody>
      </p:sp>
      <p:sp>
        <p:nvSpPr>
          <p:cNvPr id="5" name="文字方塊 4">
            <a:extLst>
              <a:ext uri="{FF2B5EF4-FFF2-40B4-BE49-F238E27FC236}">
                <a16:creationId xmlns:a16="http://schemas.microsoft.com/office/drawing/2014/main" id="{C4F51178-B5C1-4EA1-AD5A-97705C75F8C7}"/>
              </a:ext>
            </a:extLst>
          </p:cNvPr>
          <p:cNvSpPr txBox="1"/>
          <p:nvPr/>
        </p:nvSpPr>
        <p:spPr>
          <a:xfrm>
            <a:off x="838200" y="1006763"/>
            <a:ext cx="10872537" cy="5393015"/>
          </a:xfrm>
          <a:prstGeom prst="rect">
            <a:avLst/>
          </a:prstGeom>
          <a:noFill/>
        </p:spPr>
        <p:txBody>
          <a:bodyPr wrap="square" rtlCol="0">
            <a:spAutoFit/>
          </a:bodyPr>
          <a:lstStyle/>
          <a:p>
            <a:pPr>
              <a:lnSpc>
                <a:spcPts val="3000"/>
              </a:lnSpc>
              <a:spcBef>
                <a:spcPts val="1200"/>
              </a:spcBef>
            </a:pPr>
            <a:r>
              <a:rPr lang="en-US" altLang="zh-TW" sz="2400" b="1" dirty="0">
                <a:solidFill>
                  <a:srgbClr val="1974C2"/>
                </a:solidFill>
                <a:latin typeface="+mn-ea"/>
              </a:rPr>
              <a:t>Q2-</a:t>
            </a:r>
            <a:r>
              <a:rPr lang="zh-TW" altLang="en-US" sz="2400" b="1" dirty="0">
                <a:solidFill>
                  <a:srgbClr val="1974C2"/>
                </a:solidFill>
                <a:latin typeface="+mn-ea"/>
              </a:rPr>
              <a:t>學校無線網路不穩，如何改善</a:t>
            </a:r>
            <a:r>
              <a:rPr lang="en-US" altLang="zh-TW" sz="2400" b="1" dirty="0">
                <a:solidFill>
                  <a:srgbClr val="1974C2"/>
                </a:solidFill>
                <a:latin typeface="+mn-ea"/>
              </a:rPr>
              <a:t>?</a:t>
            </a:r>
          </a:p>
          <a:p>
            <a:pPr marL="541338" indent="-541338">
              <a:lnSpc>
                <a:spcPts val="2500"/>
              </a:lnSpc>
              <a:spcBef>
                <a:spcPts val="1200"/>
              </a:spcBef>
            </a:pPr>
            <a:r>
              <a:rPr lang="zh-TW" altLang="en-US" sz="2000" b="1" dirty="0">
                <a:solidFill>
                  <a:schemeClr val="tx1">
                    <a:lumMod val="65000"/>
                    <a:lumOff val="35000"/>
                  </a:schemeClr>
                </a:solidFill>
                <a:latin typeface="+mn-ea"/>
              </a:rPr>
              <a:t>一、為使各中小學順暢利用網路進行數位學習，自</a:t>
            </a:r>
            <a:r>
              <a:rPr lang="en-US" altLang="zh-TW" sz="2000" b="1" dirty="0">
                <a:solidFill>
                  <a:schemeClr val="tx1">
                    <a:lumMod val="65000"/>
                    <a:lumOff val="35000"/>
                  </a:schemeClr>
                </a:solidFill>
                <a:latin typeface="+mn-ea"/>
              </a:rPr>
              <a:t>111</a:t>
            </a:r>
            <a:r>
              <a:rPr lang="zh-TW" altLang="en-US" sz="2000" b="1" dirty="0">
                <a:solidFill>
                  <a:schemeClr val="tx1">
                    <a:lumMod val="65000"/>
                    <a:lumOff val="35000"/>
                  </a:schemeClr>
                </a:solidFill>
                <a:latin typeface="+mn-ea"/>
              </a:rPr>
              <a:t>年起提升各校對外網路頻寬</a:t>
            </a:r>
            <a:r>
              <a:rPr lang="en-US" altLang="zh-TW" sz="2000" b="1" dirty="0">
                <a:solidFill>
                  <a:schemeClr val="tx1">
                    <a:lumMod val="65000"/>
                    <a:lumOff val="35000"/>
                  </a:schemeClr>
                </a:solidFill>
                <a:latin typeface="+mn-ea"/>
              </a:rPr>
              <a:t>(111</a:t>
            </a:r>
            <a:r>
              <a:rPr lang="zh-TW" altLang="en-US" sz="2000" b="1" dirty="0">
                <a:solidFill>
                  <a:schemeClr val="tx1">
                    <a:lumMod val="65000"/>
                    <a:lumOff val="35000"/>
                  </a:schemeClr>
                </a:solidFill>
                <a:latin typeface="+mn-ea"/>
              </a:rPr>
              <a:t>年前原本學校頻寬</a:t>
            </a:r>
            <a:r>
              <a:rPr lang="en-US" altLang="zh-TW" sz="2000" b="1" dirty="0">
                <a:solidFill>
                  <a:schemeClr val="tx1">
                    <a:lumMod val="65000"/>
                    <a:lumOff val="35000"/>
                  </a:schemeClr>
                </a:solidFill>
                <a:latin typeface="+mn-ea"/>
              </a:rPr>
              <a:t>100M</a:t>
            </a:r>
            <a:r>
              <a:rPr lang="zh-TW" altLang="en-US" sz="2000" b="1" dirty="0">
                <a:solidFill>
                  <a:schemeClr val="tx1">
                    <a:lumMod val="65000"/>
                    <a:lumOff val="35000"/>
                  </a:schemeClr>
                </a:solidFill>
                <a:latin typeface="+mn-ea"/>
              </a:rPr>
              <a:t>到</a:t>
            </a:r>
            <a:r>
              <a:rPr lang="en-US" altLang="zh-TW" sz="2000" b="1" dirty="0">
                <a:solidFill>
                  <a:schemeClr val="tx1">
                    <a:lumMod val="65000"/>
                    <a:lumOff val="35000"/>
                  </a:schemeClr>
                </a:solidFill>
                <a:latin typeface="+mn-ea"/>
              </a:rPr>
              <a:t>300M)</a:t>
            </a:r>
            <a:r>
              <a:rPr lang="zh-TW" altLang="en-US" sz="2000" b="1" dirty="0">
                <a:solidFill>
                  <a:schemeClr val="tx1">
                    <a:lumMod val="65000"/>
                    <a:lumOff val="35000"/>
                  </a:schemeClr>
                </a:solidFill>
                <a:latin typeface="+mn-ea"/>
              </a:rPr>
              <a:t>，</a:t>
            </a:r>
            <a:r>
              <a:rPr lang="en-US" altLang="zh-TW" sz="2000" b="1" dirty="0">
                <a:solidFill>
                  <a:schemeClr val="tx1">
                    <a:lumMod val="65000"/>
                    <a:lumOff val="35000"/>
                  </a:schemeClr>
                </a:solidFill>
                <a:latin typeface="+mn-ea"/>
              </a:rPr>
              <a:t>12</a:t>
            </a:r>
            <a:r>
              <a:rPr lang="zh-TW" altLang="en-US" sz="2000" b="1" dirty="0">
                <a:solidFill>
                  <a:schemeClr val="tx1">
                    <a:lumMod val="65000"/>
                    <a:lumOff val="35000"/>
                  </a:schemeClr>
                </a:solidFill>
                <a:latin typeface="+mn-ea"/>
              </a:rPr>
              <a:t>班以下學校頻寬提升至</a:t>
            </a:r>
            <a:r>
              <a:rPr lang="en-US" altLang="zh-TW" sz="2000" b="1" dirty="0">
                <a:solidFill>
                  <a:schemeClr val="tx1">
                    <a:lumMod val="65000"/>
                    <a:lumOff val="35000"/>
                  </a:schemeClr>
                </a:solidFill>
                <a:latin typeface="+mn-ea"/>
              </a:rPr>
              <a:t>300M</a:t>
            </a:r>
            <a:r>
              <a:rPr lang="zh-TW" altLang="en-US" sz="2000" b="1" dirty="0">
                <a:solidFill>
                  <a:schemeClr val="tx1">
                    <a:lumMod val="65000"/>
                    <a:lumOff val="35000"/>
                  </a:schemeClr>
                </a:solidFill>
                <a:latin typeface="+mn-ea"/>
              </a:rPr>
              <a:t>以上、</a:t>
            </a:r>
            <a:r>
              <a:rPr lang="en-US" altLang="zh-TW" sz="2000" b="1" dirty="0">
                <a:solidFill>
                  <a:schemeClr val="tx1">
                    <a:lumMod val="65000"/>
                    <a:lumOff val="35000"/>
                  </a:schemeClr>
                </a:solidFill>
                <a:latin typeface="+mn-ea"/>
              </a:rPr>
              <a:t>13</a:t>
            </a:r>
            <a:r>
              <a:rPr lang="zh-TW" altLang="en-US" sz="2000" b="1" dirty="0">
                <a:solidFill>
                  <a:schemeClr val="tx1">
                    <a:lumMod val="65000"/>
                    <a:lumOff val="35000"/>
                  </a:schemeClr>
                </a:solidFill>
                <a:latin typeface="+mn-ea"/>
              </a:rPr>
              <a:t>班至</a:t>
            </a:r>
            <a:r>
              <a:rPr lang="en-US" altLang="zh-TW" sz="2000" b="1" dirty="0">
                <a:solidFill>
                  <a:schemeClr val="tx1">
                    <a:lumMod val="65000"/>
                    <a:lumOff val="35000"/>
                  </a:schemeClr>
                </a:solidFill>
                <a:latin typeface="+mn-ea"/>
              </a:rPr>
              <a:t>24</a:t>
            </a:r>
            <a:r>
              <a:rPr lang="zh-TW" altLang="en-US" sz="2000" b="1" dirty="0">
                <a:solidFill>
                  <a:schemeClr val="tx1">
                    <a:lumMod val="65000"/>
                    <a:lumOff val="35000"/>
                  </a:schemeClr>
                </a:solidFill>
                <a:latin typeface="+mn-ea"/>
              </a:rPr>
              <a:t>班提升至</a:t>
            </a:r>
            <a:r>
              <a:rPr lang="en-US" altLang="zh-TW" sz="2000" b="1" dirty="0">
                <a:solidFill>
                  <a:schemeClr val="tx1">
                    <a:lumMod val="65000"/>
                    <a:lumOff val="35000"/>
                  </a:schemeClr>
                </a:solidFill>
                <a:latin typeface="+mn-ea"/>
              </a:rPr>
              <a:t>500M</a:t>
            </a:r>
            <a:r>
              <a:rPr lang="zh-TW" altLang="en-US" sz="2000" b="1" dirty="0">
                <a:solidFill>
                  <a:schemeClr val="tx1">
                    <a:lumMod val="65000"/>
                    <a:lumOff val="35000"/>
                  </a:schemeClr>
                </a:solidFill>
                <a:latin typeface="+mn-ea"/>
              </a:rPr>
              <a:t>以上、</a:t>
            </a:r>
            <a:r>
              <a:rPr lang="en-US" altLang="zh-TW" sz="2000" b="1" dirty="0">
                <a:solidFill>
                  <a:schemeClr val="tx1">
                    <a:lumMod val="65000"/>
                    <a:lumOff val="35000"/>
                  </a:schemeClr>
                </a:solidFill>
                <a:latin typeface="+mn-ea"/>
              </a:rPr>
              <a:t>25</a:t>
            </a:r>
            <a:r>
              <a:rPr lang="zh-TW" altLang="en-US" sz="2000" b="1" dirty="0">
                <a:solidFill>
                  <a:schemeClr val="tx1">
                    <a:lumMod val="65000"/>
                    <a:lumOff val="35000"/>
                  </a:schemeClr>
                </a:solidFill>
                <a:latin typeface="+mn-ea"/>
              </a:rPr>
              <a:t>班以上則提升至</a:t>
            </a:r>
            <a:r>
              <a:rPr lang="en-US" altLang="zh-TW" sz="2000" b="1" dirty="0">
                <a:solidFill>
                  <a:schemeClr val="tx1">
                    <a:lumMod val="65000"/>
                    <a:lumOff val="35000"/>
                  </a:schemeClr>
                </a:solidFill>
                <a:latin typeface="+mn-ea"/>
              </a:rPr>
              <a:t>1G</a:t>
            </a:r>
            <a:r>
              <a:rPr lang="zh-TW" altLang="en-US" sz="2000" b="1" dirty="0">
                <a:solidFill>
                  <a:schemeClr val="tx1">
                    <a:lumMod val="65000"/>
                    <a:lumOff val="35000"/>
                  </a:schemeClr>
                </a:solidFill>
                <a:latin typeface="+mn-ea"/>
              </a:rPr>
              <a:t>以上，可確保足夠頻寬支援數位學習。教育部將持續觀察頻寬使用情形，如有滿載即予以擴充頻寬。</a:t>
            </a:r>
          </a:p>
          <a:p>
            <a:pPr marL="541338" indent="-541338">
              <a:lnSpc>
                <a:spcPts val="2500"/>
              </a:lnSpc>
              <a:spcBef>
                <a:spcPts val="1200"/>
              </a:spcBef>
            </a:pPr>
            <a:r>
              <a:rPr lang="zh-TW" altLang="en-US" sz="2000" b="1" dirty="0">
                <a:solidFill>
                  <a:schemeClr val="tx1">
                    <a:lumMod val="65000"/>
                    <a:lumOff val="35000"/>
                  </a:schemeClr>
                </a:solidFill>
                <a:latin typeface="+mn-ea"/>
              </a:rPr>
              <a:t>二、校園無線網路之穩定性，教育部已會同各縣市教育局處實地於各校輔導量測，常見穩定性不足肇因於不同階段建置或私設</a:t>
            </a:r>
            <a:r>
              <a:rPr lang="en-US" altLang="zh-TW" sz="2000" b="1" dirty="0">
                <a:solidFill>
                  <a:schemeClr val="tx1">
                    <a:lumMod val="65000"/>
                    <a:lumOff val="35000"/>
                  </a:schemeClr>
                </a:solidFill>
                <a:latin typeface="+mn-ea"/>
              </a:rPr>
              <a:t>AP</a:t>
            </a:r>
            <a:r>
              <a:rPr lang="zh-TW" altLang="en-US" sz="2000" b="1" dirty="0">
                <a:solidFill>
                  <a:schemeClr val="tx1">
                    <a:lumMod val="65000"/>
                    <a:lumOff val="35000"/>
                  </a:schemeClr>
                </a:solidFill>
                <a:latin typeface="+mn-ea"/>
              </a:rPr>
              <a:t>設備造成校園無線網路頻段互相干擾等問題。改善措施：</a:t>
            </a:r>
          </a:p>
          <a:p>
            <a:pPr marL="806450" indent="-361950">
              <a:lnSpc>
                <a:spcPts val="2500"/>
              </a:lnSpc>
              <a:spcBef>
                <a:spcPts val="1200"/>
              </a:spcBef>
            </a:pPr>
            <a:r>
              <a:rPr lang="en-US" altLang="zh-TW" sz="2000" b="1" dirty="0">
                <a:solidFill>
                  <a:schemeClr val="tx1">
                    <a:lumMod val="65000"/>
                    <a:lumOff val="35000"/>
                  </a:schemeClr>
                </a:solidFill>
                <a:latin typeface="+mn-ea"/>
              </a:rPr>
              <a:t>1</a:t>
            </a:r>
            <a:r>
              <a:rPr lang="zh-TW" altLang="en-US" sz="2000" b="1" dirty="0">
                <a:solidFill>
                  <a:schemeClr val="tx1">
                    <a:lumMod val="65000"/>
                    <a:lumOff val="35000"/>
                  </a:schemeClr>
                </a:solidFill>
                <a:latin typeface="+mn-ea"/>
              </a:rPr>
              <a:t>、教育部已於精進方案中補助各縣市調整校正現有無線網路系統，並補助縣市數位學習辦公室資訊網路相關人力，由縣市數位學習辦公室資訊網路人員協助學校調校</a:t>
            </a:r>
            <a:r>
              <a:rPr lang="en-US" altLang="zh-TW" sz="2000" b="1" dirty="0">
                <a:solidFill>
                  <a:schemeClr val="tx1">
                    <a:lumMod val="65000"/>
                    <a:lumOff val="35000"/>
                  </a:schemeClr>
                </a:solidFill>
                <a:latin typeface="+mn-ea"/>
              </a:rPr>
              <a:t>AP</a:t>
            </a:r>
            <a:r>
              <a:rPr lang="zh-TW" altLang="en-US" sz="2000" b="1" dirty="0">
                <a:solidFill>
                  <a:schemeClr val="tx1">
                    <a:lumMod val="65000"/>
                    <a:lumOff val="35000"/>
                  </a:schemeClr>
                </a:solidFill>
                <a:latin typeface="+mn-ea"/>
              </a:rPr>
              <a:t>設定與效能，提升無線網路的穩定性。</a:t>
            </a:r>
          </a:p>
          <a:p>
            <a:pPr marL="806450" indent="-361950">
              <a:lnSpc>
                <a:spcPts val="2500"/>
              </a:lnSpc>
              <a:spcBef>
                <a:spcPts val="1200"/>
              </a:spcBef>
            </a:pPr>
            <a:r>
              <a:rPr lang="en-US" altLang="zh-TW" sz="2000" b="1" dirty="0">
                <a:solidFill>
                  <a:schemeClr val="tx1">
                    <a:lumMod val="65000"/>
                    <a:lumOff val="35000"/>
                  </a:schemeClr>
                </a:solidFill>
                <a:latin typeface="+mn-ea"/>
              </a:rPr>
              <a:t>2</a:t>
            </a:r>
            <a:r>
              <a:rPr lang="zh-TW" altLang="en-US" sz="2000" b="1" dirty="0">
                <a:solidFill>
                  <a:schemeClr val="tx1">
                    <a:lumMod val="65000"/>
                    <a:lumOff val="35000"/>
                  </a:schemeClr>
                </a:solidFill>
                <a:latin typeface="+mn-ea"/>
              </a:rPr>
              <a:t>、教育部已建立中央網路輔導團隊協助縣市，縣市如有需求可向教育部網通科申請輔導。</a:t>
            </a:r>
          </a:p>
          <a:p>
            <a:pPr marL="541338" indent="-541338">
              <a:lnSpc>
                <a:spcPts val="2500"/>
              </a:lnSpc>
              <a:spcBef>
                <a:spcPts val="1200"/>
              </a:spcBef>
            </a:pPr>
            <a:r>
              <a:rPr lang="zh-TW" altLang="en-US" sz="2000" b="1" dirty="0">
                <a:solidFill>
                  <a:schemeClr val="tx1">
                    <a:lumMod val="65000"/>
                    <a:lumOff val="35000"/>
                  </a:schemeClr>
                </a:solidFill>
                <a:latin typeface="+mn-ea"/>
              </a:rPr>
              <a:t>三、師生若於數位學習時遭遇網路問題，各校網路管理人員可先以智慧網管系統確認設備狀況，並由縣市數位學習辦公室提供技術人員協助，有需求時教育部中央輔導團隊亦可偕同各縣市協助處理學校網路問題。</a:t>
            </a:r>
          </a:p>
        </p:txBody>
      </p:sp>
    </p:spTree>
    <p:extLst>
      <p:ext uri="{BB962C8B-B14F-4D97-AF65-F5344CB8AC3E}">
        <p14:creationId xmlns:p14="http://schemas.microsoft.com/office/powerpoint/2010/main" val="164264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A7D6E7CC-535B-4CD1-9A5F-A5C8D5DCADC0}"/>
              </a:ext>
            </a:extLst>
          </p:cNvPr>
          <p:cNvSpPr/>
          <p:nvPr/>
        </p:nvSpPr>
        <p:spPr>
          <a:xfrm>
            <a:off x="0" y="-1"/>
            <a:ext cx="12192000" cy="1332217"/>
          </a:xfrm>
          <a:prstGeom prst="roundRect">
            <a:avLst>
              <a:gd name="adj" fmla="val 31748"/>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zh-TW" altLang="en-US" sz="4000" b="1" dirty="0"/>
              <a:t>人工智慧與教育政策制定者指南</a:t>
            </a:r>
            <a:r>
              <a:rPr lang="en-US" altLang="zh-TW" sz="4000" b="1" dirty="0"/>
              <a:t>(2021)</a:t>
            </a:r>
            <a:endParaRPr lang="zh-TW" altLang="en-US" sz="4000" b="1" dirty="0">
              <a:solidFill>
                <a:schemeClr val="tx1"/>
              </a:solidFill>
            </a:endParaRPr>
          </a:p>
        </p:txBody>
      </p:sp>
      <p:sp>
        <p:nvSpPr>
          <p:cNvPr id="8" name="標題 7">
            <a:extLst>
              <a:ext uri="{FF2B5EF4-FFF2-40B4-BE49-F238E27FC236}">
                <a16:creationId xmlns:a16="http://schemas.microsoft.com/office/drawing/2014/main" id="{0A3DC799-E391-45BF-9FFD-EDFCB6B43A78}"/>
              </a:ext>
            </a:extLst>
          </p:cNvPr>
          <p:cNvSpPr>
            <a:spLocks noGrp="1"/>
          </p:cNvSpPr>
          <p:nvPr>
            <p:ph type="title"/>
          </p:nvPr>
        </p:nvSpPr>
        <p:spPr/>
        <p:txBody>
          <a:bodyPr>
            <a:normAutofit/>
          </a:bodyPr>
          <a:lstStyle/>
          <a:p>
            <a:r>
              <a:rPr lang="zh-TW" altLang="en-US" sz="3200" dirty="0"/>
              <a:t>聯合國教科文組織</a:t>
            </a:r>
          </a:p>
        </p:txBody>
      </p:sp>
      <p:sp>
        <p:nvSpPr>
          <p:cNvPr id="28" name="投影片編號版面配置區 27">
            <a:extLst>
              <a:ext uri="{FF2B5EF4-FFF2-40B4-BE49-F238E27FC236}">
                <a16:creationId xmlns:a16="http://schemas.microsoft.com/office/drawing/2014/main" id="{762E991F-1C38-45C2-9AD3-2E4BAC3EF378}"/>
              </a:ext>
            </a:extLst>
          </p:cNvPr>
          <p:cNvSpPr>
            <a:spLocks noGrp="1"/>
          </p:cNvSpPr>
          <p:nvPr>
            <p:ph type="sldNum" sz="quarter" idx="4"/>
          </p:nvPr>
        </p:nvSpPr>
        <p:spPr/>
        <p:txBody>
          <a:bodyPr vert="horz" lIns="91440" tIns="45720" rIns="91440" bIns="45720" rtlCol="0" anchor="ctr"/>
          <a:lstStyle/>
          <a:p>
            <a:pPr algn="r"/>
            <a:fld id="{E139BAAD-7476-414C-B105-1DA9148DC31B}" type="slidenum">
              <a:rPr lang="en-US" altLang="zh-TW" smtClean="0"/>
              <a:pPr algn="r"/>
              <a:t>5</a:t>
            </a:fld>
            <a:endParaRPr lang="en-US" altLang="zh-TW" dirty="0"/>
          </a:p>
        </p:txBody>
      </p:sp>
      <p:pic>
        <p:nvPicPr>
          <p:cNvPr id="14" name="圖片 13">
            <a:extLst>
              <a:ext uri="{FF2B5EF4-FFF2-40B4-BE49-F238E27FC236}">
                <a16:creationId xmlns:a16="http://schemas.microsoft.com/office/drawing/2014/main" id="{8D7DA74D-1371-4726-A149-3B9BF5876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206" y="1839382"/>
            <a:ext cx="7744221" cy="4647865"/>
          </a:xfrm>
          <a:prstGeom prst="roundRect">
            <a:avLst>
              <a:gd name="adj" fmla="val 7592"/>
            </a:avLst>
          </a:prstGeom>
        </p:spPr>
      </p:pic>
      <p:sp>
        <p:nvSpPr>
          <p:cNvPr id="16" name="矩形: 圓角 15">
            <a:extLst>
              <a:ext uri="{FF2B5EF4-FFF2-40B4-BE49-F238E27FC236}">
                <a16:creationId xmlns:a16="http://schemas.microsoft.com/office/drawing/2014/main" id="{0F7D2A15-68B0-4365-9695-217C828F1A77}"/>
              </a:ext>
            </a:extLst>
          </p:cNvPr>
          <p:cNvSpPr/>
          <p:nvPr/>
        </p:nvSpPr>
        <p:spPr>
          <a:xfrm>
            <a:off x="481643" y="1839383"/>
            <a:ext cx="3040591" cy="1403683"/>
          </a:xfrm>
          <a:prstGeom prst="roundRect">
            <a:avLst>
              <a:gd name="adj" fmla="val 25516"/>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n"/>
            </a:pPr>
            <a:r>
              <a:rPr lang="zh-TW" altLang="en-US" sz="2000" b="1" kern="0" dirty="0">
                <a:solidFill>
                  <a:schemeClr val="tx1"/>
                </a:solidFill>
                <a:sym typeface="Arial"/>
              </a:rPr>
              <a:t>政策制定者的人工智慧必備知識</a:t>
            </a:r>
            <a:endParaRPr lang="en-US" altLang="zh-TW" sz="2400" b="1" kern="0" dirty="0">
              <a:solidFill>
                <a:schemeClr val="tx1"/>
              </a:solidFill>
              <a:sym typeface="Arial"/>
            </a:endParaRPr>
          </a:p>
        </p:txBody>
      </p:sp>
      <p:sp>
        <p:nvSpPr>
          <p:cNvPr id="17" name="矩形: 圓角 16">
            <a:extLst>
              <a:ext uri="{FF2B5EF4-FFF2-40B4-BE49-F238E27FC236}">
                <a16:creationId xmlns:a16="http://schemas.microsoft.com/office/drawing/2014/main" id="{96AA5D04-FC78-421E-A4B8-AD8C40A4F808}"/>
              </a:ext>
            </a:extLst>
          </p:cNvPr>
          <p:cNvSpPr/>
          <p:nvPr/>
        </p:nvSpPr>
        <p:spPr>
          <a:xfrm>
            <a:off x="481643" y="3461474"/>
            <a:ext cx="3040591" cy="1403683"/>
          </a:xfrm>
          <a:prstGeom prst="roundRect">
            <a:avLst>
              <a:gd name="adj" fmla="val 25516"/>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n"/>
            </a:pPr>
            <a:r>
              <a:rPr lang="zh-TW" altLang="en-US" sz="2000" b="1" kern="0" dirty="0">
                <a:solidFill>
                  <a:schemeClr val="tx1"/>
                </a:solidFill>
                <a:sym typeface="Arial"/>
              </a:rPr>
              <a:t>人工智慧與教育如何實踐與效益風險</a:t>
            </a:r>
            <a:endParaRPr lang="en-US" altLang="zh-TW" sz="2000" b="1" kern="0" dirty="0">
              <a:solidFill>
                <a:schemeClr val="tx1"/>
              </a:solidFill>
              <a:sym typeface="Arial"/>
            </a:endParaRPr>
          </a:p>
        </p:txBody>
      </p:sp>
      <p:sp>
        <p:nvSpPr>
          <p:cNvPr id="18" name="矩形: 圓角 17">
            <a:extLst>
              <a:ext uri="{FF2B5EF4-FFF2-40B4-BE49-F238E27FC236}">
                <a16:creationId xmlns:a16="http://schemas.microsoft.com/office/drawing/2014/main" id="{9FC14295-6ADC-41EE-A828-92F0675E457B}"/>
              </a:ext>
            </a:extLst>
          </p:cNvPr>
          <p:cNvSpPr/>
          <p:nvPr/>
        </p:nvSpPr>
        <p:spPr>
          <a:xfrm>
            <a:off x="481643" y="5083565"/>
            <a:ext cx="3040591" cy="1403683"/>
          </a:xfrm>
          <a:prstGeom prst="roundRect">
            <a:avLst>
              <a:gd name="adj" fmla="val 25516"/>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n"/>
            </a:pPr>
            <a:r>
              <a:rPr lang="zh-TW" altLang="en-US" sz="2000" b="1" kern="0" dirty="0">
                <a:solidFill>
                  <a:schemeClr val="tx1"/>
                </a:solidFill>
                <a:sym typeface="Arial"/>
              </a:rPr>
              <a:t>利用人工智慧實現</a:t>
            </a:r>
            <a:r>
              <a:rPr lang="en-US" altLang="zh-TW" sz="2000" b="1" kern="0" dirty="0">
                <a:solidFill>
                  <a:schemeClr val="tx1"/>
                </a:solidFill>
                <a:sym typeface="Arial"/>
              </a:rPr>
              <a:t>SDG4</a:t>
            </a:r>
            <a:r>
              <a:rPr lang="zh-TW" altLang="en-US" sz="2000" b="1" kern="0" dirty="0">
                <a:solidFill>
                  <a:schemeClr val="tx1"/>
                </a:solidFill>
                <a:sym typeface="Arial"/>
              </a:rPr>
              <a:t> （優質教育）</a:t>
            </a:r>
          </a:p>
        </p:txBody>
      </p:sp>
    </p:spTree>
    <p:extLst>
      <p:ext uri="{BB962C8B-B14F-4D97-AF65-F5344CB8AC3E}">
        <p14:creationId xmlns:p14="http://schemas.microsoft.com/office/powerpoint/2010/main" val="29557700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50</a:t>
            </a:fld>
            <a:endParaRPr lang="zh-TW" altLang="en-US" dirty="0"/>
          </a:p>
        </p:txBody>
      </p:sp>
      <p:sp>
        <p:nvSpPr>
          <p:cNvPr id="5" name="文字方塊 4">
            <a:extLst>
              <a:ext uri="{FF2B5EF4-FFF2-40B4-BE49-F238E27FC236}">
                <a16:creationId xmlns:a16="http://schemas.microsoft.com/office/drawing/2014/main" id="{C4F51178-B5C1-4EA1-AD5A-97705C75F8C7}"/>
              </a:ext>
            </a:extLst>
          </p:cNvPr>
          <p:cNvSpPr txBox="1"/>
          <p:nvPr/>
        </p:nvSpPr>
        <p:spPr>
          <a:xfrm>
            <a:off x="838200" y="1006763"/>
            <a:ext cx="10872537" cy="4801314"/>
          </a:xfrm>
          <a:prstGeom prst="rect">
            <a:avLst/>
          </a:prstGeom>
          <a:noFill/>
        </p:spPr>
        <p:txBody>
          <a:bodyPr wrap="square" rtlCol="0">
            <a:spAutoFit/>
          </a:bodyPr>
          <a:lstStyle/>
          <a:p>
            <a:pPr>
              <a:lnSpc>
                <a:spcPts val="3000"/>
              </a:lnSpc>
              <a:spcBef>
                <a:spcPts val="1200"/>
              </a:spcBef>
            </a:pPr>
            <a:r>
              <a:rPr lang="en-US" altLang="zh-TW" sz="2400" b="1" dirty="0">
                <a:solidFill>
                  <a:srgbClr val="1974C2"/>
                </a:solidFill>
                <a:latin typeface="+mn-ea"/>
              </a:rPr>
              <a:t>Q3-</a:t>
            </a:r>
            <a:r>
              <a:rPr lang="zh-TW" altLang="en-US" sz="2400" b="1" dirty="0">
                <a:solidFill>
                  <a:srgbClr val="1974C2"/>
                </a:solidFill>
                <a:latin typeface="+mn-ea"/>
              </a:rPr>
              <a:t>學校學習載具保管與維護作法</a:t>
            </a:r>
            <a:r>
              <a:rPr lang="en-US" altLang="zh-TW" sz="2400" b="1" dirty="0">
                <a:solidFill>
                  <a:srgbClr val="1974C2"/>
                </a:solidFill>
                <a:latin typeface="+mn-ea"/>
              </a:rPr>
              <a:t>?</a:t>
            </a:r>
            <a:r>
              <a:rPr lang="zh-TW" altLang="en-US" sz="2400" b="1" dirty="0">
                <a:solidFill>
                  <a:schemeClr val="tx1">
                    <a:lumMod val="65000"/>
                    <a:lumOff val="35000"/>
                  </a:schemeClr>
                </a:solidFill>
                <a:latin typeface="+mn-ea"/>
              </a:rPr>
              <a:t> </a:t>
            </a:r>
          </a:p>
          <a:p>
            <a:pPr marL="625475" indent="-625475">
              <a:lnSpc>
                <a:spcPts val="3000"/>
              </a:lnSpc>
              <a:spcBef>
                <a:spcPts val="1200"/>
              </a:spcBef>
            </a:pPr>
            <a:r>
              <a:rPr lang="zh-TW" altLang="en-US" sz="2400" b="1" dirty="0">
                <a:solidFill>
                  <a:schemeClr val="tx1">
                    <a:lumMod val="65000"/>
                    <a:lumOff val="35000"/>
                  </a:schemeClr>
                </a:solidFill>
                <a:latin typeface="+mn-ea"/>
              </a:rPr>
              <a:t>一、	學校載具設定與軟體派送等，教育部已補助各縣市成立數位學習辦公室統一透過</a:t>
            </a:r>
            <a:r>
              <a:rPr lang="en-US" altLang="zh-TW" sz="2400" b="1" dirty="0">
                <a:solidFill>
                  <a:schemeClr val="tx1">
                    <a:lumMod val="65000"/>
                    <a:lumOff val="35000"/>
                  </a:schemeClr>
                </a:solidFill>
                <a:latin typeface="+mn-ea"/>
              </a:rPr>
              <a:t>MDM</a:t>
            </a:r>
            <a:r>
              <a:rPr lang="zh-TW" altLang="en-US" sz="2400" b="1" dirty="0">
                <a:solidFill>
                  <a:schemeClr val="tx1">
                    <a:lumMod val="65000"/>
                    <a:lumOff val="35000"/>
                  </a:schemeClr>
                </a:solidFill>
                <a:latin typeface="+mn-ea"/>
              </a:rPr>
              <a:t>設定管理軟體的派送，來減少學校管理人員負擔。</a:t>
            </a:r>
          </a:p>
          <a:p>
            <a:pPr marL="625475" indent="-625475">
              <a:lnSpc>
                <a:spcPts val="3000"/>
              </a:lnSpc>
              <a:spcBef>
                <a:spcPts val="1200"/>
              </a:spcBef>
            </a:pPr>
            <a:r>
              <a:rPr lang="zh-TW" altLang="en-US" sz="2400" b="1" dirty="0">
                <a:solidFill>
                  <a:schemeClr val="tx1">
                    <a:lumMod val="65000"/>
                    <a:lumOff val="35000"/>
                  </a:schemeClr>
                </a:solidFill>
                <a:latin typeface="+mn-ea"/>
              </a:rPr>
              <a:t>二、	學校平日學習載具之維修，由得標廠商提供到校收送</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含備用機</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服務、設備操作諮詢服務、區域性或到校培訓服務，且須於學校報修後</a:t>
            </a:r>
            <a:r>
              <a:rPr lang="en-US" altLang="zh-TW" sz="2400" b="1" dirty="0">
                <a:solidFill>
                  <a:schemeClr val="tx1">
                    <a:lumMod val="65000"/>
                    <a:lumOff val="35000"/>
                  </a:schemeClr>
                </a:solidFill>
                <a:latin typeface="+mn-ea"/>
              </a:rPr>
              <a:t>4</a:t>
            </a:r>
            <a:r>
              <a:rPr lang="zh-TW" altLang="en-US" sz="2400" b="1" dirty="0">
                <a:solidFill>
                  <a:schemeClr val="tx1">
                    <a:lumMod val="65000"/>
                    <a:lumOff val="35000"/>
                  </a:schemeClr>
                </a:solidFill>
                <a:latin typeface="+mn-ea"/>
              </a:rPr>
              <a:t>小時內回復，</a:t>
            </a:r>
            <a:r>
              <a:rPr lang="en-US" altLang="zh-TW" sz="2400" b="1" dirty="0">
                <a:solidFill>
                  <a:schemeClr val="tx1">
                    <a:lumMod val="65000"/>
                    <a:lumOff val="35000"/>
                  </a:schemeClr>
                </a:solidFill>
                <a:latin typeface="+mn-ea"/>
              </a:rPr>
              <a:t>8</a:t>
            </a:r>
            <a:r>
              <a:rPr lang="zh-TW" altLang="en-US" sz="2400" b="1" dirty="0">
                <a:solidFill>
                  <a:schemeClr val="tx1">
                    <a:lumMod val="65000"/>
                    <a:lumOff val="35000"/>
                  </a:schemeClr>
                </a:solidFill>
                <a:latin typeface="+mn-ea"/>
              </a:rPr>
              <a:t>小時內派員到校協助</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離島地區</a:t>
            </a:r>
            <a:r>
              <a:rPr lang="en-US" altLang="zh-TW" sz="2400" b="1" dirty="0">
                <a:solidFill>
                  <a:schemeClr val="tx1">
                    <a:lumMod val="65000"/>
                    <a:lumOff val="35000"/>
                  </a:schemeClr>
                </a:solidFill>
                <a:latin typeface="+mn-ea"/>
              </a:rPr>
              <a:t>16</a:t>
            </a:r>
            <a:r>
              <a:rPr lang="zh-TW" altLang="en-US" sz="2400" b="1" dirty="0">
                <a:solidFill>
                  <a:schemeClr val="tx1">
                    <a:lumMod val="65000"/>
                    <a:lumOff val="35000"/>
                  </a:schemeClr>
                </a:solidFill>
                <a:latin typeface="+mn-ea"/>
              </a:rPr>
              <a:t>小時內</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a:t>
            </a:r>
            <a:r>
              <a:rPr lang="en-US" altLang="zh-TW" sz="2400" b="1" dirty="0">
                <a:solidFill>
                  <a:schemeClr val="tx1">
                    <a:lumMod val="65000"/>
                    <a:lumOff val="35000"/>
                  </a:schemeClr>
                </a:solidFill>
                <a:latin typeface="+mn-ea"/>
              </a:rPr>
              <a:t>12</a:t>
            </a:r>
            <a:r>
              <a:rPr lang="zh-TW" altLang="en-US" sz="2400" b="1" dirty="0">
                <a:solidFill>
                  <a:schemeClr val="tx1">
                    <a:lumMod val="65000"/>
                    <a:lumOff val="35000"/>
                  </a:schemeClr>
                </a:solidFill>
                <a:latin typeface="+mn-ea"/>
              </a:rPr>
              <a:t>小時內排除問題</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離島地區</a:t>
            </a:r>
            <a:r>
              <a:rPr lang="en-US" altLang="zh-TW" sz="2400" b="1" dirty="0">
                <a:solidFill>
                  <a:schemeClr val="tx1">
                    <a:lumMod val="65000"/>
                    <a:lumOff val="35000"/>
                  </a:schemeClr>
                </a:solidFill>
                <a:latin typeface="+mn-ea"/>
              </a:rPr>
              <a:t>24</a:t>
            </a:r>
            <a:r>
              <a:rPr lang="zh-TW" altLang="en-US" sz="2400" b="1" dirty="0">
                <a:solidFill>
                  <a:schemeClr val="tx1">
                    <a:lumMod val="65000"/>
                    <a:lumOff val="35000"/>
                  </a:schemeClr>
                </a:solidFill>
                <a:latin typeface="+mn-ea"/>
              </a:rPr>
              <a:t>小時內</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，無法立即排除障礙則須於</a:t>
            </a:r>
            <a:r>
              <a:rPr lang="en-US" altLang="zh-TW" sz="2400" b="1" dirty="0">
                <a:solidFill>
                  <a:schemeClr val="tx1">
                    <a:lumMod val="65000"/>
                    <a:lumOff val="35000"/>
                  </a:schemeClr>
                </a:solidFill>
                <a:latin typeface="+mn-ea"/>
              </a:rPr>
              <a:t>8</a:t>
            </a:r>
            <a:r>
              <a:rPr lang="zh-TW" altLang="en-US" sz="2400" b="1" dirty="0">
                <a:solidFill>
                  <a:schemeClr val="tx1">
                    <a:lumMod val="65000"/>
                    <a:lumOff val="35000"/>
                  </a:schemeClr>
                </a:solidFill>
                <a:latin typeface="+mn-ea"/>
              </a:rPr>
              <a:t>小時</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離島地區</a:t>
            </a:r>
            <a:r>
              <a:rPr lang="en-US" altLang="zh-TW" sz="2400" b="1" dirty="0">
                <a:solidFill>
                  <a:schemeClr val="tx1">
                    <a:lumMod val="65000"/>
                    <a:lumOff val="35000"/>
                  </a:schemeClr>
                </a:solidFill>
                <a:latin typeface="+mn-ea"/>
              </a:rPr>
              <a:t>24</a:t>
            </a:r>
            <a:r>
              <a:rPr lang="zh-TW" altLang="en-US" sz="2400" b="1" dirty="0">
                <a:solidFill>
                  <a:schemeClr val="tx1">
                    <a:lumMod val="65000"/>
                    <a:lumOff val="35000"/>
                  </a:schemeClr>
                </a:solidFill>
                <a:latin typeface="+mn-ea"/>
              </a:rPr>
              <a:t>小時內</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上班時間</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完成備品</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或同等品以上</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替換，若有特殊狀況，經學校同意得延長時間。此外，每學期須到校進行</a:t>
            </a:r>
            <a:r>
              <a:rPr lang="en-US" altLang="zh-TW" sz="2400" b="1" dirty="0">
                <a:solidFill>
                  <a:schemeClr val="tx1">
                    <a:lumMod val="65000"/>
                    <a:lumOff val="35000"/>
                  </a:schemeClr>
                </a:solidFill>
                <a:latin typeface="+mn-ea"/>
              </a:rPr>
              <a:t>1</a:t>
            </a:r>
            <a:r>
              <a:rPr lang="zh-TW" altLang="en-US" sz="2400" b="1" dirty="0">
                <a:solidFill>
                  <a:schemeClr val="tx1">
                    <a:lumMod val="65000"/>
                    <a:lumOff val="35000"/>
                  </a:schemeClr>
                </a:solidFill>
                <a:latin typeface="+mn-ea"/>
              </a:rPr>
              <a:t>次設備巡檢，每年須執行</a:t>
            </a:r>
            <a:r>
              <a:rPr lang="en-US" altLang="zh-TW" sz="2400" b="1" dirty="0">
                <a:solidFill>
                  <a:schemeClr val="tx1">
                    <a:lumMod val="65000"/>
                    <a:lumOff val="35000"/>
                  </a:schemeClr>
                </a:solidFill>
                <a:latin typeface="+mn-ea"/>
              </a:rPr>
              <a:t>1</a:t>
            </a:r>
            <a:r>
              <a:rPr lang="zh-TW" altLang="en-US" sz="2400" b="1" dirty="0">
                <a:solidFill>
                  <a:schemeClr val="tx1">
                    <a:lumMod val="65000"/>
                    <a:lumOff val="35000"/>
                  </a:schemeClr>
                </a:solidFill>
                <a:latin typeface="+mn-ea"/>
              </a:rPr>
              <a:t>次作業系統還原並更新至最新版本。</a:t>
            </a:r>
          </a:p>
          <a:p>
            <a:endParaRPr lang="en-US" altLang="zh-TW" b="1" dirty="0">
              <a:solidFill>
                <a:schemeClr val="tx1">
                  <a:lumMod val="65000"/>
                  <a:lumOff val="35000"/>
                </a:schemeClr>
              </a:solidFill>
            </a:endParaRPr>
          </a:p>
          <a:p>
            <a:endParaRPr lang="zh-TW" altLang="en-US" dirty="0"/>
          </a:p>
        </p:txBody>
      </p:sp>
    </p:spTree>
    <p:extLst>
      <p:ext uri="{BB962C8B-B14F-4D97-AF65-F5344CB8AC3E}">
        <p14:creationId xmlns:p14="http://schemas.microsoft.com/office/powerpoint/2010/main" val="2064214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51</a:t>
            </a:fld>
            <a:endParaRPr lang="zh-TW" altLang="en-US" dirty="0"/>
          </a:p>
        </p:txBody>
      </p:sp>
      <p:sp>
        <p:nvSpPr>
          <p:cNvPr id="5" name="文字方塊 4">
            <a:extLst>
              <a:ext uri="{FF2B5EF4-FFF2-40B4-BE49-F238E27FC236}">
                <a16:creationId xmlns:a16="http://schemas.microsoft.com/office/drawing/2014/main" id="{C4F51178-B5C1-4EA1-AD5A-97705C75F8C7}"/>
              </a:ext>
            </a:extLst>
          </p:cNvPr>
          <p:cNvSpPr txBox="1"/>
          <p:nvPr/>
        </p:nvSpPr>
        <p:spPr>
          <a:xfrm>
            <a:off x="481263" y="1175205"/>
            <a:ext cx="10872537" cy="3647152"/>
          </a:xfrm>
          <a:prstGeom prst="rect">
            <a:avLst/>
          </a:prstGeom>
          <a:noFill/>
        </p:spPr>
        <p:txBody>
          <a:bodyPr wrap="square" rtlCol="0">
            <a:spAutoFit/>
          </a:bodyPr>
          <a:lstStyle/>
          <a:p>
            <a:pPr>
              <a:lnSpc>
                <a:spcPts val="3000"/>
              </a:lnSpc>
              <a:spcBef>
                <a:spcPts val="1200"/>
              </a:spcBef>
            </a:pPr>
            <a:r>
              <a:rPr lang="en-US" altLang="zh-TW" sz="2400" b="1" dirty="0">
                <a:solidFill>
                  <a:srgbClr val="1974C2"/>
                </a:solidFill>
                <a:latin typeface="+mn-ea"/>
              </a:rPr>
              <a:t>Q4-</a:t>
            </a:r>
            <a:r>
              <a:rPr lang="zh-TW" altLang="en-US" sz="2400" b="1" dirty="0">
                <a:solidFill>
                  <a:srgbClr val="1974C2"/>
                </a:solidFill>
                <a:latin typeface="+mn-ea"/>
              </a:rPr>
              <a:t>學習載具保管與維護基層學校人力不足，如何協助與支援人力</a:t>
            </a:r>
            <a:r>
              <a:rPr lang="en-US" altLang="zh-TW" sz="2400" b="1" dirty="0">
                <a:solidFill>
                  <a:srgbClr val="1974C2"/>
                </a:solidFill>
                <a:latin typeface="+mn-ea"/>
              </a:rPr>
              <a:t>?</a:t>
            </a:r>
            <a:endParaRPr lang="zh-TW" altLang="en-US" sz="2400" b="1" dirty="0">
              <a:solidFill>
                <a:schemeClr val="tx1">
                  <a:lumMod val="65000"/>
                  <a:lumOff val="35000"/>
                </a:schemeClr>
              </a:solidFill>
              <a:latin typeface="+mn-ea"/>
            </a:endParaRPr>
          </a:p>
          <a:p>
            <a:pPr marL="625475" indent="-625475">
              <a:lnSpc>
                <a:spcPts val="3000"/>
              </a:lnSpc>
              <a:spcBef>
                <a:spcPts val="1200"/>
              </a:spcBef>
            </a:pPr>
            <a:r>
              <a:rPr lang="zh-TW" altLang="en-US" sz="2400" b="1" dirty="0">
                <a:solidFill>
                  <a:schemeClr val="tx1">
                    <a:lumMod val="65000"/>
                    <a:lumOff val="35000"/>
                  </a:schemeClr>
                </a:solidFill>
                <a:latin typeface="+mn-ea"/>
              </a:rPr>
              <a:t>一、	教育部已補助各縣市成立數位學習辦公室，經費編列有行政、數位學習及網路資訊</a:t>
            </a:r>
            <a:r>
              <a:rPr lang="en-US" altLang="zh-TW" sz="2400" b="1" dirty="0">
                <a:solidFill>
                  <a:schemeClr val="tx1">
                    <a:lumMod val="65000"/>
                    <a:lumOff val="35000"/>
                  </a:schemeClr>
                </a:solidFill>
                <a:latin typeface="+mn-ea"/>
              </a:rPr>
              <a:t>3</a:t>
            </a:r>
            <a:r>
              <a:rPr lang="zh-TW" altLang="en-US" sz="2400" b="1" dirty="0">
                <a:solidFill>
                  <a:schemeClr val="tx1">
                    <a:lumMod val="65000"/>
                    <a:lumOff val="35000"/>
                  </a:schemeClr>
                </a:solidFill>
                <a:latin typeface="+mn-ea"/>
              </a:rPr>
              <a:t>類人力；以及教師增能研習及代課鐘點等相關經費支持。</a:t>
            </a:r>
          </a:p>
          <a:p>
            <a:pPr marL="625475" indent="-625475">
              <a:lnSpc>
                <a:spcPts val="3000"/>
              </a:lnSpc>
              <a:spcBef>
                <a:spcPts val="1200"/>
              </a:spcBef>
            </a:pPr>
            <a:r>
              <a:rPr lang="zh-TW" altLang="en-US" sz="2400" b="1" dirty="0">
                <a:solidFill>
                  <a:schemeClr val="tx1">
                    <a:lumMod val="65000"/>
                    <a:lumOff val="35000"/>
                  </a:schemeClr>
                </a:solidFill>
                <a:latin typeface="+mn-ea"/>
              </a:rPr>
              <a:t>二、	倘學校協助學習載具之管理仍有人力不足，縣市數位學習辦公室經費可運用於聘用臨時人力協助相關事務，或支應學校教師代理代課費，協助學習載具保管與維護執行相關人員減授課。另各縣市政府可運用上開補助經費，針對較不易聘任專業人力之地區或偏遠學校，規劃巡迴人力協助學習載具管理。</a:t>
            </a:r>
          </a:p>
          <a:p>
            <a:endParaRPr lang="en-US" altLang="zh-TW" b="1" dirty="0">
              <a:solidFill>
                <a:schemeClr val="tx1">
                  <a:lumMod val="65000"/>
                  <a:lumOff val="35000"/>
                </a:schemeClr>
              </a:solidFill>
            </a:endParaRPr>
          </a:p>
          <a:p>
            <a:endParaRPr lang="zh-TW" altLang="en-US" dirty="0"/>
          </a:p>
        </p:txBody>
      </p:sp>
    </p:spTree>
    <p:extLst>
      <p:ext uri="{BB962C8B-B14F-4D97-AF65-F5344CB8AC3E}">
        <p14:creationId xmlns:p14="http://schemas.microsoft.com/office/powerpoint/2010/main" val="1353467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52</a:t>
            </a:fld>
            <a:endParaRPr lang="zh-TW" altLang="en-US" dirty="0"/>
          </a:p>
        </p:txBody>
      </p:sp>
      <p:sp>
        <p:nvSpPr>
          <p:cNvPr id="5" name="文字方塊 4">
            <a:extLst>
              <a:ext uri="{FF2B5EF4-FFF2-40B4-BE49-F238E27FC236}">
                <a16:creationId xmlns:a16="http://schemas.microsoft.com/office/drawing/2014/main" id="{C4F51178-B5C1-4EA1-AD5A-97705C75F8C7}"/>
              </a:ext>
            </a:extLst>
          </p:cNvPr>
          <p:cNvSpPr txBox="1"/>
          <p:nvPr/>
        </p:nvSpPr>
        <p:spPr>
          <a:xfrm>
            <a:off x="481263" y="1175205"/>
            <a:ext cx="10872537" cy="5482783"/>
          </a:xfrm>
          <a:prstGeom prst="rect">
            <a:avLst/>
          </a:prstGeom>
          <a:noFill/>
        </p:spPr>
        <p:txBody>
          <a:bodyPr wrap="square" rtlCol="0">
            <a:spAutoFit/>
          </a:bodyPr>
          <a:lstStyle/>
          <a:p>
            <a:pPr>
              <a:lnSpc>
                <a:spcPts val="3000"/>
              </a:lnSpc>
              <a:spcBef>
                <a:spcPts val="1200"/>
              </a:spcBef>
            </a:pPr>
            <a:r>
              <a:rPr lang="en-US" altLang="zh-TW" sz="2400" b="1" dirty="0">
                <a:solidFill>
                  <a:srgbClr val="1974C2"/>
                </a:solidFill>
                <a:latin typeface="+mn-ea"/>
              </a:rPr>
              <a:t>Q5-</a:t>
            </a:r>
            <a:r>
              <a:rPr lang="zh-TW" altLang="en-US" sz="2400" b="1" dirty="0">
                <a:solidFill>
                  <a:srgbClr val="1974C2"/>
                </a:solidFill>
                <a:latin typeface="+mn-ea"/>
              </a:rPr>
              <a:t>教育部補助縣市成立精進方案數位學習推動辦公室，其任務有哪些</a:t>
            </a:r>
            <a:r>
              <a:rPr lang="en-US" altLang="zh-TW" sz="2400" b="1" dirty="0">
                <a:solidFill>
                  <a:srgbClr val="1974C2"/>
                </a:solidFill>
                <a:latin typeface="+mn-ea"/>
              </a:rPr>
              <a:t>?</a:t>
            </a:r>
            <a:endParaRPr lang="zh-TW" altLang="en-US" sz="2400" b="1" dirty="0">
              <a:solidFill>
                <a:schemeClr val="tx1">
                  <a:lumMod val="65000"/>
                  <a:lumOff val="35000"/>
                </a:schemeClr>
              </a:solidFill>
              <a:latin typeface="+mn-ea"/>
            </a:endParaRPr>
          </a:p>
          <a:p>
            <a:pPr algn="just">
              <a:lnSpc>
                <a:spcPts val="2500"/>
              </a:lnSpc>
              <a:spcBef>
                <a:spcPts val="600"/>
              </a:spcBef>
            </a:pPr>
            <a:r>
              <a:rPr lang="zh-TW" altLang="en-US" sz="2000" b="1" dirty="0">
                <a:solidFill>
                  <a:schemeClr val="tx1">
                    <a:lumMod val="65000"/>
                    <a:lumOff val="35000"/>
                  </a:schemeClr>
                </a:solidFill>
                <a:latin typeface="+mn-ea"/>
              </a:rPr>
              <a:t>教育部補助各縣市成立數位學習推動辦公室，其任務及應協助學校事項如下，以達校園數位學習之推動與落實實施。</a:t>
            </a:r>
          </a:p>
          <a:p>
            <a:pPr marL="444500" indent="-444500" algn="just">
              <a:lnSpc>
                <a:spcPts val="2500"/>
              </a:lnSpc>
              <a:spcBef>
                <a:spcPts val="600"/>
              </a:spcBef>
            </a:pPr>
            <a:r>
              <a:rPr lang="zh-TW" altLang="en-US" sz="2000" b="1" dirty="0">
                <a:solidFill>
                  <a:schemeClr val="tx1">
                    <a:lumMod val="65000"/>
                    <a:lumOff val="35000"/>
                  </a:schemeClr>
                </a:solidFill>
                <a:latin typeface="+mn-ea"/>
              </a:rPr>
              <a:t>一、執行推動辦公室的運作，定時召開工作會議，每月至少</a:t>
            </a:r>
            <a:r>
              <a:rPr lang="en-US" altLang="zh-TW" sz="2000" b="1" dirty="0">
                <a:solidFill>
                  <a:schemeClr val="tx1">
                    <a:lumMod val="65000"/>
                    <a:lumOff val="35000"/>
                  </a:schemeClr>
                </a:solidFill>
                <a:latin typeface="+mn-ea"/>
              </a:rPr>
              <a:t>1</a:t>
            </a:r>
            <a:r>
              <a:rPr lang="zh-TW" altLang="en-US" sz="2000" b="1" dirty="0">
                <a:solidFill>
                  <a:schemeClr val="tx1">
                    <a:lumMod val="65000"/>
                    <a:lumOff val="35000"/>
                  </a:schemeClr>
                </a:solidFill>
                <a:latin typeface="+mn-ea"/>
              </a:rPr>
              <a:t>次為原則，並依據會議討論主題邀請合適人員與會</a:t>
            </a:r>
            <a:r>
              <a:rPr lang="en-US" altLang="zh-TW" sz="2000" b="1" dirty="0">
                <a:solidFill>
                  <a:schemeClr val="tx1">
                    <a:lumMod val="65000"/>
                    <a:lumOff val="35000"/>
                  </a:schemeClr>
                </a:solidFill>
                <a:latin typeface="+mn-ea"/>
              </a:rPr>
              <a:t>(</a:t>
            </a:r>
            <a:r>
              <a:rPr lang="zh-TW" altLang="en-US" sz="2000" b="1" dirty="0">
                <a:solidFill>
                  <a:schemeClr val="tx1">
                    <a:lumMod val="65000"/>
                    <a:lumOff val="35000"/>
                  </a:schemeClr>
                </a:solidFill>
                <a:latin typeface="+mn-ea"/>
              </a:rPr>
              <a:t>例如具經驗教師、數位學習專家與學者、教育部委託輔導團隊之計畫主持人或協同主持人等</a:t>
            </a:r>
            <a:r>
              <a:rPr lang="en-US" altLang="zh-TW" sz="2000" b="1" dirty="0">
                <a:solidFill>
                  <a:schemeClr val="tx1">
                    <a:lumMod val="65000"/>
                    <a:lumOff val="35000"/>
                  </a:schemeClr>
                </a:solidFill>
                <a:latin typeface="+mn-ea"/>
              </a:rPr>
              <a:t>)</a:t>
            </a:r>
            <a:r>
              <a:rPr lang="zh-TW" altLang="en-US" sz="2000" b="1" dirty="0">
                <a:solidFill>
                  <a:schemeClr val="tx1">
                    <a:lumMod val="65000"/>
                    <a:lumOff val="35000"/>
                  </a:schemeClr>
                </a:solidFill>
                <a:latin typeface="+mn-ea"/>
              </a:rPr>
              <a:t>。</a:t>
            </a:r>
          </a:p>
          <a:p>
            <a:pPr marL="444500" indent="-444500" algn="just">
              <a:lnSpc>
                <a:spcPts val="2500"/>
              </a:lnSpc>
              <a:spcBef>
                <a:spcPts val="600"/>
              </a:spcBef>
            </a:pPr>
            <a:r>
              <a:rPr lang="zh-TW" altLang="en-US" sz="2000" b="1" dirty="0">
                <a:solidFill>
                  <a:schemeClr val="tx1">
                    <a:lumMod val="65000"/>
                    <a:lumOff val="35000"/>
                  </a:schemeClr>
                </a:solidFill>
                <a:latin typeface="+mn-ea"/>
              </a:rPr>
              <a:t>二、督導每校每年至少須辦理</a:t>
            </a:r>
            <a:r>
              <a:rPr lang="en-US" altLang="zh-TW" sz="2000" b="1" dirty="0">
                <a:solidFill>
                  <a:schemeClr val="tx1">
                    <a:lumMod val="65000"/>
                    <a:lumOff val="35000"/>
                  </a:schemeClr>
                </a:solidFill>
                <a:latin typeface="+mn-ea"/>
              </a:rPr>
              <a:t>1</a:t>
            </a:r>
            <a:r>
              <a:rPr lang="zh-TW" altLang="en-US" sz="2000" b="1" dirty="0">
                <a:solidFill>
                  <a:schemeClr val="tx1">
                    <a:lumMod val="65000"/>
                    <a:lumOff val="35000"/>
                  </a:schemeClr>
                </a:solidFill>
                <a:latin typeface="+mn-ea"/>
              </a:rPr>
              <a:t>場數位學習模式之公開觀議課，每校亦需派員參加</a:t>
            </a:r>
            <a:r>
              <a:rPr lang="en-US" altLang="zh-TW" sz="2000" b="1" dirty="0">
                <a:solidFill>
                  <a:schemeClr val="tx1">
                    <a:lumMod val="65000"/>
                    <a:lumOff val="35000"/>
                  </a:schemeClr>
                </a:solidFill>
                <a:latin typeface="+mn-ea"/>
              </a:rPr>
              <a:t>1</a:t>
            </a:r>
            <a:r>
              <a:rPr lang="zh-TW" altLang="en-US" sz="2000" b="1" dirty="0">
                <a:solidFill>
                  <a:schemeClr val="tx1">
                    <a:lumMod val="65000"/>
                    <a:lumOff val="35000"/>
                  </a:schemeClr>
                </a:solidFill>
                <a:latin typeface="+mn-ea"/>
              </a:rPr>
              <a:t>場其他學校</a:t>
            </a:r>
            <a:r>
              <a:rPr lang="en-US" altLang="zh-TW" sz="2000" b="1" dirty="0">
                <a:solidFill>
                  <a:schemeClr val="tx1">
                    <a:lumMod val="65000"/>
                    <a:lumOff val="35000"/>
                  </a:schemeClr>
                </a:solidFill>
                <a:latin typeface="+mn-ea"/>
              </a:rPr>
              <a:t>/</a:t>
            </a:r>
            <a:r>
              <a:rPr lang="zh-TW" altLang="en-US" sz="2000" b="1" dirty="0">
                <a:solidFill>
                  <a:schemeClr val="tx1">
                    <a:lumMod val="65000"/>
                    <a:lumOff val="35000"/>
                  </a:schemeClr>
                </a:solidFill>
                <a:latin typeface="+mn-ea"/>
              </a:rPr>
              <a:t>單位辦理之公開觀議課。</a:t>
            </a:r>
          </a:p>
          <a:p>
            <a:pPr marL="444500" indent="-444500" algn="just">
              <a:lnSpc>
                <a:spcPts val="2500"/>
              </a:lnSpc>
              <a:spcBef>
                <a:spcPts val="600"/>
              </a:spcBef>
            </a:pPr>
            <a:r>
              <a:rPr lang="zh-TW" altLang="en-US" sz="2000" b="1" dirty="0">
                <a:solidFill>
                  <a:schemeClr val="tx1">
                    <a:lumMod val="65000"/>
                    <a:lumOff val="35000"/>
                  </a:schemeClr>
                </a:solidFill>
                <a:latin typeface="+mn-ea"/>
              </a:rPr>
              <a:t>三、辦理計畫跨校交流、成果展等推廣活動及規劃辦理相關獎勵措施，如成立教師社群、績優教案或人員徵選等，鼓勵學校及相關人員落實數位教學以促進本方案推動。</a:t>
            </a:r>
          </a:p>
          <a:p>
            <a:pPr marL="444500" indent="-444500" algn="just">
              <a:lnSpc>
                <a:spcPts val="2500"/>
              </a:lnSpc>
              <a:spcBef>
                <a:spcPts val="600"/>
              </a:spcBef>
            </a:pPr>
            <a:r>
              <a:rPr lang="zh-TW" altLang="en-US" sz="2000" b="1" dirty="0">
                <a:solidFill>
                  <a:schemeClr val="tx1">
                    <a:lumMod val="65000"/>
                    <a:lumOff val="35000"/>
                  </a:schemeClr>
                </a:solidFill>
                <a:latin typeface="+mn-ea"/>
              </a:rPr>
              <a:t>四、規劃設置重點學校</a:t>
            </a:r>
            <a:r>
              <a:rPr lang="en-US" altLang="zh-TW" sz="2000" b="1" dirty="0">
                <a:solidFill>
                  <a:schemeClr val="tx1">
                    <a:lumMod val="65000"/>
                    <a:lumOff val="35000"/>
                  </a:schemeClr>
                </a:solidFill>
                <a:latin typeface="+mn-ea"/>
              </a:rPr>
              <a:t>(</a:t>
            </a:r>
            <a:r>
              <a:rPr lang="zh-TW" altLang="en-US" sz="2000" b="1" dirty="0">
                <a:solidFill>
                  <a:schemeClr val="tx1">
                    <a:lumMod val="65000"/>
                    <a:lumOff val="35000"/>
                  </a:schemeClr>
                </a:solidFill>
                <a:latin typeface="+mn-ea"/>
              </a:rPr>
              <a:t>約總校數之</a:t>
            </a:r>
            <a:r>
              <a:rPr lang="en-US" altLang="zh-TW" sz="2000" b="1" dirty="0">
                <a:solidFill>
                  <a:schemeClr val="tx1">
                    <a:lumMod val="65000"/>
                    <a:lumOff val="35000"/>
                  </a:schemeClr>
                </a:solidFill>
                <a:latin typeface="+mn-ea"/>
              </a:rPr>
              <a:t>5%)</a:t>
            </a:r>
            <a:r>
              <a:rPr lang="zh-TW" altLang="en-US" sz="2000" b="1" dirty="0">
                <a:solidFill>
                  <a:schemeClr val="tx1">
                    <a:lumMod val="65000"/>
                    <a:lumOff val="35000"/>
                  </a:schemeClr>
                </a:solidFill>
                <a:latin typeface="+mn-ea"/>
              </a:rPr>
              <a:t>，協助縣市建立學校社群、推廣數位學習，並由縣市支援學校執行業務必要之經費。</a:t>
            </a:r>
          </a:p>
          <a:p>
            <a:pPr marL="444500" indent="-444500" algn="just">
              <a:lnSpc>
                <a:spcPts val="2500"/>
              </a:lnSpc>
              <a:spcBef>
                <a:spcPts val="600"/>
              </a:spcBef>
            </a:pPr>
            <a:r>
              <a:rPr lang="zh-TW" altLang="en-US" sz="2000" b="1" dirty="0">
                <a:solidFill>
                  <a:schemeClr val="tx1">
                    <a:lumMod val="65000"/>
                    <a:lumOff val="35000"/>
                  </a:schemeClr>
                </a:solidFill>
                <a:latin typeface="+mn-ea"/>
              </a:rPr>
              <a:t>五、縣市政府需規劃數位學習成效評估機制，協助學校了解學生學習成效之改善；及辦理到校輔導</a:t>
            </a:r>
            <a:r>
              <a:rPr lang="en-US" altLang="zh-TW" sz="2000" b="1" dirty="0">
                <a:solidFill>
                  <a:schemeClr val="tx1">
                    <a:lumMod val="65000"/>
                    <a:lumOff val="35000"/>
                  </a:schemeClr>
                </a:solidFill>
                <a:latin typeface="+mn-ea"/>
              </a:rPr>
              <a:t>(</a:t>
            </a:r>
            <a:r>
              <a:rPr lang="zh-TW" altLang="en-US" sz="2000" b="1" dirty="0">
                <a:solidFill>
                  <a:schemeClr val="tx1">
                    <a:lumMod val="65000"/>
                    <a:lumOff val="35000"/>
                  </a:schemeClr>
                </a:solidFill>
                <a:latin typeface="+mn-ea"/>
              </a:rPr>
              <a:t>每校每年至少到校輔導一次</a:t>
            </a:r>
            <a:r>
              <a:rPr lang="en-US" altLang="zh-TW" sz="2000" b="1" dirty="0">
                <a:solidFill>
                  <a:schemeClr val="tx1">
                    <a:lumMod val="65000"/>
                    <a:lumOff val="35000"/>
                  </a:schemeClr>
                </a:solidFill>
                <a:latin typeface="+mn-ea"/>
              </a:rPr>
              <a:t>)</a:t>
            </a:r>
            <a:r>
              <a:rPr lang="zh-TW" altLang="en-US" sz="2000" b="1" dirty="0">
                <a:solidFill>
                  <a:schemeClr val="tx1">
                    <a:lumMod val="65000"/>
                    <a:lumOff val="35000"/>
                  </a:schemeClr>
                </a:solidFill>
                <a:latin typeface="+mn-ea"/>
              </a:rPr>
              <a:t>。</a:t>
            </a:r>
            <a:endParaRPr lang="en-US" altLang="zh-TW" sz="2000" b="1" dirty="0">
              <a:solidFill>
                <a:schemeClr val="tx1">
                  <a:lumMod val="65000"/>
                  <a:lumOff val="35000"/>
                </a:schemeClr>
              </a:solidFill>
              <a:latin typeface="+mn-ea"/>
            </a:endParaRPr>
          </a:p>
          <a:p>
            <a:pPr marL="444500" indent="-444500" algn="ctr">
              <a:lnSpc>
                <a:spcPts val="2500"/>
              </a:lnSpc>
              <a:spcBef>
                <a:spcPts val="600"/>
              </a:spcBef>
            </a:pPr>
            <a:r>
              <a:rPr lang="en-US" altLang="zh-TW" sz="2000" b="1" dirty="0">
                <a:solidFill>
                  <a:schemeClr val="tx1">
                    <a:lumMod val="65000"/>
                    <a:lumOff val="35000"/>
                  </a:schemeClr>
                </a:solidFill>
                <a:latin typeface="+mn-ea"/>
              </a:rPr>
              <a:t>&lt;</a:t>
            </a:r>
            <a:r>
              <a:rPr lang="zh-TW" altLang="en-US" sz="2000" b="1" dirty="0">
                <a:solidFill>
                  <a:schemeClr val="tx1">
                    <a:lumMod val="65000"/>
                    <a:lumOff val="35000"/>
                  </a:schemeClr>
                </a:solidFill>
                <a:latin typeface="+mn-ea"/>
              </a:rPr>
              <a:t>續</a:t>
            </a:r>
            <a:r>
              <a:rPr lang="en-US" altLang="zh-TW" sz="2000" b="1" dirty="0">
                <a:solidFill>
                  <a:schemeClr val="tx1">
                    <a:lumMod val="65000"/>
                    <a:lumOff val="35000"/>
                  </a:schemeClr>
                </a:solidFill>
                <a:latin typeface="+mn-ea"/>
              </a:rPr>
              <a:t>&gt;</a:t>
            </a:r>
            <a:endParaRPr lang="zh-TW" altLang="en-US" sz="2000" b="1" dirty="0">
              <a:solidFill>
                <a:schemeClr val="tx1">
                  <a:lumMod val="65000"/>
                  <a:lumOff val="35000"/>
                </a:schemeClr>
              </a:solidFill>
              <a:latin typeface="+mn-ea"/>
            </a:endParaRPr>
          </a:p>
        </p:txBody>
      </p:sp>
    </p:spTree>
    <p:extLst>
      <p:ext uri="{BB962C8B-B14F-4D97-AF65-F5344CB8AC3E}">
        <p14:creationId xmlns:p14="http://schemas.microsoft.com/office/powerpoint/2010/main" val="2353071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53</a:t>
            </a:fld>
            <a:endParaRPr lang="zh-TW" altLang="en-US" dirty="0"/>
          </a:p>
        </p:txBody>
      </p:sp>
      <p:sp>
        <p:nvSpPr>
          <p:cNvPr id="5" name="文字方塊 4">
            <a:extLst>
              <a:ext uri="{FF2B5EF4-FFF2-40B4-BE49-F238E27FC236}">
                <a16:creationId xmlns:a16="http://schemas.microsoft.com/office/drawing/2014/main" id="{C4F51178-B5C1-4EA1-AD5A-97705C75F8C7}"/>
              </a:ext>
            </a:extLst>
          </p:cNvPr>
          <p:cNvSpPr txBox="1"/>
          <p:nvPr/>
        </p:nvSpPr>
        <p:spPr>
          <a:xfrm>
            <a:off x="481263" y="1175205"/>
            <a:ext cx="10872537" cy="5221942"/>
          </a:xfrm>
          <a:prstGeom prst="rect">
            <a:avLst/>
          </a:prstGeom>
          <a:noFill/>
        </p:spPr>
        <p:txBody>
          <a:bodyPr wrap="square" rtlCol="0">
            <a:spAutoFit/>
          </a:bodyPr>
          <a:lstStyle/>
          <a:p>
            <a:pPr marL="444500" indent="-444500" algn="ctr">
              <a:lnSpc>
                <a:spcPts val="2000"/>
              </a:lnSpc>
              <a:spcBef>
                <a:spcPts val="600"/>
              </a:spcBef>
            </a:pPr>
            <a:r>
              <a:rPr lang="en-US" altLang="zh-TW" b="1" dirty="0">
                <a:solidFill>
                  <a:schemeClr val="tx1">
                    <a:lumMod val="65000"/>
                    <a:lumOff val="35000"/>
                  </a:schemeClr>
                </a:solidFill>
                <a:latin typeface="+mn-ea"/>
              </a:rPr>
              <a:t>&lt;</a:t>
            </a:r>
            <a:r>
              <a:rPr lang="zh-TW" altLang="en-US" b="1" dirty="0">
                <a:solidFill>
                  <a:schemeClr val="tx1">
                    <a:lumMod val="65000"/>
                    <a:lumOff val="35000"/>
                  </a:schemeClr>
                </a:solidFill>
                <a:latin typeface="+mn-ea"/>
              </a:rPr>
              <a:t>接前頁</a:t>
            </a:r>
            <a:r>
              <a:rPr lang="en-US" altLang="zh-TW" b="1" dirty="0">
                <a:solidFill>
                  <a:schemeClr val="tx1">
                    <a:lumMod val="65000"/>
                    <a:lumOff val="35000"/>
                  </a:schemeClr>
                </a:solidFill>
                <a:latin typeface="+mn-ea"/>
              </a:rPr>
              <a:t>&gt;</a:t>
            </a:r>
          </a:p>
          <a:p>
            <a:pPr marL="444500" indent="-444500" algn="just">
              <a:lnSpc>
                <a:spcPts val="2000"/>
              </a:lnSpc>
              <a:spcBef>
                <a:spcPts val="600"/>
              </a:spcBef>
            </a:pPr>
            <a:r>
              <a:rPr lang="zh-TW" altLang="en-US" b="1" dirty="0">
                <a:solidFill>
                  <a:schemeClr val="tx1">
                    <a:lumMod val="65000"/>
                    <a:lumOff val="35000"/>
                  </a:schemeClr>
                </a:solidFill>
                <a:latin typeface="+mn-ea"/>
              </a:rPr>
              <a:t>六、規劃辦理教師增能，例如數位學習工作坊</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一</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及</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二</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、學校資訊組長</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或資訊負責人員</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增能課程、數位教學特色發展</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例如透過數位學習平臺規劃實施專題導向學習</a:t>
            </a:r>
            <a:r>
              <a:rPr lang="en-US" altLang="zh-TW" b="1" dirty="0">
                <a:solidFill>
                  <a:schemeClr val="tx1">
                    <a:lumMod val="65000"/>
                    <a:lumOff val="35000"/>
                  </a:schemeClr>
                </a:solidFill>
                <a:latin typeface="+mn-ea"/>
              </a:rPr>
              <a:t>(project-based learning, PBL)</a:t>
            </a:r>
            <a:r>
              <a:rPr lang="zh-TW" altLang="en-US" b="1" dirty="0">
                <a:solidFill>
                  <a:schemeClr val="tx1">
                    <a:lumMod val="65000"/>
                    <a:lumOff val="35000"/>
                  </a:schemeClr>
                </a:solidFill>
                <a:latin typeface="+mn-ea"/>
              </a:rPr>
              <a:t>課程等</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研習等。每校須於</a:t>
            </a:r>
            <a:r>
              <a:rPr lang="en-US" altLang="zh-TW" b="1" dirty="0">
                <a:solidFill>
                  <a:schemeClr val="tx1">
                    <a:lumMod val="65000"/>
                    <a:lumOff val="35000"/>
                  </a:schemeClr>
                </a:solidFill>
                <a:latin typeface="+mn-ea"/>
              </a:rPr>
              <a:t>4</a:t>
            </a:r>
            <a:r>
              <a:rPr lang="zh-TW" altLang="en-US" b="1" dirty="0">
                <a:solidFill>
                  <a:schemeClr val="tx1">
                    <a:lumMod val="65000"/>
                    <a:lumOff val="35000"/>
                  </a:schemeClr>
                </a:solidFill>
                <a:latin typeface="+mn-ea"/>
              </a:rPr>
              <a:t>年內完成所有教師數位學習工作坊</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一</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及</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二</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課程，</a:t>
            </a:r>
            <a:r>
              <a:rPr lang="en-US" altLang="zh-TW" b="1" dirty="0">
                <a:solidFill>
                  <a:schemeClr val="tx1">
                    <a:lumMod val="65000"/>
                    <a:lumOff val="35000"/>
                  </a:schemeClr>
                </a:solidFill>
                <a:latin typeface="+mn-ea"/>
              </a:rPr>
              <a:t>111</a:t>
            </a:r>
            <a:r>
              <a:rPr lang="zh-TW" altLang="en-US" b="1" dirty="0">
                <a:solidFill>
                  <a:schemeClr val="tx1">
                    <a:lumMod val="65000"/>
                    <a:lumOff val="35000"/>
                  </a:schemeClr>
                </a:solidFill>
                <a:latin typeface="+mn-ea"/>
              </a:rPr>
              <a:t>年累計培訓教師數達所有教師數</a:t>
            </a:r>
            <a:r>
              <a:rPr lang="en-US" altLang="zh-TW" b="1" dirty="0">
                <a:solidFill>
                  <a:schemeClr val="tx1">
                    <a:lumMod val="65000"/>
                    <a:lumOff val="35000"/>
                  </a:schemeClr>
                </a:solidFill>
                <a:latin typeface="+mn-ea"/>
              </a:rPr>
              <a:t>25%</a:t>
            </a:r>
            <a:r>
              <a:rPr lang="zh-TW" altLang="en-US" b="1" dirty="0">
                <a:solidFill>
                  <a:schemeClr val="tx1">
                    <a:lumMod val="65000"/>
                    <a:lumOff val="35000"/>
                  </a:schemeClr>
                </a:solidFill>
                <a:latin typeface="+mn-ea"/>
              </a:rPr>
              <a:t>。</a:t>
            </a:r>
          </a:p>
          <a:p>
            <a:pPr marL="444500" indent="-444500" algn="just">
              <a:lnSpc>
                <a:spcPts val="2000"/>
              </a:lnSpc>
              <a:spcBef>
                <a:spcPts val="600"/>
              </a:spcBef>
            </a:pPr>
            <a:r>
              <a:rPr lang="zh-TW" altLang="en-US" b="1" dirty="0">
                <a:solidFill>
                  <a:schemeClr val="tx1">
                    <a:lumMod val="65000"/>
                    <a:lumOff val="35000"/>
                  </a:schemeClr>
                </a:solidFill>
                <a:latin typeface="+mn-ea"/>
              </a:rPr>
              <a:t>七、辦理數位素養相關議題之教師增能研習，例如網路識讀、隱私保護及資訊安全等，每年培訓人數占國民中小學教師數</a:t>
            </a:r>
            <a:r>
              <a:rPr lang="en-US" altLang="zh-TW" b="1" dirty="0">
                <a:solidFill>
                  <a:schemeClr val="tx1">
                    <a:lumMod val="65000"/>
                    <a:lumOff val="35000"/>
                  </a:schemeClr>
                </a:solidFill>
                <a:latin typeface="+mn-ea"/>
              </a:rPr>
              <a:t>10%</a:t>
            </a:r>
            <a:r>
              <a:rPr lang="zh-TW" altLang="en-US" b="1" dirty="0">
                <a:solidFill>
                  <a:schemeClr val="tx1">
                    <a:lumMod val="65000"/>
                    <a:lumOff val="35000"/>
                  </a:schemeClr>
                </a:solidFill>
                <a:latin typeface="+mn-ea"/>
              </a:rPr>
              <a:t>，並鼓勵參加本部相關推廣活動</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例如全民資安自我評量、國際運算思維挑戰賽、貓咪盃及教育雲相關活動等</a:t>
            </a:r>
            <a:r>
              <a:rPr lang="en-US" altLang="zh-TW" b="1" dirty="0">
                <a:solidFill>
                  <a:schemeClr val="tx1">
                    <a:lumMod val="65000"/>
                    <a:lumOff val="35000"/>
                  </a:schemeClr>
                </a:solidFill>
                <a:latin typeface="+mn-ea"/>
              </a:rPr>
              <a:t>)</a:t>
            </a:r>
            <a:r>
              <a:rPr lang="zh-TW" altLang="en-US" b="1" dirty="0">
                <a:solidFill>
                  <a:schemeClr val="tx1">
                    <a:lumMod val="65000"/>
                    <a:lumOff val="35000"/>
                  </a:schemeClr>
                </a:solidFill>
                <a:latin typeface="+mn-ea"/>
              </a:rPr>
              <a:t>。</a:t>
            </a:r>
          </a:p>
          <a:p>
            <a:pPr marL="444500" indent="-444500" algn="just">
              <a:lnSpc>
                <a:spcPts val="2000"/>
              </a:lnSpc>
              <a:spcBef>
                <a:spcPts val="600"/>
              </a:spcBef>
            </a:pPr>
            <a:r>
              <a:rPr lang="zh-TW" altLang="en-US" b="1" dirty="0">
                <a:solidFill>
                  <a:schemeClr val="tx1">
                    <a:lumMod val="65000"/>
                    <a:lumOff val="35000"/>
                  </a:schemeClr>
                </a:solidFill>
                <a:latin typeface="+mn-ea"/>
              </a:rPr>
              <a:t>八、計畫進度管控及成果蒐集，須配合教育部行政與管考作業以及教育部委託計畫團隊之輔導及相關工作，包括參與全國性活動或會議、工作進度追蹤、參與跨縣市活動等。</a:t>
            </a:r>
          </a:p>
          <a:p>
            <a:pPr marL="444500" indent="-444500" algn="just">
              <a:lnSpc>
                <a:spcPts val="2000"/>
              </a:lnSpc>
              <a:spcBef>
                <a:spcPts val="600"/>
              </a:spcBef>
            </a:pPr>
            <a:r>
              <a:rPr lang="zh-TW" altLang="en-US" b="1" dirty="0">
                <a:solidFill>
                  <a:schemeClr val="tx1">
                    <a:lumMod val="65000"/>
                    <a:lumOff val="35000"/>
                  </a:schemeClr>
                </a:solidFill>
                <a:latin typeface="+mn-ea"/>
              </a:rPr>
              <a:t>九、協助學校事項：</a:t>
            </a:r>
          </a:p>
          <a:p>
            <a:pPr marL="444500" algn="just">
              <a:lnSpc>
                <a:spcPts val="2000"/>
              </a:lnSpc>
              <a:spcBef>
                <a:spcPts val="600"/>
              </a:spcBef>
            </a:pPr>
            <a:r>
              <a:rPr lang="en-US" altLang="zh-TW" b="1" dirty="0">
                <a:solidFill>
                  <a:schemeClr val="tx1">
                    <a:lumMod val="65000"/>
                    <a:lumOff val="35000"/>
                  </a:schemeClr>
                </a:solidFill>
                <a:latin typeface="+mn-ea"/>
              </a:rPr>
              <a:t>1.</a:t>
            </a:r>
            <a:r>
              <a:rPr lang="zh-TW" altLang="en-US" b="1" dirty="0">
                <a:solidFill>
                  <a:schemeClr val="tx1">
                    <a:lumMod val="65000"/>
                    <a:lumOff val="35000"/>
                  </a:schemeClr>
                </a:solidFill>
                <a:latin typeface="+mn-ea"/>
              </a:rPr>
              <a:t>學習載具管理與維護。</a:t>
            </a:r>
          </a:p>
          <a:p>
            <a:pPr marL="444500" algn="just">
              <a:lnSpc>
                <a:spcPts val="2000"/>
              </a:lnSpc>
              <a:spcBef>
                <a:spcPts val="600"/>
              </a:spcBef>
            </a:pPr>
            <a:r>
              <a:rPr lang="en-US" altLang="zh-TW" b="1" dirty="0">
                <a:solidFill>
                  <a:schemeClr val="tx1">
                    <a:lumMod val="65000"/>
                    <a:lumOff val="35000"/>
                  </a:schemeClr>
                </a:solidFill>
                <a:latin typeface="+mn-ea"/>
              </a:rPr>
              <a:t>2.</a:t>
            </a:r>
            <a:r>
              <a:rPr lang="zh-TW" altLang="en-US" b="1" dirty="0">
                <a:solidFill>
                  <a:schemeClr val="tx1">
                    <a:lumMod val="65000"/>
                    <a:lumOff val="35000"/>
                  </a:schemeClr>
                </a:solidFill>
                <a:latin typeface="+mn-ea"/>
              </a:rPr>
              <a:t>協助學校間學習載具之調度。</a:t>
            </a:r>
          </a:p>
          <a:p>
            <a:pPr marL="444500" algn="just">
              <a:lnSpc>
                <a:spcPts val="2000"/>
              </a:lnSpc>
              <a:spcBef>
                <a:spcPts val="600"/>
              </a:spcBef>
            </a:pPr>
            <a:r>
              <a:rPr lang="en-US" altLang="zh-TW" b="1" dirty="0">
                <a:solidFill>
                  <a:schemeClr val="tx1">
                    <a:lumMod val="65000"/>
                    <a:lumOff val="35000"/>
                  </a:schemeClr>
                </a:solidFill>
                <a:latin typeface="+mn-ea"/>
              </a:rPr>
              <a:t>3.</a:t>
            </a:r>
            <a:r>
              <a:rPr lang="zh-TW" altLang="en-US" b="1" dirty="0">
                <a:solidFill>
                  <a:schemeClr val="tx1">
                    <a:lumMod val="65000"/>
                    <a:lumOff val="35000"/>
                  </a:schemeClr>
                </a:solidFill>
                <a:latin typeface="+mn-ea"/>
              </a:rPr>
              <a:t>協助學校無線網路規劃、資安維護與問題排除等。</a:t>
            </a:r>
          </a:p>
          <a:p>
            <a:pPr marL="444500" algn="just">
              <a:lnSpc>
                <a:spcPts val="2000"/>
              </a:lnSpc>
              <a:spcBef>
                <a:spcPts val="600"/>
              </a:spcBef>
            </a:pPr>
            <a:r>
              <a:rPr lang="en-US" altLang="zh-TW" b="1" dirty="0">
                <a:solidFill>
                  <a:schemeClr val="tx1">
                    <a:lumMod val="65000"/>
                    <a:lumOff val="35000"/>
                  </a:schemeClr>
                </a:solidFill>
                <a:latin typeface="+mn-ea"/>
              </a:rPr>
              <a:t>4.</a:t>
            </a:r>
            <a:r>
              <a:rPr lang="zh-TW" altLang="en-US" b="1" dirty="0">
                <a:solidFill>
                  <a:schemeClr val="tx1">
                    <a:lumMod val="65000"/>
                    <a:lumOff val="35000"/>
                  </a:schemeClr>
                </a:solidFill>
                <a:latin typeface="+mn-ea"/>
              </a:rPr>
              <a:t>協助學校教學軟體及數位內容派送。</a:t>
            </a:r>
          </a:p>
          <a:p>
            <a:pPr marL="444500" algn="just">
              <a:lnSpc>
                <a:spcPts val="2000"/>
              </a:lnSpc>
              <a:spcBef>
                <a:spcPts val="600"/>
              </a:spcBef>
            </a:pPr>
            <a:r>
              <a:rPr lang="en-US" altLang="zh-TW" b="1" dirty="0">
                <a:solidFill>
                  <a:schemeClr val="tx1">
                    <a:lumMod val="65000"/>
                    <a:lumOff val="35000"/>
                  </a:schemeClr>
                </a:solidFill>
                <a:latin typeface="+mn-ea"/>
              </a:rPr>
              <a:t>5.</a:t>
            </a:r>
            <a:r>
              <a:rPr lang="zh-TW" altLang="en-US" b="1" dirty="0">
                <a:solidFill>
                  <a:schemeClr val="tx1">
                    <a:lumMod val="65000"/>
                    <a:lumOff val="35000"/>
                  </a:schemeClr>
                </a:solidFill>
                <a:latin typeface="+mn-ea"/>
              </a:rPr>
              <a:t>到校輔導、辦理教師研習，以協助學校教師應用數位科技進行教學。</a:t>
            </a:r>
          </a:p>
          <a:p>
            <a:pPr marL="444500" algn="just">
              <a:lnSpc>
                <a:spcPts val="2000"/>
              </a:lnSpc>
              <a:spcBef>
                <a:spcPts val="600"/>
              </a:spcBef>
            </a:pPr>
            <a:r>
              <a:rPr lang="en-US" altLang="zh-TW" b="1" dirty="0">
                <a:solidFill>
                  <a:schemeClr val="tx1">
                    <a:lumMod val="65000"/>
                    <a:lumOff val="35000"/>
                  </a:schemeClr>
                </a:solidFill>
                <a:latin typeface="+mn-ea"/>
              </a:rPr>
              <a:t>6.</a:t>
            </a:r>
            <a:r>
              <a:rPr lang="zh-TW" altLang="en-US" b="1" dirty="0">
                <a:solidFill>
                  <a:schemeClr val="tx1">
                    <a:lumMod val="65000"/>
                    <a:lumOff val="35000"/>
                  </a:schemeClr>
                </a:solidFill>
                <a:latin typeface="+mn-ea"/>
              </a:rPr>
              <a:t>了解學習成效分析，並協助改善數位教學實施。</a:t>
            </a:r>
            <a:endParaRPr lang="en-US" altLang="zh-TW" b="1" dirty="0">
              <a:solidFill>
                <a:schemeClr val="tx1">
                  <a:lumMod val="65000"/>
                  <a:lumOff val="35000"/>
                </a:schemeClr>
              </a:solidFill>
              <a:latin typeface="+mn-ea"/>
            </a:endParaRPr>
          </a:p>
        </p:txBody>
      </p:sp>
    </p:spTree>
    <p:extLst>
      <p:ext uri="{BB962C8B-B14F-4D97-AF65-F5344CB8AC3E}">
        <p14:creationId xmlns:p14="http://schemas.microsoft.com/office/powerpoint/2010/main" val="3528762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54</a:t>
            </a:fld>
            <a:endParaRPr lang="zh-TW" altLang="en-US" dirty="0"/>
          </a:p>
        </p:txBody>
      </p:sp>
      <p:sp>
        <p:nvSpPr>
          <p:cNvPr id="5" name="文字方塊 4">
            <a:extLst>
              <a:ext uri="{FF2B5EF4-FFF2-40B4-BE49-F238E27FC236}">
                <a16:creationId xmlns:a16="http://schemas.microsoft.com/office/drawing/2014/main" id="{C4F51178-B5C1-4EA1-AD5A-97705C75F8C7}"/>
              </a:ext>
            </a:extLst>
          </p:cNvPr>
          <p:cNvSpPr txBox="1"/>
          <p:nvPr/>
        </p:nvSpPr>
        <p:spPr>
          <a:xfrm>
            <a:off x="481263" y="1080264"/>
            <a:ext cx="10872537" cy="5777736"/>
          </a:xfrm>
          <a:prstGeom prst="rect">
            <a:avLst/>
          </a:prstGeom>
          <a:noFill/>
        </p:spPr>
        <p:txBody>
          <a:bodyPr wrap="square" rtlCol="0">
            <a:spAutoFit/>
          </a:bodyPr>
          <a:lstStyle/>
          <a:p>
            <a:pPr>
              <a:lnSpc>
                <a:spcPts val="3000"/>
              </a:lnSpc>
              <a:spcBef>
                <a:spcPts val="1200"/>
              </a:spcBef>
            </a:pPr>
            <a:r>
              <a:rPr lang="en-US" altLang="zh-TW" sz="2400" b="1" dirty="0">
                <a:solidFill>
                  <a:srgbClr val="1974C2"/>
                </a:solidFill>
                <a:latin typeface="+mn-ea"/>
              </a:rPr>
              <a:t>Q6-</a:t>
            </a:r>
            <a:r>
              <a:rPr lang="zh-TW" altLang="en-US" sz="2400" b="1" dirty="0">
                <a:solidFill>
                  <a:srgbClr val="1974C2"/>
                </a:solidFill>
                <a:latin typeface="+mn-ea"/>
              </a:rPr>
              <a:t>教育部補助各縣市採購「校園數位內容與教學軟體」，其名單產生、採購及執行期限為何？</a:t>
            </a:r>
            <a:endParaRPr lang="zh-TW" altLang="en-US" sz="2400" b="1" dirty="0">
              <a:solidFill>
                <a:schemeClr val="tx1">
                  <a:lumMod val="65000"/>
                  <a:lumOff val="35000"/>
                </a:schemeClr>
              </a:solidFill>
              <a:latin typeface="+mn-ea"/>
            </a:endParaRPr>
          </a:p>
          <a:p>
            <a:pPr marL="625475" indent="-625475" algn="just">
              <a:lnSpc>
                <a:spcPts val="3000"/>
              </a:lnSpc>
              <a:spcBef>
                <a:spcPts val="1200"/>
              </a:spcBef>
            </a:pPr>
            <a:r>
              <a:rPr lang="zh-TW" altLang="en-US" sz="2400" b="1" dirty="0">
                <a:solidFill>
                  <a:schemeClr val="tx1">
                    <a:lumMod val="65000"/>
                    <a:lumOff val="35000"/>
                  </a:schemeClr>
                </a:solidFill>
                <a:latin typeface="+mn-ea"/>
              </a:rPr>
              <a:t>一、教育部每年辦理兩次產品公開徵求，產品類型包含：數位內容、課堂教學軟體及遠距教學軟體。每次公開徵求前函請各縣市及學校提出需求產品，於徵件期間彙整公告各縣市及學校產品需求，函知所需產品原廠或國內代理商及相關法人團體所屬業者提出申請，另亦受理業者自行投件，經教育部審查機制通過後納入「校園數位內容與教學軟體選購名單」，相關資訊公布於教育部「推動中小學數位學習精進方案網站</a:t>
            </a:r>
            <a:r>
              <a:rPr lang="en-US" altLang="zh-TW" sz="2400" b="1" dirty="0">
                <a:solidFill>
                  <a:schemeClr val="tx1">
                    <a:lumMod val="65000"/>
                    <a:lumOff val="35000"/>
                  </a:schemeClr>
                </a:solidFill>
                <a:latin typeface="+mn-ea"/>
              </a:rPr>
              <a:t>(https://pads.moe.edu.tw/)</a:t>
            </a:r>
            <a:r>
              <a:rPr lang="zh-TW" altLang="en-US" sz="2400" b="1" dirty="0">
                <a:solidFill>
                  <a:schemeClr val="tx1">
                    <a:lumMod val="65000"/>
                    <a:lumOff val="35000"/>
                  </a:schemeClr>
                </a:solidFill>
                <a:latin typeface="+mn-ea"/>
              </a:rPr>
              <a:t>」。</a:t>
            </a:r>
          </a:p>
          <a:p>
            <a:pPr marL="625475" indent="-625475" algn="just">
              <a:lnSpc>
                <a:spcPts val="3000"/>
              </a:lnSpc>
              <a:spcBef>
                <a:spcPts val="1200"/>
              </a:spcBef>
            </a:pPr>
            <a:r>
              <a:rPr lang="zh-TW" altLang="en-US" sz="2400" b="1" dirty="0">
                <a:solidFill>
                  <a:schemeClr val="tx1">
                    <a:lumMod val="65000"/>
                    <a:lumOff val="35000"/>
                  </a:schemeClr>
                </a:solidFill>
                <a:latin typeface="+mn-ea"/>
              </a:rPr>
              <a:t>二、縣市及學校所需產品若無原廠或國內代理商提出申請</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如：國外產品無臺灣代理商</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依產品公開徵求相關規定，廠商需提出申請且須配合提供中文文件並用印，如：產品公開徵求申請書、切結書（含資安、中文使用繁體字或無涉及性、暴力等切結）及原廠切結書等申請文件，故無廠商提出申請不符合相關規定。</a:t>
            </a:r>
          </a:p>
          <a:p>
            <a:pPr marL="444500" indent="-444500" algn="ctr">
              <a:lnSpc>
                <a:spcPts val="2500"/>
              </a:lnSpc>
              <a:spcBef>
                <a:spcPts val="600"/>
              </a:spcBef>
            </a:pPr>
            <a:r>
              <a:rPr lang="en-US" altLang="zh-TW" sz="2000" b="1" dirty="0">
                <a:solidFill>
                  <a:schemeClr val="tx1">
                    <a:lumMod val="65000"/>
                    <a:lumOff val="35000"/>
                  </a:schemeClr>
                </a:solidFill>
                <a:latin typeface="+mn-ea"/>
              </a:rPr>
              <a:t>&lt;</a:t>
            </a:r>
            <a:r>
              <a:rPr lang="zh-TW" altLang="en-US" sz="2000" b="1" dirty="0">
                <a:solidFill>
                  <a:schemeClr val="tx1">
                    <a:lumMod val="65000"/>
                    <a:lumOff val="35000"/>
                  </a:schemeClr>
                </a:solidFill>
                <a:latin typeface="+mn-ea"/>
              </a:rPr>
              <a:t>續</a:t>
            </a:r>
            <a:r>
              <a:rPr lang="en-US" altLang="zh-TW" sz="2000" b="1" dirty="0">
                <a:solidFill>
                  <a:schemeClr val="tx1">
                    <a:lumMod val="65000"/>
                    <a:lumOff val="35000"/>
                  </a:schemeClr>
                </a:solidFill>
                <a:latin typeface="+mn-ea"/>
              </a:rPr>
              <a:t>&gt;</a:t>
            </a:r>
            <a:endParaRPr lang="zh-TW" altLang="en-US" sz="2000" b="1" dirty="0">
              <a:solidFill>
                <a:schemeClr val="tx1">
                  <a:lumMod val="65000"/>
                  <a:lumOff val="35000"/>
                </a:schemeClr>
              </a:solidFill>
              <a:latin typeface="+mn-ea"/>
            </a:endParaRPr>
          </a:p>
        </p:txBody>
      </p:sp>
    </p:spTree>
    <p:extLst>
      <p:ext uri="{BB962C8B-B14F-4D97-AF65-F5344CB8AC3E}">
        <p14:creationId xmlns:p14="http://schemas.microsoft.com/office/powerpoint/2010/main" val="2139272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55</a:t>
            </a:fld>
            <a:endParaRPr lang="zh-TW" altLang="en-US" dirty="0"/>
          </a:p>
        </p:txBody>
      </p:sp>
      <p:sp>
        <p:nvSpPr>
          <p:cNvPr id="5" name="文字方塊 4">
            <a:extLst>
              <a:ext uri="{FF2B5EF4-FFF2-40B4-BE49-F238E27FC236}">
                <a16:creationId xmlns:a16="http://schemas.microsoft.com/office/drawing/2014/main" id="{C4F51178-B5C1-4EA1-AD5A-97705C75F8C7}"/>
              </a:ext>
            </a:extLst>
          </p:cNvPr>
          <p:cNvSpPr txBox="1"/>
          <p:nvPr/>
        </p:nvSpPr>
        <p:spPr>
          <a:xfrm>
            <a:off x="481263" y="1175205"/>
            <a:ext cx="10872537" cy="4786054"/>
          </a:xfrm>
          <a:prstGeom prst="rect">
            <a:avLst/>
          </a:prstGeom>
          <a:noFill/>
        </p:spPr>
        <p:txBody>
          <a:bodyPr wrap="square" rtlCol="0">
            <a:spAutoFit/>
          </a:bodyPr>
          <a:lstStyle/>
          <a:p>
            <a:pPr marL="444500" indent="-444500" algn="ctr">
              <a:lnSpc>
                <a:spcPts val="2000"/>
              </a:lnSpc>
              <a:spcBef>
                <a:spcPts val="600"/>
              </a:spcBef>
            </a:pPr>
            <a:r>
              <a:rPr lang="en-US" altLang="zh-TW" b="1" dirty="0">
                <a:solidFill>
                  <a:schemeClr val="tx1">
                    <a:lumMod val="65000"/>
                    <a:lumOff val="35000"/>
                  </a:schemeClr>
                </a:solidFill>
                <a:latin typeface="+mn-ea"/>
              </a:rPr>
              <a:t>&lt;</a:t>
            </a:r>
            <a:r>
              <a:rPr lang="zh-TW" altLang="en-US" b="1" dirty="0">
                <a:solidFill>
                  <a:schemeClr val="tx1">
                    <a:lumMod val="65000"/>
                    <a:lumOff val="35000"/>
                  </a:schemeClr>
                </a:solidFill>
                <a:latin typeface="+mn-ea"/>
              </a:rPr>
              <a:t>接前頁</a:t>
            </a:r>
            <a:r>
              <a:rPr lang="en-US" altLang="zh-TW" b="1" dirty="0">
                <a:solidFill>
                  <a:schemeClr val="tx1">
                    <a:lumMod val="65000"/>
                    <a:lumOff val="35000"/>
                  </a:schemeClr>
                </a:solidFill>
                <a:latin typeface="+mn-ea"/>
              </a:rPr>
              <a:t>&gt;</a:t>
            </a:r>
          </a:p>
          <a:p>
            <a:pPr marL="625475" indent="-625475" algn="just">
              <a:lnSpc>
                <a:spcPts val="3000"/>
              </a:lnSpc>
              <a:spcBef>
                <a:spcPts val="1200"/>
              </a:spcBef>
            </a:pPr>
            <a:r>
              <a:rPr lang="zh-TW" altLang="en-US" sz="2400" b="1" dirty="0">
                <a:solidFill>
                  <a:schemeClr val="tx1">
                    <a:lumMod val="65000"/>
                    <a:lumOff val="35000"/>
                  </a:schemeClr>
                </a:solidFill>
                <a:latin typeface="+mn-ea"/>
              </a:rPr>
              <a:t>三、經本部審查通過納入「校園數位內容與教學軟體選購名單」之產品，將請廠商提供相關價格供參考，建議相關需求可逕冾廠商，以利獲得較完整訊息。另建議需求產品量大者，可由縣市統籌購買。</a:t>
            </a:r>
          </a:p>
          <a:p>
            <a:pPr marL="625475" indent="-625475" algn="just">
              <a:lnSpc>
                <a:spcPts val="3000"/>
              </a:lnSpc>
              <a:spcBef>
                <a:spcPts val="1200"/>
              </a:spcBef>
            </a:pPr>
            <a:r>
              <a:rPr lang="zh-TW" altLang="en-US" sz="2400" b="1" dirty="0">
                <a:solidFill>
                  <a:schemeClr val="tx1">
                    <a:lumMod val="65000"/>
                    <a:lumOff val="35000"/>
                  </a:schemeClr>
                </a:solidFill>
                <a:latin typeface="+mn-ea"/>
              </a:rPr>
              <a:t>四、縣市及學校可評估教學需求，經縣市或校內公開會議決議後採購，依政府採購法第</a:t>
            </a:r>
            <a:r>
              <a:rPr lang="en-US" altLang="zh-TW" sz="2400" b="1" dirty="0">
                <a:solidFill>
                  <a:schemeClr val="tx1">
                    <a:lumMod val="65000"/>
                    <a:lumOff val="35000"/>
                  </a:schemeClr>
                </a:solidFill>
                <a:latin typeface="+mn-ea"/>
              </a:rPr>
              <a:t>18</a:t>
            </a:r>
            <a:r>
              <a:rPr lang="zh-TW" altLang="en-US" sz="2400" b="1" dirty="0">
                <a:solidFill>
                  <a:schemeClr val="tx1">
                    <a:lumMod val="65000"/>
                    <a:lumOff val="35000"/>
                  </a:schemeClr>
                </a:solidFill>
                <a:latin typeface="+mn-ea"/>
              </a:rPr>
              <a:t>條至第</a:t>
            </a:r>
            <a:r>
              <a:rPr lang="en-US" altLang="zh-TW" sz="2400" b="1" dirty="0">
                <a:solidFill>
                  <a:schemeClr val="tx1">
                    <a:lumMod val="65000"/>
                    <a:lumOff val="35000"/>
                  </a:schemeClr>
                </a:solidFill>
                <a:latin typeface="+mn-ea"/>
              </a:rPr>
              <a:t>23</a:t>
            </a:r>
            <a:r>
              <a:rPr lang="zh-TW" altLang="en-US" sz="2400" b="1" dirty="0">
                <a:solidFill>
                  <a:schemeClr val="tx1">
                    <a:lumMod val="65000"/>
                    <a:lumOff val="35000"/>
                  </a:schemeClr>
                </a:solidFill>
                <a:latin typeface="+mn-ea"/>
              </a:rPr>
              <a:t>條辦理，採購符合需求之教學產品，所購買之產品倘符合本部公告之「校園數位內容與教學軟體選購名單」，可向本部申請補助。</a:t>
            </a:r>
          </a:p>
          <a:p>
            <a:pPr marL="625475" indent="-625475" algn="just">
              <a:lnSpc>
                <a:spcPts val="3000"/>
              </a:lnSpc>
              <a:spcBef>
                <a:spcPts val="1200"/>
              </a:spcBef>
            </a:pPr>
            <a:r>
              <a:rPr lang="zh-TW" altLang="en-US" sz="2400" b="1" dirty="0">
                <a:solidFill>
                  <a:schemeClr val="tx1">
                    <a:lumMod val="65000"/>
                    <a:lumOff val="35000"/>
                  </a:schemeClr>
                </a:solidFill>
                <a:latin typeface="+mn-ea"/>
              </a:rPr>
              <a:t>五、學校若購置數位內容與教學軟體需安裝於伺服器，依資訊系統服務向上集中管理，需由縣市政府統一架設及管理，以降低資安風險。</a:t>
            </a:r>
          </a:p>
          <a:p>
            <a:pPr marL="625475" indent="-625475" algn="just">
              <a:lnSpc>
                <a:spcPts val="3000"/>
              </a:lnSpc>
              <a:spcBef>
                <a:spcPts val="1200"/>
              </a:spcBef>
            </a:pPr>
            <a:r>
              <a:rPr lang="zh-TW" altLang="en-US" sz="2400" b="1" dirty="0">
                <a:solidFill>
                  <a:schemeClr val="tx1">
                    <a:lumMod val="65000"/>
                    <a:lumOff val="35000"/>
                  </a:schemeClr>
                </a:solidFill>
                <a:latin typeface="+mn-ea"/>
              </a:rPr>
              <a:t>六、本年度經費執行期限是今</a:t>
            </a:r>
            <a:r>
              <a:rPr lang="en-US" altLang="zh-TW" sz="2400" b="1" dirty="0">
                <a:solidFill>
                  <a:schemeClr val="tx1">
                    <a:lumMod val="65000"/>
                    <a:lumOff val="35000"/>
                  </a:schemeClr>
                </a:solidFill>
                <a:latin typeface="+mn-ea"/>
              </a:rPr>
              <a:t>(111)</a:t>
            </a:r>
            <a:r>
              <a:rPr lang="zh-TW" altLang="en-US" sz="2400" b="1" dirty="0">
                <a:solidFill>
                  <a:schemeClr val="tx1">
                    <a:lumMod val="65000"/>
                    <a:lumOff val="35000"/>
                  </a:schemeClr>
                </a:solidFill>
                <a:latin typeface="+mn-ea"/>
              </a:rPr>
              <a:t>年底，採購請配合經費於</a:t>
            </a:r>
            <a:r>
              <a:rPr lang="en-US" altLang="zh-TW" sz="2400" b="1" dirty="0">
                <a:solidFill>
                  <a:schemeClr val="tx1">
                    <a:lumMod val="65000"/>
                    <a:lumOff val="35000"/>
                  </a:schemeClr>
                </a:solidFill>
                <a:latin typeface="+mn-ea"/>
              </a:rPr>
              <a:t>12</a:t>
            </a:r>
            <a:r>
              <a:rPr lang="zh-TW" altLang="en-US" sz="2400" b="1" dirty="0">
                <a:solidFill>
                  <a:schemeClr val="tx1">
                    <a:lumMod val="65000"/>
                    <a:lumOff val="35000"/>
                  </a:schemeClr>
                </a:solidFill>
                <a:latin typeface="+mn-ea"/>
              </a:rPr>
              <a:t>月</a:t>
            </a:r>
            <a:r>
              <a:rPr lang="en-US" altLang="zh-TW" sz="2400" b="1" dirty="0">
                <a:solidFill>
                  <a:schemeClr val="tx1">
                    <a:lumMod val="65000"/>
                    <a:lumOff val="35000"/>
                  </a:schemeClr>
                </a:solidFill>
                <a:latin typeface="+mn-ea"/>
              </a:rPr>
              <a:t>31</a:t>
            </a:r>
            <a:r>
              <a:rPr lang="zh-TW" altLang="en-US" sz="2400" b="1" dirty="0">
                <a:solidFill>
                  <a:schemeClr val="tx1">
                    <a:lumMod val="65000"/>
                    <a:lumOff val="35000"/>
                  </a:schemeClr>
                </a:solidFill>
                <a:latin typeface="+mn-ea"/>
              </a:rPr>
              <a:t>日前執行完畢。</a:t>
            </a:r>
          </a:p>
        </p:txBody>
      </p:sp>
    </p:spTree>
    <p:extLst>
      <p:ext uri="{BB962C8B-B14F-4D97-AF65-F5344CB8AC3E}">
        <p14:creationId xmlns:p14="http://schemas.microsoft.com/office/powerpoint/2010/main" val="32316251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56</a:t>
            </a:fld>
            <a:endParaRPr lang="zh-TW" altLang="en-US" dirty="0"/>
          </a:p>
        </p:txBody>
      </p:sp>
      <p:sp>
        <p:nvSpPr>
          <p:cNvPr id="5" name="文字方塊 4">
            <a:extLst>
              <a:ext uri="{FF2B5EF4-FFF2-40B4-BE49-F238E27FC236}">
                <a16:creationId xmlns:a16="http://schemas.microsoft.com/office/drawing/2014/main" id="{C4F51178-B5C1-4EA1-AD5A-97705C75F8C7}"/>
              </a:ext>
            </a:extLst>
          </p:cNvPr>
          <p:cNvSpPr txBox="1"/>
          <p:nvPr/>
        </p:nvSpPr>
        <p:spPr>
          <a:xfrm>
            <a:off x="481263" y="1080264"/>
            <a:ext cx="10872537" cy="2144305"/>
          </a:xfrm>
          <a:prstGeom prst="rect">
            <a:avLst/>
          </a:prstGeom>
          <a:noFill/>
        </p:spPr>
        <p:txBody>
          <a:bodyPr wrap="square" rtlCol="0">
            <a:spAutoFit/>
          </a:bodyPr>
          <a:lstStyle/>
          <a:p>
            <a:pPr>
              <a:lnSpc>
                <a:spcPts val="3000"/>
              </a:lnSpc>
              <a:spcBef>
                <a:spcPts val="1200"/>
              </a:spcBef>
            </a:pPr>
            <a:r>
              <a:rPr lang="en-US" altLang="zh-TW" sz="2400" b="1" dirty="0">
                <a:solidFill>
                  <a:srgbClr val="1974C2"/>
                </a:solidFill>
                <a:latin typeface="+mn-ea"/>
              </a:rPr>
              <a:t>Q7-</a:t>
            </a:r>
            <a:r>
              <a:rPr lang="zh-TW" altLang="en-US" sz="2400" b="1" dirty="0">
                <a:solidFill>
                  <a:srgbClr val="1974C2"/>
                </a:solidFill>
                <a:latin typeface="+mn-ea"/>
              </a:rPr>
              <a:t>教育補助採購數位內容與教學軟體之經費，能否購買選購名單以外的產品？</a:t>
            </a:r>
            <a:endParaRPr lang="zh-TW" altLang="en-US" sz="2400" b="1" dirty="0">
              <a:solidFill>
                <a:schemeClr val="tx1">
                  <a:lumMod val="65000"/>
                  <a:lumOff val="35000"/>
                </a:schemeClr>
              </a:solidFill>
              <a:latin typeface="+mn-ea"/>
            </a:endParaRPr>
          </a:p>
          <a:p>
            <a:pPr marL="625475" algn="just">
              <a:lnSpc>
                <a:spcPts val="3000"/>
              </a:lnSpc>
              <a:spcBef>
                <a:spcPts val="1200"/>
              </a:spcBef>
            </a:pPr>
            <a:r>
              <a:rPr lang="zh-TW" altLang="en-US" sz="2400" b="1" dirty="0">
                <a:solidFill>
                  <a:schemeClr val="tx1">
                    <a:lumMod val="65000"/>
                    <a:lumOff val="35000"/>
                  </a:schemeClr>
                </a:solidFill>
                <a:latin typeface="+mn-ea"/>
              </a:rPr>
              <a:t>教育部每年辦理兩次產品公開徵求，各縣市所需產品須由原廠或國內代理商投件，本部將辦理資格</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如資安審查</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及規格審查通過後納入「校園數位內容與教學軟體選購名單」，以降低資安風險，故無開放補助縣市學校自行採購選購名單以外的產品。</a:t>
            </a:r>
            <a:endParaRPr lang="zh-TW" altLang="en-US" sz="2000" b="1" dirty="0">
              <a:solidFill>
                <a:schemeClr val="tx1">
                  <a:lumMod val="65000"/>
                  <a:lumOff val="35000"/>
                </a:schemeClr>
              </a:solidFill>
              <a:latin typeface="+mn-ea"/>
            </a:endParaRPr>
          </a:p>
        </p:txBody>
      </p:sp>
    </p:spTree>
    <p:extLst>
      <p:ext uri="{BB962C8B-B14F-4D97-AF65-F5344CB8AC3E}">
        <p14:creationId xmlns:p14="http://schemas.microsoft.com/office/powerpoint/2010/main" val="32195583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57</a:t>
            </a:fld>
            <a:endParaRPr lang="zh-TW" altLang="en-US" dirty="0"/>
          </a:p>
        </p:txBody>
      </p:sp>
      <p:sp>
        <p:nvSpPr>
          <p:cNvPr id="5" name="文字方塊 4">
            <a:extLst>
              <a:ext uri="{FF2B5EF4-FFF2-40B4-BE49-F238E27FC236}">
                <a16:creationId xmlns:a16="http://schemas.microsoft.com/office/drawing/2014/main" id="{C4F51178-B5C1-4EA1-AD5A-97705C75F8C7}"/>
              </a:ext>
            </a:extLst>
          </p:cNvPr>
          <p:cNvSpPr txBox="1"/>
          <p:nvPr/>
        </p:nvSpPr>
        <p:spPr>
          <a:xfrm>
            <a:off x="481263" y="1080264"/>
            <a:ext cx="10872537" cy="5529847"/>
          </a:xfrm>
          <a:prstGeom prst="rect">
            <a:avLst/>
          </a:prstGeom>
          <a:noFill/>
        </p:spPr>
        <p:txBody>
          <a:bodyPr wrap="square" rtlCol="0">
            <a:spAutoFit/>
          </a:bodyPr>
          <a:lstStyle/>
          <a:p>
            <a:pPr>
              <a:lnSpc>
                <a:spcPts val="3000"/>
              </a:lnSpc>
              <a:spcBef>
                <a:spcPts val="1200"/>
              </a:spcBef>
            </a:pPr>
            <a:r>
              <a:rPr lang="en-US" altLang="zh-TW" sz="2400" b="1" dirty="0">
                <a:solidFill>
                  <a:srgbClr val="1974C2"/>
                </a:solidFill>
                <a:latin typeface="+mn-ea"/>
              </a:rPr>
              <a:t>Q8-MDM</a:t>
            </a:r>
            <a:r>
              <a:rPr lang="zh-TW" altLang="zh-TW" sz="2400" b="1" dirty="0">
                <a:solidFill>
                  <a:srgbClr val="1974C2"/>
                </a:solidFill>
                <a:latin typeface="+mn-ea"/>
              </a:rPr>
              <a:t>一定要由學校自行操作嗎</a:t>
            </a:r>
            <a:r>
              <a:rPr lang="en-US" altLang="zh-TW" sz="2400" b="1" dirty="0">
                <a:solidFill>
                  <a:srgbClr val="1974C2"/>
                </a:solidFill>
                <a:latin typeface="+mn-ea"/>
              </a:rPr>
              <a:t>?</a:t>
            </a:r>
            <a:r>
              <a:rPr lang="zh-TW" altLang="en-US" sz="2400" b="1" dirty="0">
                <a:solidFill>
                  <a:srgbClr val="1974C2"/>
                </a:solidFill>
                <a:latin typeface="+mn-ea"/>
              </a:rPr>
              <a:t>？</a:t>
            </a:r>
          </a:p>
          <a:p>
            <a:pPr marL="625475" lvl="0" indent="-625475" algn="just">
              <a:lnSpc>
                <a:spcPts val="3000"/>
              </a:lnSpc>
              <a:spcBef>
                <a:spcPts val="1200"/>
              </a:spcBef>
            </a:pPr>
            <a:r>
              <a:rPr lang="zh-TW" altLang="en-US" sz="2400" b="1" dirty="0">
                <a:solidFill>
                  <a:schemeClr val="tx1">
                    <a:lumMod val="65000"/>
                    <a:lumOff val="35000"/>
                  </a:schemeClr>
                </a:solidFill>
                <a:latin typeface="+mn-ea"/>
              </a:rPr>
              <a:t>一、</a:t>
            </a:r>
            <a:r>
              <a:rPr lang="zh-TW" altLang="zh-TW" sz="2400" b="1" dirty="0">
                <a:solidFill>
                  <a:schemeClr val="tx1">
                    <a:lumMod val="65000"/>
                    <a:lumOff val="35000"/>
                  </a:schemeClr>
                </a:solidFill>
                <a:latin typeface="+mn-ea"/>
              </a:rPr>
              <a:t>教育部學習載具管理系統</a:t>
            </a:r>
            <a:r>
              <a:rPr lang="en-US" altLang="zh-TW" sz="2400" b="1" dirty="0">
                <a:solidFill>
                  <a:schemeClr val="tx1">
                    <a:lumMod val="65000"/>
                    <a:lumOff val="35000"/>
                  </a:schemeClr>
                </a:solidFill>
                <a:latin typeface="+mn-ea"/>
              </a:rPr>
              <a:t>MDM</a:t>
            </a:r>
            <a:r>
              <a:rPr lang="zh-TW" altLang="zh-TW" sz="2400" b="1" dirty="0">
                <a:solidFill>
                  <a:schemeClr val="tx1">
                    <a:lumMod val="65000"/>
                    <a:lumOff val="35000"/>
                  </a:schemeClr>
                </a:solidFill>
                <a:latin typeface="+mn-ea"/>
              </a:rPr>
              <a:t>具備部署軟體、派送軟體、更新軟體、清除個資、限制不當網站、使用時間、尋找遺失載具等功能，建置初期為協助學校執行人員降低其負擔，教育部已請各縣市數位學習辦公室除統一透過</a:t>
            </a:r>
            <a:r>
              <a:rPr lang="en-US" altLang="zh-TW" sz="2400" b="1" dirty="0">
                <a:solidFill>
                  <a:schemeClr val="tx1">
                    <a:lumMod val="65000"/>
                    <a:lumOff val="35000"/>
                  </a:schemeClr>
                </a:solidFill>
                <a:latin typeface="+mn-ea"/>
              </a:rPr>
              <a:t>MDM</a:t>
            </a:r>
            <a:r>
              <a:rPr lang="zh-TW" altLang="zh-TW" sz="2400" b="1" dirty="0">
                <a:solidFill>
                  <a:schemeClr val="tx1">
                    <a:lumMod val="65000"/>
                    <a:lumOff val="35000"/>
                  </a:schemeClr>
                </a:solidFill>
                <a:latin typeface="+mn-ea"/>
              </a:rPr>
              <a:t>系統管理派送軟體外，也補助學校代課鐘點費，於暑假期間可運用於編列聘用臨時人力協助相關事務，學期間亦可用於協助學習載具保管與維護執行相關人員減授課。待使用嫻熟後若有需求，學校管理人員可向各縣市數位學習辦公室申請設定帳號使用，利用</a:t>
            </a:r>
            <a:r>
              <a:rPr lang="en-US" altLang="zh-TW" sz="2400" b="1" dirty="0">
                <a:solidFill>
                  <a:schemeClr val="tx1">
                    <a:lumMod val="65000"/>
                    <a:lumOff val="35000"/>
                  </a:schemeClr>
                </a:solidFill>
                <a:latin typeface="+mn-ea"/>
              </a:rPr>
              <a:t>Open ID</a:t>
            </a:r>
            <a:r>
              <a:rPr lang="zh-TW" altLang="zh-TW" sz="2400" b="1" dirty="0">
                <a:solidFill>
                  <a:schemeClr val="tx1">
                    <a:lumMod val="65000"/>
                    <a:lumOff val="35000"/>
                  </a:schemeClr>
                </a:solidFill>
                <a:latin typeface="+mn-ea"/>
              </a:rPr>
              <a:t>代理登入教育部學習載具管理系統</a:t>
            </a:r>
            <a:r>
              <a:rPr lang="en-US" altLang="zh-TW" sz="2400" b="1" dirty="0">
                <a:solidFill>
                  <a:schemeClr val="tx1">
                    <a:lumMod val="65000"/>
                    <a:lumOff val="35000"/>
                  </a:schemeClr>
                </a:solidFill>
                <a:latin typeface="+mn-ea"/>
              </a:rPr>
              <a:t>MDM</a:t>
            </a:r>
            <a:r>
              <a:rPr lang="zh-TW" altLang="zh-TW" sz="2400" b="1" dirty="0">
                <a:solidFill>
                  <a:schemeClr val="tx1">
                    <a:lumMod val="65000"/>
                    <a:lumOff val="35000"/>
                  </a:schemeClr>
                </a:solidFill>
                <a:latin typeface="+mn-ea"/>
              </a:rPr>
              <a:t>，進行相關權限操作。</a:t>
            </a:r>
          </a:p>
          <a:p>
            <a:pPr marL="625475" lvl="0" indent="-625475" algn="just">
              <a:lnSpc>
                <a:spcPts val="3000"/>
              </a:lnSpc>
              <a:spcBef>
                <a:spcPts val="1200"/>
              </a:spcBef>
            </a:pPr>
            <a:r>
              <a:rPr lang="zh-TW" altLang="en-US" sz="2400" b="1" dirty="0">
                <a:solidFill>
                  <a:schemeClr val="tx1">
                    <a:lumMod val="65000"/>
                    <a:lumOff val="35000"/>
                  </a:schemeClr>
                </a:solidFill>
                <a:latin typeface="+mn-ea"/>
              </a:rPr>
              <a:t>二、</a:t>
            </a:r>
            <a:r>
              <a:rPr lang="zh-TW" altLang="zh-TW" sz="2400" b="1" dirty="0">
                <a:solidFill>
                  <a:schemeClr val="tx1">
                    <a:lumMod val="65000"/>
                    <a:lumOff val="35000"/>
                  </a:schemeClr>
                </a:solidFill>
                <a:latin typeface="+mn-ea"/>
              </a:rPr>
              <a:t>倘縣市有不同專案所補助之學習載具，建議申請納管至教育部學習載具管理系統</a:t>
            </a:r>
            <a:r>
              <a:rPr lang="en-US" altLang="zh-TW" sz="2400" b="1" dirty="0">
                <a:solidFill>
                  <a:schemeClr val="tx1">
                    <a:lumMod val="65000"/>
                    <a:lumOff val="35000"/>
                  </a:schemeClr>
                </a:solidFill>
                <a:latin typeface="+mn-ea"/>
              </a:rPr>
              <a:t>MDM</a:t>
            </a:r>
            <a:r>
              <a:rPr lang="zh-TW" altLang="zh-TW" sz="2400" b="1" dirty="0">
                <a:solidFill>
                  <a:schemeClr val="tx1">
                    <a:lumMod val="65000"/>
                    <a:lumOff val="35000"/>
                  </a:schemeClr>
                </a:solidFill>
                <a:latin typeface="+mn-ea"/>
              </a:rPr>
              <a:t>，以便利管理學習載具介面。</a:t>
            </a:r>
          </a:p>
          <a:p>
            <a:pPr marL="625475" indent="-625475" algn="just">
              <a:lnSpc>
                <a:spcPts val="3000"/>
              </a:lnSpc>
              <a:spcBef>
                <a:spcPts val="1200"/>
              </a:spcBef>
            </a:pPr>
            <a:r>
              <a:rPr lang="zh-TW" altLang="en-US" sz="2400" b="1" dirty="0">
                <a:solidFill>
                  <a:schemeClr val="tx1">
                    <a:lumMod val="65000"/>
                    <a:lumOff val="35000"/>
                  </a:schemeClr>
                </a:solidFill>
                <a:latin typeface="+mn-ea"/>
              </a:rPr>
              <a:t>三、</a:t>
            </a:r>
            <a:r>
              <a:rPr lang="zh-TW" altLang="zh-TW" sz="2400" b="1" dirty="0">
                <a:solidFill>
                  <a:schemeClr val="tx1">
                    <a:lumMod val="65000"/>
                    <a:lumOff val="35000"/>
                  </a:schemeClr>
                </a:solidFill>
                <a:latin typeface="+mn-ea"/>
              </a:rPr>
              <a:t>教育部學習載具管理系統</a:t>
            </a:r>
            <a:r>
              <a:rPr lang="en-US" altLang="zh-TW" sz="2400" b="1" dirty="0">
                <a:solidFill>
                  <a:schemeClr val="tx1">
                    <a:lumMod val="65000"/>
                    <a:lumOff val="35000"/>
                  </a:schemeClr>
                </a:solidFill>
                <a:latin typeface="+mn-ea"/>
              </a:rPr>
              <a:t>MDM</a:t>
            </a:r>
            <a:r>
              <a:rPr lang="zh-TW" altLang="zh-TW" sz="2400" b="1" dirty="0">
                <a:solidFill>
                  <a:schemeClr val="tx1">
                    <a:lumMod val="65000"/>
                    <a:lumOff val="35000"/>
                  </a:schemeClr>
                </a:solidFill>
                <a:latin typeface="+mn-ea"/>
              </a:rPr>
              <a:t>教育訓練會分使用者權限差異進行，如有問題可先向各縣市數位學習辦公室詢問。</a:t>
            </a:r>
            <a:endParaRPr lang="zh-TW" altLang="en-US" sz="2400" b="1" dirty="0">
              <a:solidFill>
                <a:schemeClr val="tx1">
                  <a:lumMod val="65000"/>
                  <a:lumOff val="35000"/>
                </a:schemeClr>
              </a:solidFill>
              <a:latin typeface="+mn-ea"/>
            </a:endParaRPr>
          </a:p>
        </p:txBody>
      </p:sp>
    </p:spTree>
    <p:extLst>
      <p:ext uri="{BB962C8B-B14F-4D97-AF65-F5344CB8AC3E}">
        <p14:creationId xmlns:p14="http://schemas.microsoft.com/office/powerpoint/2010/main" val="41906364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58</a:t>
            </a:fld>
            <a:endParaRPr lang="zh-TW" altLang="en-US" dirty="0"/>
          </a:p>
        </p:txBody>
      </p:sp>
      <p:sp>
        <p:nvSpPr>
          <p:cNvPr id="5" name="文字方塊 4">
            <a:extLst>
              <a:ext uri="{FF2B5EF4-FFF2-40B4-BE49-F238E27FC236}">
                <a16:creationId xmlns:a16="http://schemas.microsoft.com/office/drawing/2014/main" id="{C4F51178-B5C1-4EA1-AD5A-97705C75F8C7}"/>
              </a:ext>
            </a:extLst>
          </p:cNvPr>
          <p:cNvSpPr txBox="1"/>
          <p:nvPr/>
        </p:nvSpPr>
        <p:spPr>
          <a:xfrm>
            <a:off x="481263" y="1080264"/>
            <a:ext cx="10872537" cy="5393015"/>
          </a:xfrm>
          <a:prstGeom prst="rect">
            <a:avLst/>
          </a:prstGeom>
          <a:noFill/>
        </p:spPr>
        <p:txBody>
          <a:bodyPr wrap="square" rtlCol="0">
            <a:spAutoFit/>
          </a:bodyPr>
          <a:lstStyle/>
          <a:p>
            <a:pPr>
              <a:lnSpc>
                <a:spcPts val="3000"/>
              </a:lnSpc>
              <a:spcBef>
                <a:spcPts val="1200"/>
              </a:spcBef>
            </a:pPr>
            <a:r>
              <a:rPr lang="en-US" altLang="zh-TW" sz="2400" b="1" dirty="0">
                <a:solidFill>
                  <a:srgbClr val="1974C2"/>
                </a:solidFill>
                <a:latin typeface="+mn-ea"/>
              </a:rPr>
              <a:t>Q9-</a:t>
            </a:r>
            <a:r>
              <a:rPr lang="zh-TW" altLang="en-US" sz="2400" b="1" dirty="0">
                <a:solidFill>
                  <a:srgbClr val="1974C2"/>
                </a:solidFill>
                <a:latin typeface="+mn-ea"/>
              </a:rPr>
              <a:t>精進方案教師必要參與之研習包含哪些項目？規定為何？</a:t>
            </a:r>
            <a:endParaRPr lang="zh-TW" altLang="en-US" sz="2400" b="1" dirty="0">
              <a:solidFill>
                <a:schemeClr val="tx1">
                  <a:lumMod val="65000"/>
                  <a:lumOff val="35000"/>
                </a:schemeClr>
              </a:solidFill>
              <a:latin typeface="+mn-ea"/>
            </a:endParaRPr>
          </a:p>
          <a:p>
            <a:pPr marL="625475" indent="-625475" algn="just">
              <a:lnSpc>
                <a:spcPts val="2500"/>
              </a:lnSpc>
              <a:spcBef>
                <a:spcPts val="1200"/>
              </a:spcBef>
            </a:pPr>
            <a:r>
              <a:rPr lang="zh-TW" altLang="en-US" sz="2400" b="1" dirty="0">
                <a:solidFill>
                  <a:schemeClr val="tx1">
                    <a:lumMod val="65000"/>
                    <a:lumOff val="35000"/>
                  </a:schemeClr>
                </a:solidFill>
                <a:latin typeface="+mn-ea"/>
              </a:rPr>
              <a:t>一、教師應參與增能研習如下</a:t>
            </a:r>
          </a:p>
          <a:p>
            <a:pPr marL="901700" indent="-541338" algn="just">
              <a:lnSpc>
                <a:spcPts val="2500"/>
              </a:lnSpc>
              <a:spcBef>
                <a:spcPts val="1200"/>
              </a:spcBef>
            </a:pP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一</a:t>
            </a:r>
            <a:r>
              <a:rPr lang="en-US" altLang="zh-TW" sz="2400" b="1" dirty="0">
                <a:solidFill>
                  <a:schemeClr val="tx1">
                    <a:lumMod val="65000"/>
                    <a:lumOff val="35000"/>
                  </a:schemeClr>
                </a:solidFill>
                <a:latin typeface="+mn-ea"/>
              </a:rPr>
              <a:t>)	</a:t>
            </a:r>
            <a:r>
              <a:rPr lang="zh-TW" altLang="en-US" sz="2400" b="1" dirty="0">
                <a:solidFill>
                  <a:schemeClr val="tx1">
                    <a:lumMod val="65000"/>
                    <a:lumOff val="35000"/>
                  </a:schemeClr>
                </a:solidFill>
                <a:latin typeface="+mn-ea"/>
              </a:rPr>
              <a:t>數位學習工作坊</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一</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二</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簡稱</a:t>
            </a:r>
            <a:r>
              <a:rPr lang="en-US" altLang="zh-TW" sz="2400" b="1" dirty="0">
                <a:solidFill>
                  <a:schemeClr val="tx1">
                    <a:lumMod val="65000"/>
                    <a:lumOff val="35000"/>
                  </a:schemeClr>
                </a:solidFill>
                <a:latin typeface="+mn-ea"/>
              </a:rPr>
              <a:t>A1</a:t>
            </a:r>
            <a:r>
              <a:rPr lang="zh-TW" altLang="en-US" sz="2400" b="1" dirty="0">
                <a:solidFill>
                  <a:schemeClr val="tx1">
                    <a:lumMod val="65000"/>
                    <a:lumOff val="35000"/>
                  </a:schemeClr>
                </a:solidFill>
                <a:latin typeface="+mn-ea"/>
              </a:rPr>
              <a:t>、</a:t>
            </a:r>
            <a:r>
              <a:rPr lang="en-US" altLang="zh-TW" sz="2400" b="1" dirty="0">
                <a:solidFill>
                  <a:schemeClr val="tx1">
                    <a:lumMod val="65000"/>
                    <a:lumOff val="35000"/>
                  </a:schemeClr>
                </a:solidFill>
                <a:latin typeface="+mn-ea"/>
              </a:rPr>
              <a:t>A2)</a:t>
            </a:r>
            <a:r>
              <a:rPr lang="zh-TW" altLang="en-US" sz="2400" b="1" dirty="0">
                <a:solidFill>
                  <a:schemeClr val="tx1">
                    <a:lumMod val="65000"/>
                    <a:lumOff val="35000"/>
                  </a:schemeClr>
                </a:solidFill>
                <a:latin typeface="+mn-ea"/>
              </a:rPr>
              <a:t>：每位教師應完成</a:t>
            </a:r>
            <a:r>
              <a:rPr lang="en-US" altLang="zh-TW" sz="2400" b="1" dirty="0">
                <a:solidFill>
                  <a:schemeClr val="tx1">
                    <a:lumMod val="65000"/>
                    <a:lumOff val="35000"/>
                  </a:schemeClr>
                </a:solidFill>
                <a:latin typeface="+mn-ea"/>
              </a:rPr>
              <a:t>A1</a:t>
            </a:r>
            <a:r>
              <a:rPr lang="zh-TW" altLang="en-US" sz="2400" b="1" dirty="0">
                <a:solidFill>
                  <a:schemeClr val="tx1">
                    <a:lumMod val="65000"/>
                    <a:lumOff val="35000"/>
                  </a:schemeClr>
                </a:solidFill>
                <a:latin typeface="+mn-ea"/>
              </a:rPr>
              <a:t>、</a:t>
            </a:r>
            <a:r>
              <a:rPr lang="en-US" altLang="zh-TW" sz="2400" b="1" dirty="0">
                <a:solidFill>
                  <a:schemeClr val="tx1">
                    <a:lumMod val="65000"/>
                    <a:lumOff val="35000"/>
                  </a:schemeClr>
                </a:solidFill>
                <a:latin typeface="+mn-ea"/>
              </a:rPr>
              <a:t>A2</a:t>
            </a:r>
            <a:r>
              <a:rPr lang="zh-TW" altLang="en-US" sz="2400" b="1" dirty="0">
                <a:solidFill>
                  <a:schemeClr val="tx1">
                    <a:lumMod val="65000"/>
                    <a:lumOff val="35000"/>
                  </a:schemeClr>
                </a:solidFill>
                <a:latin typeface="+mn-ea"/>
              </a:rPr>
              <a:t>課程各</a:t>
            </a:r>
            <a:r>
              <a:rPr lang="en-US" altLang="zh-TW" sz="2400" b="1" dirty="0">
                <a:solidFill>
                  <a:schemeClr val="tx1">
                    <a:lumMod val="65000"/>
                    <a:lumOff val="35000"/>
                  </a:schemeClr>
                </a:solidFill>
                <a:latin typeface="+mn-ea"/>
              </a:rPr>
              <a:t>3</a:t>
            </a:r>
            <a:r>
              <a:rPr lang="zh-TW" altLang="en-US" sz="2400" b="1" dirty="0">
                <a:solidFill>
                  <a:schemeClr val="tx1">
                    <a:lumMod val="65000"/>
                    <a:lumOff val="35000"/>
                  </a:schemeClr>
                </a:solidFill>
                <a:latin typeface="+mn-ea"/>
              </a:rPr>
              <a:t>小時，完成目標為</a:t>
            </a:r>
            <a:r>
              <a:rPr lang="en-US" altLang="zh-TW" sz="2400" b="1" dirty="0">
                <a:solidFill>
                  <a:schemeClr val="tx1">
                    <a:lumMod val="65000"/>
                    <a:lumOff val="35000"/>
                  </a:schemeClr>
                </a:solidFill>
                <a:latin typeface="+mn-ea"/>
              </a:rPr>
              <a:t>111</a:t>
            </a:r>
            <a:r>
              <a:rPr lang="zh-TW" altLang="en-US" sz="2400" b="1" dirty="0">
                <a:solidFill>
                  <a:schemeClr val="tx1">
                    <a:lumMod val="65000"/>
                    <a:lumOff val="35000"/>
                  </a:schemeClr>
                </a:solidFill>
                <a:latin typeface="+mn-ea"/>
              </a:rPr>
              <a:t>年至少</a:t>
            </a:r>
            <a:r>
              <a:rPr lang="en-US" altLang="zh-TW" sz="2400" b="1" dirty="0">
                <a:solidFill>
                  <a:schemeClr val="tx1">
                    <a:lumMod val="65000"/>
                    <a:lumOff val="35000"/>
                  </a:schemeClr>
                </a:solidFill>
                <a:latin typeface="+mn-ea"/>
              </a:rPr>
              <a:t>25%</a:t>
            </a:r>
            <a:r>
              <a:rPr lang="zh-TW" altLang="en-US" sz="2400" b="1" dirty="0">
                <a:solidFill>
                  <a:schemeClr val="tx1">
                    <a:lumMod val="65000"/>
                    <a:lumOff val="35000"/>
                  </a:schemeClr>
                </a:solidFill>
                <a:latin typeface="+mn-ea"/>
              </a:rPr>
              <a:t>、</a:t>
            </a:r>
            <a:r>
              <a:rPr lang="en-US" altLang="zh-TW" sz="2400" b="1" dirty="0">
                <a:solidFill>
                  <a:schemeClr val="tx1">
                    <a:lumMod val="65000"/>
                    <a:lumOff val="35000"/>
                  </a:schemeClr>
                </a:solidFill>
                <a:latin typeface="+mn-ea"/>
              </a:rPr>
              <a:t>113</a:t>
            </a:r>
            <a:r>
              <a:rPr lang="zh-TW" altLang="en-US" sz="2400" b="1" dirty="0">
                <a:solidFill>
                  <a:schemeClr val="tx1">
                    <a:lumMod val="65000"/>
                    <a:lumOff val="35000"/>
                  </a:schemeClr>
                </a:solidFill>
                <a:latin typeface="+mn-ea"/>
              </a:rPr>
              <a:t>年達</a:t>
            </a:r>
            <a:r>
              <a:rPr lang="en-US" altLang="zh-TW" sz="2400" b="1" dirty="0">
                <a:solidFill>
                  <a:schemeClr val="tx1">
                    <a:lumMod val="65000"/>
                    <a:lumOff val="35000"/>
                  </a:schemeClr>
                </a:solidFill>
                <a:latin typeface="+mn-ea"/>
              </a:rPr>
              <a:t>100%</a:t>
            </a:r>
            <a:r>
              <a:rPr lang="zh-TW" altLang="en-US" sz="2400" b="1" dirty="0">
                <a:solidFill>
                  <a:schemeClr val="tx1">
                    <a:lumMod val="65000"/>
                    <a:lumOff val="35000"/>
                  </a:schemeClr>
                </a:solidFill>
                <a:latin typeface="+mn-ea"/>
              </a:rPr>
              <a:t>。</a:t>
            </a:r>
          </a:p>
          <a:p>
            <a:pPr marL="901700" indent="-541338" algn="just">
              <a:lnSpc>
                <a:spcPts val="2500"/>
              </a:lnSpc>
              <a:spcBef>
                <a:spcPts val="1200"/>
              </a:spcBef>
            </a:pP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二</a:t>
            </a:r>
            <a:r>
              <a:rPr lang="en-US" altLang="zh-TW" sz="2400" b="1" dirty="0">
                <a:solidFill>
                  <a:schemeClr val="tx1">
                    <a:lumMod val="65000"/>
                    <a:lumOff val="35000"/>
                  </a:schemeClr>
                </a:solidFill>
                <a:latin typeface="+mn-ea"/>
              </a:rPr>
              <a:t>)	</a:t>
            </a:r>
            <a:r>
              <a:rPr lang="zh-TW" altLang="en-US" sz="2400" b="1" dirty="0">
                <a:solidFill>
                  <a:schemeClr val="tx1">
                    <a:lumMod val="65000"/>
                    <a:lumOff val="35000"/>
                  </a:schemeClr>
                </a:solidFill>
                <a:latin typeface="+mn-ea"/>
              </a:rPr>
              <a:t>數位素養：每年至少</a:t>
            </a:r>
            <a:r>
              <a:rPr lang="en-US" altLang="zh-TW" sz="2400" b="1" dirty="0">
                <a:solidFill>
                  <a:schemeClr val="tx1">
                    <a:lumMod val="65000"/>
                    <a:lumOff val="35000"/>
                  </a:schemeClr>
                </a:solidFill>
                <a:latin typeface="+mn-ea"/>
              </a:rPr>
              <a:t>10%</a:t>
            </a:r>
            <a:r>
              <a:rPr lang="zh-TW" altLang="en-US" sz="2400" b="1" dirty="0">
                <a:solidFill>
                  <a:schemeClr val="tx1">
                    <a:lumMod val="65000"/>
                    <a:lumOff val="35000"/>
                  </a:schemeClr>
                </a:solidFill>
                <a:latin typeface="+mn-ea"/>
              </a:rPr>
              <a:t>教師參與數位素養相關主題增能培訓課程</a:t>
            </a:r>
            <a:r>
              <a:rPr lang="en-US" altLang="zh-TW" sz="2400" b="1" dirty="0">
                <a:solidFill>
                  <a:schemeClr val="tx1">
                    <a:lumMod val="65000"/>
                    <a:lumOff val="35000"/>
                  </a:schemeClr>
                </a:solidFill>
                <a:latin typeface="+mn-ea"/>
              </a:rPr>
              <a:t>3</a:t>
            </a:r>
            <a:r>
              <a:rPr lang="zh-TW" altLang="en-US" sz="2400" b="1" dirty="0">
                <a:solidFill>
                  <a:schemeClr val="tx1">
                    <a:lumMod val="65000"/>
                    <a:lumOff val="35000"/>
                  </a:schemeClr>
                </a:solidFill>
                <a:latin typeface="+mn-ea"/>
              </a:rPr>
              <a:t>小時，課程重點包含網路識讀、隱私權保護及資訊安全等主題，由縣市政府、高中職及國立國中小學辦理，請開課單位依主題邀請合適講師，辦理網路素養與認知主題課程可至中小學網路素養與認知網站</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演講申請區</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申請</a:t>
            </a:r>
            <a:r>
              <a:rPr lang="en-US" altLang="zh-TW" sz="2400" b="1" dirty="0">
                <a:solidFill>
                  <a:schemeClr val="tx1">
                    <a:lumMod val="65000"/>
                    <a:lumOff val="35000"/>
                  </a:schemeClr>
                </a:solidFill>
                <a:latin typeface="+mn-ea"/>
              </a:rPr>
              <a:t>(https://eteacher.edu.tw/Apply.aspx)</a:t>
            </a:r>
            <a:r>
              <a:rPr lang="zh-TW" altLang="en-US" sz="2400" b="1" dirty="0">
                <a:solidFill>
                  <a:schemeClr val="tx1">
                    <a:lumMod val="65000"/>
                    <a:lumOff val="35000"/>
                  </a:schemeClr>
                </a:solidFill>
                <a:latin typeface="+mn-ea"/>
              </a:rPr>
              <a:t>。除實體課程外，教師亦可至「教師</a:t>
            </a:r>
            <a:r>
              <a:rPr lang="en-US" altLang="zh-TW" sz="2400" b="1" dirty="0">
                <a:solidFill>
                  <a:schemeClr val="tx1">
                    <a:lumMod val="65000"/>
                    <a:lumOff val="35000"/>
                  </a:schemeClr>
                </a:solidFill>
                <a:latin typeface="+mn-ea"/>
              </a:rPr>
              <a:t>e</a:t>
            </a:r>
            <a:r>
              <a:rPr lang="zh-TW" altLang="en-US" sz="2400" b="1" dirty="0">
                <a:solidFill>
                  <a:schemeClr val="tx1">
                    <a:lumMod val="65000"/>
                    <a:lumOff val="35000"/>
                  </a:schemeClr>
                </a:solidFill>
                <a:latin typeface="+mn-ea"/>
              </a:rPr>
              <a:t>學院」自行選讀相關課程。</a:t>
            </a:r>
          </a:p>
          <a:p>
            <a:pPr marL="901700" indent="-541338" algn="just">
              <a:lnSpc>
                <a:spcPts val="2500"/>
              </a:lnSpc>
              <a:spcBef>
                <a:spcPts val="1200"/>
              </a:spcBef>
            </a:pP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三</a:t>
            </a:r>
            <a:r>
              <a:rPr lang="en-US" altLang="zh-TW" sz="2400" b="1" dirty="0">
                <a:solidFill>
                  <a:schemeClr val="tx1">
                    <a:lumMod val="65000"/>
                    <a:lumOff val="35000"/>
                  </a:schemeClr>
                </a:solidFill>
                <a:latin typeface="+mn-ea"/>
              </a:rPr>
              <a:t>)	</a:t>
            </a:r>
            <a:r>
              <a:rPr lang="zh-TW" altLang="en-US" sz="2400" b="1" dirty="0">
                <a:solidFill>
                  <a:schemeClr val="tx1">
                    <a:lumMod val="65000"/>
                    <a:lumOff val="35000"/>
                  </a:schemeClr>
                </a:solidFill>
                <a:latin typeface="+mn-ea"/>
              </a:rPr>
              <a:t>科技輔助自主學習</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簡稱</a:t>
            </a:r>
            <a:r>
              <a:rPr lang="en-US" altLang="zh-TW" sz="2400" b="1" dirty="0">
                <a:solidFill>
                  <a:schemeClr val="tx1">
                    <a:lumMod val="65000"/>
                    <a:lumOff val="35000"/>
                  </a:schemeClr>
                </a:solidFill>
                <a:latin typeface="+mn-ea"/>
              </a:rPr>
              <a:t>B1)</a:t>
            </a:r>
            <a:r>
              <a:rPr lang="zh-TW" altLang="en-US" sz="2400" b="1" dirty="0">
                <a:solidFill>
                  <a:schemeClr val="tx1">
                    <a:lumMod val="65000"/>
                    <a:lumOff val="35000"/>
                  </a:schemeClr>
                </a:solidFill>
                <a:latin typeface="+mn-ea"/>
              </a:rPr>
              <a:t>：國中小數位學習推動計畫及高級中等學校科技輔助自主學習推動計畫</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前瞻</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a:t>
            </a:r>
            <a:r>
              <a:rPr lang="en-US" altLang="zh-TW" sz="2400" b="1" dirty="0">
                <a:solidFill>
                  <a:schemeClr val="tx1">
                    <a:lumMod val="65000"/>
                    <a:lumOff val="35000"/>
                  </a:schemeClr>
                </a:solidFill>
                <a:latin typeface="+mn-ea"/>
              </a:rPr>
              <a:t>BYOD</a:t>
            </a:r>
            <a:r>
              <a:rPr lang="zh-TW" altLang="en-US" sz="2400" b="1" dirty="0">
                <a:solidFill>
                  <a:schemeClr val="tx1">
                    <a:lumMod val="65000"/>
                    <a:lumOff val="35000"/>
                  </a:schemeClr>
                </a:solidFill>
                <a:latin typeface="+mn-ea"/>
              </a:rPr>
              <a:t>、</a:t>
            </a:r>
            <a:r>
              <a:rPr lang="en-US" altLang="zh-TW" sz="2400" b="1" dirty="0">
                <a:solidFill>
                  <a:schemeClr val="tx1">
                    <a:lumMod val="65000"/>
                    <a:lumOff val="35000"/>
                  </a:schemeClr>
                </a:solidFill>
                <a:latin typeface="+mn-ea"/>
              </a:rPr>
              <a:t>THSD</a:t>
            </a:r>
            <a:r>
              <a:rPr lang="zh-TW" altLang="en-US" sz="2400" b="1" dirty="0">
                <a:solidFill>
                  <a:schemeClr val="tx1">
                    <a:lumMod val="65000"/>
                    <a:lumOff val="35000"/>
                  </a:schemeClr>
                </a:solidFill>
                <a:latin typeface="+mn-ea"/>
              </a:rPr>
              <a:t>計畫教師均須參加，共</a:t>
            </a:r>
            <a:r>
              <a:rPr lang="en-US" altLang="zh-TW" sz="2400" b="1" dirty="0">
                <a:solidFill>
                  <a:schemeClr val="tx1">
                    <a:lumMod val="65000"/>
                    <a:lumOff val="35000"/>
                  </a:schemeClr>
                </a:solidFill>
                <a:latin typeface="+mn-ea"/>
              </a:rPr>
              <a:t>12</a:t>
            </a:r>
            <a:r>
              <a:rPr lang="zh-TW" altLang="en-US" sz="2400" b="1" dirty="0">
                <a:solidFill>
                  <a:schemeClr val="tx1">
                    <a:lumMod val="65000"/>
                    <a:lumOff val="35000"/>
                  </a:schemeClr>
                </a:solidFill>
                <a:latin typeface="+mn-ea"/>
              </a:rPr>
              <a:t>小時。</a:t>
            </a:r>
            <a:endParaRPr lang="en-US" altLang="zh-TW" sz="2400" b="1" dirty="0">
              <a:solidFill>
                <a:schemeClr val="tx1">
                  <a:lumMod val="65000"/>
                  <a:lumOff val="35000"/>
                </a:schemeClr>
              </a:solidFill>
              <a:latin typeface="+mn-ea"/>
            </a:endParaRPr>
          </a:p>
          <a:p>
            <a:pPr marL="901700" indent="-541338" algn="ctr">
              <a:lnSpc>
                <a:spcPts val="2500"/>
              </a:lnSpc>
              <a:spcBef>
                <a:spcPts val="1200"/>
              </a:spcBef>
            </a:pPr>
            <a:r>
              <a:rPr lang="en-US" altLang="zh-TW" b="1" dirty="0">
                <a:solidFill>
                  <a:schemeClr val="tx1">
                    <a:lumMod val="65000"/>
                    <a:lumOff val="35000"/>
                  </a:schemeClr>
                </a:solidFill>
                <a:latin typeface="+mn-ea"/>
              </a:rPr>
              <a:t>&lt;</a:t>
            </a:r>
            <a:r>
              <a:rPr lang="zh-TW" altLang="en-US" b="1" dirty="0">
                <a:solidFill>
                  <a:schemeClr val="tx1">
                    <a:lumMod val="65000"/>
                    <a:lumOff val="35000"/>
                  </a:schemeClr>
                </a:solidFill>
                <a:latin typeface="+mn-ea"/>
              </a:rPr>
              <a:t>續</a:t>
            </a:r>
            <a:r>
              <a:rPr lang="en-US" altLang="zh-TW" b="1" dirty="0">
                <a:solidFill>
                  <a:schemeClr val="tx1">
                    <a:lumMod val="65000"/>
                    <a:lumOff val="35000"/>
                  </a:schemeClr>
                </a:solidFill>
                <a:latin typeface="+mn-ea"/>
              </a:rPr>
              <a:t>&gt;</a:t>
            </a:r>
            <a:endParaRPr lang="zh-TW" altLang="en-US" b="1" dirty="0">
              <a:solidFill>
                <a:schemeClr val="tx1">
                  <a:lumMod val="65000"/>
                  <a:lumOff val="35000"/>
                </a:schemeClr>
              </a:solidFill>
              <a:latin typeface="+mn-ea"/>
            </a:endParaRPr>
          </a:p>
        </p:txBody>
      </p:sp>
    </p:spTree>
    <p:extLst>
      <p:ext uri="{BB962C8B-B14F-4D97-AF65-F5344CB8AC3E}">
        <p14:creationId xmlns:p14="http://schemas.microsoft.com/office/powerpoint/2010/main" val="368052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59</a:t>
            </a:fld>
            <a:endParaRPr lang="zh-TW" altLang="en-US" dirty="0"/>
          </a:p>
        </p:txBody>
      </p:sp>
      <p:sp>
        <p:nvSpPr>
          <p:cNvPr id="5" name="文字方塊 4">
            <a:extLst>
              <a:ext uri="{FF2B5EF4-FFF2-40B4-BE49-F238E27FC236}">
                <a16:creationId xmlns:a16="http://schemas.microsoft.com/office/drawing/2014/main" id="{C4F51178-B5C1-4EA1-AD5A-97705C75F8C7}"/>
              </a:ext>
            </a:extLst>
          </p:cNvPr>
          <p:cNvSpPr txBox="1"/>
          <p:nvPr/>
        </p:nvSpPr>
        <p:spPr>
          <a:xfrm>
            <a:off x="481263" y="1080264"/>
            <a:ext cx="10872537" cy="4144853"/>
          </a:xfrm>
          <a:prstGeom prst="rect">
            <a:avLst/>
          </a:prstGeom>
          <a:noFill/>
        </p:spPr>
        <p:txBody>
          <a:bodyPr wrap="square" rtlCol="0">
            <a:spAutoFit/>
          </a:bodyPr>
          <a:lstStyle/>
          <a:p>
            <a:pPr algn="ctr">
              <a:lnSpc>
                <a:spcPts val="3000"/>
              </a:lnSpc>
              <a:spcBef>
                <a:spcPts val="1200"/>
              </a:spcBef>
            </a:pPr>
            <a:r>
              <a:rPr lang="en-US" altLang="zh-TW" b="1" dirty="0">
                <a:solidFill>
                  <a:schemeClr val="tx1">
                    <a:lumMod val="65000"/>
                    <a:lumOff val="35000"/>
                  </a:schemeClr>
                </a:solidFill>
                <a:latin typeface="+mn-ea"/>
              </a:rPr>
              <a:t>&lt;</a:t>
            </a:r>
            <a:r>
              <a:rPr lang="zh-TW" altLang="en-US" b="1" dirty="0">
                <a:solidFill>
                  <a:schemeClr val="tx1">
                    <a:lumMod val="65000"/>
                    <a:lumOff val="35000"/>
                  </a:schemeClr>
                </a:solidFill>
                <a:latin typeface="+mn-ea"/>
              </a:rPr>
              <a:t>接前頁</a:t>
            </a:r>
            <a:r>
              <a:rPr lang="en-US" altLang="zh-TW" b="1" dirty="0">
                <a:solidFill>
                  <a:schemeClr val="tx1">
                    <a:lumMod val="65000"/>
                    <a:lumOff val="35000"/>
                  </a:schemeClr>
                </a:solidFill>
                <a:latin typeface="+mn-ea"/>
              </a:rPr>
              <a:t>&gt;</a:t>
            </a:r>
            <a:endParaRPr lang="zh-TW" altLang="en-US" b="1" dirty="0">
              <a:solidFill>
                <a:schemeClr val="tx1">
                  <a:lumMod val="65000"/>
                  <a:lumOff val="35000"/>
                </a:schemeClr>
              </a:solidFill>
              <a:latin typeface="+mn-ea"/>
            </a:endParaRPr>
          </a:p>
          <a:p>
            <a:pPr marL="625475" indent="-625475" algn="just">
              <a:lnSpc>
                <a:spcPts val="3000"/>
              </a:lnSpc>
              <a:spcBef>
                <a:spcPts val="1200"/>
              </a:spcBef>
            </a:pPr>
            <a:r>
              <a:rPr lang="zh-TW" altLang="en-US" sz="2400" b="1" dirty="0">
                <a:solidFill>
                  <a:schemeClr val="tx1">
                    <a:lumMod val="65000"/>
                    <a:lumOff val="35000"/>
                  </a:schemeClr>
                </a:solidFill>
                <a:latin typeface="+mn-ea"/>
              </a:rPr>
              <a:t>二、資訊組長增能研習：課程重點包含校園網路連線、學習載具管理及數位學習平臺帳號管理與登入問題等教育訓練，時數及主題由各縣市政府自行規劃。</a:t>
            </a:r>
          </a:p>
          <a:p>
            <a:pPr marL="625475" indent="-625475" algn="just">
              <a:lnSpc>
                <a:spcPts val="3000"/>
              </a:lnSpc>
              <a:spcBef>
                <a:spcPts val="1200"/>
              </a:spcBef>
            </a:pPr>
            <a:r>
              <a:rPr lang="zh-TW" altLang="en-US" sz="2400" b="1" dirty="0">
                <a:solidFill>
                  <a:schemeClr val="tx1">
                    <a:lumMod val="65000"/>
                    <a:lumOff val="35000"/>
                  </a:schemeClr>
                </a:solidFill>
                <a:latin typeface="+mn-ea"/>
              </a:rPr>
              <a:t>三、	縣市政府數位學習推動辦公室「輔導人力」應參與數位學習工作坊</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一</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二</a:t>
            </a:r>
            <a:r>
              <a:rPr lang="en-US" altLang="zh-TW" sz="2400" b="1" dirty="0">
                <a:solidFill>
                  <a:schemeClr val="tx1">
                    <a:lumMod val="65000"/>
                    <a:lumOff val="35000"/>
                  </a:schemeClr>
                </a:solidFill>
                <a:latin typeface="+mn-ea"/>
              </a:rPr>
              <a:t>)</a:t>
            </a:r>
            <a:r>
              <a:rPr lang="zh-TW" altLang="en-US" sz="2400" b="1" dirty="0">
                <a:solidFill>
                  <a:schemeClr val="tx1">
                    <a:lumMod val="65000"/>
                    <a:lumOff val="35000"/>
                  </a:schemeClr>
                </a:solidFill>
                <a:latin typeface="+mn-ea"/>
              </a:rPr>
              <a:t>及科技輔助自主學習課程。</a:t>
            </a:r>
          </a:p>
          <a:p>
            <a:pPr marL="625475" indent="-625475" algn="just">
              <a:lnSpc>
                <a:spcPts val="3000"/>
              </a:lnSpc>
              <a:spcBef>
                <a:spcPts val="1200"/>
              </a:spcBef>
            </a:pPr>
            <a:r>
              <a:rPr lang="zh-TW" altLang="en-US" sz="2400" b="1" dirty="0">
                <a:solidFill>
                  <a:schemeClr val="tx1">
                    <a:lumMod val="65000"/>
                    <a:lumOff val="35000"/>
                  </a:schemeClr>
                </a:solidFill>
                <a:latin typeface="+mn-ea"/>
              </a:rPr>
              <a:t>四、	載具管理系統之教育訓練：教育部學習載具管理系統</a:t>
            </a:r>
            <a:r>
              <a:rPr lang="en-US" altLang="zh-TW" sz="2400" b="1" dirty="0">
                <a:solidFill>
                  <a:schemeClr val="tx1">
                    <a:lumMod val="65000"/>
                    <a:lumOff val="35000"/>
                  </a:schemeClr>
                </a:solidFill>
                <a:latin typeface="+mn-ea"/>
              </a:rPr>
              <a:t>(MOE MDM)</a:t>
            </a:r>
            <a:r>
              <a:rPr lang="zh-TW" altLang="en-US" sz="2400" b="1" dirty="0">
                <a:solidFill>
                  <a:schemeClr val="tx1">
                    <a:lumMod val="65000"/>
                    <a:lumOff val="35000"/>
                  </a:schemeClr>
                </a:solidFill>
                <a:latin typeface="+mn-ea"/>
              </a:rPr>
              <a:t>會針對</a:t>
            </a:r>
            <a:r>
              <a:rPr lang="en-US" altLang="zh-TW" sz="2400" b="1" dirty="0">
                <a:solidFill>
                  <a:schemeClr val="tx1">
                    <a:lumMod val="65000"/>
                    <a:lumOff val="35000"/>
                  </a:schemeClr>
                </a:solidFill>
                <a:latin typeface="+mn-ea"/>
              </a:rPr>
              <a:t>22</a:t>
            </a:r>
            <a:r>
              <a:rPr lang="zh-TW" altLang="en-US" sz="2400" b="1" dirty="0">
                <a:solidFill>
                  <a:schemeClr val="tx1">
                    <a:lumMod val="65000"/>
                    <a:lumOff val="35000"/>
                  </a:schemeClr>
                </a:solidFill>
                <a:latin typeface="+mn-ea"/>
              </a:rPr>
              <a:t>縣市數位學習辦公室進行教育訓練，並由</a:t>
            </a:r>
            <a:r>
              <a:rPr lang="en-US" altLang="zh-TW" sz="2400" b="1" dirty="0">
                <a:solidFill>
                  <a:schemeClr val="tx1">
                    <a:lumMod val="65000"/>
                    <a:lumOff val="35000"/>
                  </a:schemeClr>
                </a:solidFill>
                <a:latin typeface="+mn-ea"/>
              </a:rPr>
              <a:t>22</a:t>
            </a:r>
            <a:r>
              <a:rPr lang="zh-TW" altLang="en-US" sz="2400" b="1" dirty="0">
                <a:solidFill>
                  <a:schemeClr val="tx1">
                    <a:lumMod val="65000"/>
                    <a:lumOff val="35000"/>
                  </a:schemeClr>
                </a:solidFill>
                <a:latin typeface="+mn-ea"/>
              </a:rPr>
              <a:t>縣市辦理學校端教育訓練，教育訓練內容手冊皆會放置教育部學習載具管理系統頁面。</a:t>
            </a:r>
            <a:endParaRPr lang="en-US" altLang="zh-TW" sz="2400" b="1" dirty="0">
              <a:solidFill>
                <a:schemeClr val="tx1">
                  <a:lumMod val="65000"/>
                  <a:lumOff val="35000"/>
                </a:schemeClr>
              </a:solidFill>
              <a:latin typeface="+mn-ea"/>
            </a:endParaRPr>
          </a:p>
          <a:p>
            <a:pPr marL="625475" indent="-625475" algn="just">
              <a:lnSpc>
                <a:spcPts val="3000"/>
              </a:lnSpc>
              <a:spcBef>
                <a:spcPts val="1200"/>
              </a:spcBef>
            </a:pPr>
            <a:r>
              <a:rPr lang="zh-TW" altLang="en-US" sz="2400" b="1" dirty="0">
                <a:solidFill>
                  <a:schemeClr val="tx1">
                    <a:lumMod val="65000"/>
                    <a:lumOff val="35000"/>
                  </a:schemeClr>
                </a:solidFill>
                <a:latin typeface="+mn-ea"/>
              </a:rPr>
              <a:t>五、	其餘各類課程說明詳如下表推動中小學數位學習精進方案增能研習說明表。</a:t>
            </a:r>
          </a:p>
        </p:txBody>
      </p:sp>
    </p:spTree>
    <p:extLst>
      <p:ext uri="{BB962C8B-B14F-4D97-AF65-F5344CB8AC3E}">
        <p14:creationId xmlns:p14="http://schemas.microsoft.com/office/powerpoint/2010/main" val="3863492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80AED5-CE5C-4573-AA2C-DA7DEB35DE1F}"/>
              </a:ext>
            </a:extLst>
          </p:cNvPr>
          <p:cNvSpPr>
            <a:spLocks noGrp="1"/>
          </p:cNvSpPr>
          <p:nvPr>
            <p:ph type="title"/>
          </p:nvPr>
        </p:nvSpPr>
        <p:spPr/>
        <p:txBody>
          <a:bodyPr>
            <a:normAutofit fontScale="90000"/>
          </a:bodyPr>
          <a:lstStyle/>
          <a:p>
            <a:r>
              <a:rPr lang="zh-TW" altLang="en-US" dirty="0"/>
              <a:t>美國 數位學習指引</a:t>
            </a:r>
          </a:p>
        </p:txBody>
      </p:sp>
      <p:sp>
        <p:nvSpPr>
          <p:cNvPr id="25" name="投影片編號版面配置區 24">
            <a:extLst>
              <a:ext uri="{FF2B5EF4-FFF2-40B4-BE49-F238E27FC236}">
                <a16:creationId xmlns:a16="http://schemas.microsoft.com/office/drawing/2014/main" id="{B912BF33-43F0-46B1-9FBB-06241F497C69}"/>
              </a:ext>
            </a:extLst>
          </p:cNvPr>
          <p:cNvSpPr>
            <a:spLocks noGrp="1"/>
          </p:cNvSpPr>
          <p:nvPr>
            <p:ph type="sldNum" sz="quarter" idx="4"/>
          </p:nvPr>
        </p:nvSpPr>
        <p:spPr/>
        <p:txBody>
          <a:bodyPr vert="horz" lIns="91440" tIns="45720" rIns="91440" bIns="45720" rtlCol="0" anchor="ctr"/>
          <a:lstStyle/>
          <a:p>
            <a:pPr algn="r"/>
            <a:fld id="{E139BAAD-7476-414C-B105-1DA9148DC31B}" type="slidenum">
              <a:rPr lang="en-US" altLang="zh-TW" smtClean="0"/>
              <a:pPr algn="r"/>
              <a:t>6</a:t>
            </a:fld>
            <a:endParaRPr lang="en-US" altLang="zh-TW" dirty="0"/>
          </a:p>
        </p:txBody>
      </p:sp>
      <p:sp>
        <p:nvSpPr>
          <p:cNvPr id="17" name="手繪多邊形: 圖案 16">
            <a:extLst>
              <a:ext uri="{FF2B5EF4-FFF2-40B4-BE49-F238E27FC236}">
                <a16:creationId xmlns:a16="http://schemas.microsoft.com/office/drawing/2014/main" id="{92C0DD6C-CDB0-4133-89D7-A52C3264FB15}"/>
              </a:ext>
            </a:extLst>
          </p:cNvPr>
          <p:cNvSpPr/>
          <p:nvPr/>
        </p:nvSpPr>
        <p:spPr>
          <a:xfrm>
            <a:off x="460569" y="1156491"/>
            <a:ext cx="3740727" cy="5093855"/>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0" lvl="1" algn="ctr">
              <a:lnSpc>
                <a:spcPct val="150000"/>
              </a:lnSpc>
            </a:pPr>
            <a:r>
              <a:rPr lang="zh-TW" altLang="en-US" sz="2800" b="1" kern="0" dirty="0">
                <a:solidFill>
                  <a:srgbClr val="7534E6"/>
                </a:solidFill>
                <a:sym typeface="Arial"/>
              </a:rPr>
              <a:t>學校領導者</a:t>
            </a:r>
            <a:endParaRPr lang="en-US" altLang="zh-TW" sz="2800" b="1" kern="0" dirty="0">
              <a:solidFill>
                <a:srgbClr val="7534E6"/>
              </a:solidFill>
              <a:sym typeface="Arial"/>
            </a:endParaRPr>
          </a:p>
        </p:txBody>
      </p:sp>
      <p:pic>
        <p:nvPicPr>
          <p:cNvPr id="12" name="內容版面配置區 9">
            <a:extLst>
              <a:ext uri="{FF2B5EF4-FFF2-40B4-BE49-F238E27FC236}">
                <a16:creationId xmlns:a16="http://schemas.microsoft.com/office/drawing/2014/main" id="{D7E39DF2-FC4D-4AA8-8C74-5FB7482373F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33716" y="1932338"/>
            <a:ext cx="3097983" cy="4017385"/>
          </a:xfrm>
          <a:prstGeom prst="roundRect">
            <a:avLst>
              <a:gd name="adj" fmla="val 3468"/>
            </a:avLst>
          </a:prstGeom>
          <a:effectLst>
            <a:outerShdw blurRad="50800" dist="38100" dir="5400000" algn="t" rotWithShape="0">
              <a:prstClr val="black">
                <a:alpha val="40000"/>
              </a:prstClr>
            </a:outerShdw>
          </a:effectLst>
        </p:spPr>
      </p:pic>
      <p:sp>
        <p:nvSpPr>
          <p:cNvPr id="18" name="手繪多邊形: 圖案 17">
            <a:extLst>
              <a:ext uri="{FF2B5EF4-FFF2-40B4-BE49-F238E27FC236}">
                <a16:creationId xmlns:a16="http://schemas.microsoft.com/office/drawing/2014/main" id="{0190FFEF-D972-4546-9069-FCDDE6E7B9A0}"/>
              </a:ext>
            </a:extLst>
          </p:cNvPr>
          <p:cNvSpPr/>
          <p:nvPr/>
        </p:nvSpPr>
        <p:spPr>
          <a:xfrm>
            <a:off x="8129901" y="1156491"/>
            <a:ext cx="3609518" cy="5093854"/>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0" lvl="1" algn="ctr">
              <a:lnSpc>
                <a:spcPct val="150000"/>
              </a:lnSpc>
            </a:pPr>
            <a:r>
              <a:rPr lang="zh-TW" altLang="en-US" sz="2800" b="1" kern="0" dirty="0">
                <a:solidFill>
                  <a:srgbClr val="7534E6"/>
                </a:solidFill>
                <a:sym typeface="Arial"/>
              </a:rPr>
              <a:t>家長</a:t>
            </a:r>
            <a:r>
              <a:rPr lang="en-US" altLang="zh-TW" sz="2800" b="1" kern="0" dirty="0">
                <a:solidFill>
                  <a:srgbClr val="7534E6"/>
                </a:solidFill>
                <a:sym typeface="Arial"/>
              </a:rPr>
              <a:t>(</a:t>
            </a:r>
            <a:r>
              <a:rPr lang="zh-TW" altLang="en-US" sz="2800" b="1" kern="0" dirty="0">
                <a:solidFill>
                  <a:srgbClr val="7534E6"/>
                </a:solidFill>
                <a:sym typeface="Arial"/>
              </a:rPr>
              <a:t>家庭</a:t>
            </a:r>
            <a:r>
              <a:rPr lang="en-US" altLang="zh-TW" sz="2800" b="1" kern="0" dirty="0">
                <a:solidFill>
                  <a:srgbClr val="7534E6"/>
                </a:solidFill>
                <a:sym typeface="Arial"/>
              </a:rPr>
              <a:t>)</a:t>
            </a:r>
            <a:endParaRPr lang="en-US" altLang="zh-TW" sz="2800" b="1" kern="0" dirty="0">
              <a:solidFill>
                <a:srgbClr val="1974C2"/>
              </a:solidFill>
              <a:sym typeface="Arial"/>
            </a:endParaRPr>
          </a:p>
        </p:txBody>
      </p:sp>
      <p:pic>
        <p:nvPicPr>
          <p:cNvPr id="14" name="內容版面配置區 9">
            <a:extLst>
              <a:ext uri="{FF2B5EF4-FFF2-40B4-BE49-F238E27FC236}">
                <a16:creationId xmlns:a16="http://schemas.microsoft.com/office/drawing/2014/main" id="{522856A9-3BC3-4CD3-BC30-BF7419D3B69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411261" y="1940890"/>
            <a:ext cx="3046798" cy="3944330"/>
          </a:xfrm>
          <a:prstGeom prst="roundRect">
            <a:avLst>
              <a:gd name="adj" fmla="val 3468"/>
            </a:avLst>
          </a:prstGeom>
          <a:effectLst>
            <a:outerShdw blurRad="50800" dist="38100" dir="5400000" algn="t" rotWithShape="0">
              <a:prstClr val="black">
                <a:alpha val="40000"/>
              </a:prstClr>
            </a:outerShdw>
          </a:effectLst>
        </p:spPr>
      </p:pic>
      <p:pic>
        <p:nvPicPr>
          <p:cNvPr id="8" name="內容版面配置區 9">
            <a:extLst>
              <a:ext uri="{FF2B5EF4-FFF2-40B4-BE49-F238E27FC236}">
                <a16:creationId xmlns:a16="http://schemas.microsoft.com/office/drawing/2014/main" id="{46CAC5F8-D227-47C2-A8EB-04134837984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4573920" y="1901132"/>
            <a:ext cx="3183909" cy="4067217"/>
          </a:xfrm>
          <a:prstGeom prst="roundRect">
            <a:avLst>
              <a:gd name="adj" fmla="val 3468"/>
            </a:avLst>
          </a:prstGeom>
          <a:effectLst>
            <a:outerShdw blurRad="50800" dist="38100" dir="5400000" algn="t" rotWithShape="0">
              <a:prstClr val="black">
                <a:alpha val="40000"/>
              </a:prstClr>
            </a:outerShdw>
          </a:effectLst>
        </p:spPr>
      </p:pic>
      <p:sp>
        <p:nvSpPr>
          <p:cNvPr id="9" name="手繪多邊形: 圖案 8">
            <a:extLst>
              <a:ext uri="{FF2B5EF4-FFF2-40B4-BE49-F238E27FC236}">
                <a16:creationId xmlns:a16="http://schemas.microsoft.com/office/drawing/2014/main" id="{CCF7F4A2-337B-472B-8014-EFE65D2AA0D1}"/>
              </a:ext>
            </a:extLst>
          </p:cNvPr>
          <p:cNvSpPr/>
          <p:nvPr/>
        </p:nvSpPr>
        <p:spPr>
          <a:xfrm>
            <a:off x="4295511" y="1156491"/>
            <a:ext cx="3740728" cy="5093854"/>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0" lvl="1" algn="ctr">
              <a:lnSpc>
                <a:spcPct val="150000"/>
              </a:lnSpc>
            </a:pPr>
            <a:r>
              <a:rPr lang="zh-TW" altLang="en-US" sz="2800" b="1" kern="0" dirty="0">
                <a:solidFill>
                  <a:srgbClr val="7534E6"/>
                </a:solidFill>
                <a:sym typeface="Arial"/>
              </a:rPr>
              <a:t>教師</a:t>
            </a:r>
            <a:endParaRPr lang="en-US" altLang="zh-TW" sz="3200" b="1" kern="0" dirty="0">
              <a:solidFill>
                <a:srgbClr val="1974C2"/>
              </a:solidFill>
              <a:sym typeface="Arial"/>
            </a:endParaRPr>
          </a:p>
        </p:txBody>
      </p:sp>
      <p:sp>
        <p:nvSpPr>
          <p:cNvPr id="3" name="矩形 2">
            <a:extLst>
              <a:ext uri="{FF2B5EF4-FFF2-40B4-BE49-F238E27FC236}">
                <a16:creationId xmlns:a16="http://schemas.microsoft.com/office/drawing/2014/main" id="{3A432055-7E8D-4068-B796-65B2CE2155B4}"/>
              </a:ext>
            </a:extLst>
          </p:cNvPr>
          <p:cNvSpPr/>
          <p:nvPr/>
        </p:nvSpPr>
        <p:spPr>
          <a:xfrm>
            <a:off x="117475" y="6356251"/>
            <a:ext cx="3105337" cy="307777"/>
          </a:xfrm>
          <a:prstGeom prst="rect">
            <a:avLst/>
          </a:prstGeom>
        </p:spPr>
        <p:txBody>
          <a:bodyPr wrap="square">
            <a:spAutoFit/>
          </a:bodyPr>
          <a:lstStyle/>
          <a:p>
            <a:pPr lvl="1"/>
            <a:r>
              <a:rPr lang="en-US" altLang="zh-TW" sz="1400" b="1" kern="0" dirty="0">
                <a:solidFill>
                  <a:srgbClr val="1974C2"/>
                </a:solidFill>
                <a:sym typeface="Arial"/>
              </a:rPr>
              <a:t>(</a:t>
            </a:r>
            <a:r>
              <a:rPr lang="zh-TW" altLang="en-US" sz="1400" b="1" kern="0" dirty="0">
                <a:solidFill>
                  <a:srgbClr val="1974C2"/>
                </a:solidFill>
                <a:sym typeface="Arial"/>
              </a:rPr>
              <a:t>美國教育部、教育技術辦公室</a:t>
            </a:r>
            <a:r>
              <a:rPr lang="en-US" altLang="zh-TW" sz="1400" b="1" kern="0" dirty="0">
                <a:solidFill>
                  <a:srgbClr val="1974C2"/>
                </a:solidFill>
                <a:sym typeface="Arial"/>
              </a:rPr>
              <a:t>)</a:t>
            </a:r>
          </a:p>
        </p:txBody>
      </p:sp>
    </p:spTree>
    <p:extLst>
      <p:ext uri="{BB962C8B-B14F-4D97-AF65-F5344CB8AC3E}">
        <p14:creationId xmlns:p14="http://schemas.microsoft.com/office/powerpoint/2010/main" val="10849854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60</a:t>
            </a:fld>
            <a:endParaRPr lang="zh-TW" altLang="en-US" dirty="0"/>
          </a:p>
        </p:txBody>
      </p:sp>
      <p:graphicFrame>
        <p:nvGraphicFramePr>
          <p:cNvPr id="7" name="表格 6">
            <a:extLst>
              <a:ext uri="{FF2B5EF4-FFF2-40B4-BE49-F238E27FC236}">
                <a16:creationId xmlns:a16="http://schemas.microsoft.com/office/drawing/2014/main" id="{1C91F573-26AC-48D7-B4D5-FB9F491930EA}"/>
              </a:ext>
            </a:extLst>
          </p:cNvPr>
          <p:cNvGraphicFramePr>
            <a:graphicFrameLocks noGrp="1"/>
          </p:cNvGraphicFramePr>
          <p:nvPr>
            <p:extLst>
              <p:ext uri="{D42A27DB-BD31-4B8C-83A1-F6EECF244321}">
                <p14:modId xmlns:p14="http://schemas.microsoft.com/office/powerpoint/2010/main" val="1643599026"/>
              </p:ext>
            </p:extLst>
          </p:nvPr>
        </p:nvGraphicFramePr>
        <p:xfrm>
          <a:off x="519363" y="1429969"/>
          <a:ext cx="11247217" cy="4880343"/>
        </p:xfrm>
        <a:graphic>
          <a:graphicData uri="http://schemas.openxmlformats.org/drawingml/2006/table">
            <a:tbl>
              <a:tblPr firstRow="1" firstCol="1" bandRow="1"/>
              <a:tblGrid>
                <a:gridCol w="1606975">
                  <a:extLst>
                    <a:ext uri="{9D8B030D-6E8A-4147-A177-3AD203B41FA5}">
                      <a16:colId xmlns:a16="http://schemas.microsoft.com/office/drawing/2014/main" val="4161428837"/>
                    </a:ext>
                  </a:extLst>
                </a:gridCol>
                <a:gridCol w="797336">
                  <a:extLst>
                    <a:ext uri="{9D8B030D-6E8A-4147-A177-3AD203B41FA5}">
                      <a16:colId xmlns:a16="http://schemas.microsoft.com/office/drawing/2014/main" val="1297384145"/>
                    </a:ext>
                  </a:extLst>
                </a:gridCol>
                <a:gridCol w="1913021">
                  <a:extLst>
                    <a:ext uri="{9D8B030D-6E8A-4147-A177-3AD203B41FA5}">
                      <a16:colId xmlns:a16="http://schemas.microsoft.com/office/drawing/2014/main" val="1658872050"/>
                    </a:ext>
                  </a:extLst>
                </a:gridCol>
                <a:gridCol w="1738486">
                  <a:extLst>
                    <a:ext uri="{9D8B030D-6E8A-4147-A177-3AD203B41FA5}">
                      <a16:colId xmlns:a16="http://schemas.microsoft.com/office/drawing/2014/main" val="2625053259"/>
                    </a:ext>
                  </a:extLst>
                </a:gridCol>
                <a:gridCol w="1715939">
                  <a:extLst>
                    <a:ext uri="{9D8B030D-6E8A-4147-A177-3AD203B41FA5}">
                      <a16:colId xmlns:a16="http://schemas.microsoft.com/office/drawing/2014/main" val="2675234063"/>
                    </a:ext>
                  </a:extLst>
                </a:gridCol>
                <a:gridCol w="1683059">
                  <a:extLst>
                    <a:ext uri="{9D8B030D-6E8A-4147-A177-3AD203B41FA5}">
                      <a16:colId xmlns:a16="http://schemas.microsoft.com/office/drawing/2014/main" val="1196445563"/>
                    </a:ext>
                  </a:extLst>
                </a:gridCol>
                <a:gridCol w="1792401">
                  <a:extLst>
                    <a:ext uri="{9D8B030D-6E8A-4147-A177-3AD203B41FA5}">
                      <a16:colId xmlns:a16="http://schemas.microsoft.com/office/drawing/2014/main" val="1632135419"/>
                    </a:ext>
                  </a:extLst>
                </a:gridCol>
              </a:tblGrid>
              <a:tr h="295784">
                <a:tc>
                  <a:txBody>
                    <a:bodyPr/>
                    <a:lstStyle/>
                    <a:p>
                      <a:pPr algn="ctr">
                        <a:lnSpc>
                          <a:spcPts val="1800"/>
                        </a:lnSpc>
                        <a:spcAft>
                          <a:spcPts val="0"/>
                        </a:spcAft>
                      </a:pPr>
                      <a:r>
                        <a:rPr lang="zh-TW" sz="1400" b="1" kern="1200" dirty="0">
                          <a:solidFill>
                            <a:srgbClr val="000000"/>
                          </a:solidFill>
                          <a:effectLst/>
                          <a:latin typeface="+mn-ea"/>
                          <a:ea typeface="+mn-ea"/>
                          <a:cs typeface="Arial" panose="020B0604020202020204" pitchFamily="34" charset="0"/>
                        </a:rPr>
                        <a:t>研習名稱</a:t>
                      </a:r>
                      <a:endParaRPr lang="zh-TW" sz="1400" kern="100" dirty="0">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a:lnSpc>
                          <a:spcPts val="1800"/>
                        </a:lnSpc>
                        <a:spcAft>
                          <a:spcPts val="0"/>
                        </a:spcAft>
                      </a:pPr>
                      <a:r>
                        <a:rPr lang="zh-TW" sz="1400" b="1" kern="1200" dirty="0">
                          <a:solidFill>
                            <a:srgbClr val="000000"/>
                          </a:solidFill>
                          <a:effectLst/>
                          <a:latin typeface="+mn-ea"/>
                          <a:ea typeface="+mn-ea"/>
                          <a:cs typeface="Arial" panose="020B0604020202020204" pitchFamily="34" charset="0"/>
                        </a:rPr>
                        <a:t>時間</a:t>
                      </a:r>
                      <a:endParaRPr lang="zh-TW" sz="1400" kern="100" dirty="0">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a:lnSpc>
                          <a:spcPts val="1800"/>
                        </a:lnSpc>
                        <a:spcAft>
                          <a:spcPts val="0"/>
                        </a:spcAft>
                      </a:pPr>
                      <a:r>
                        <a:rPr lang="zh-TW" sz="1200" b="1" kern="1200">
                          <a:solidFill>
                            <a:srgbClr val="000000"/>
                          </a:solidFill>
                          <a:effectLst/>
                          <a:latin typeface="+mn-ea"/>
                          <a:ea typeface="+mn-ea"/>
                          <a:cs typeface="Arial" panose="020B0604020202020204" pitchFamily="34" charset="0"/>
                        </a:rPr>
                        <a:t>辦理方式</a:t>
                      </a:r>
                      <a:endParaRPr lang="zh-TW" sz="1200" kern="100">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a:lnSpc>
                          <a:spcPts val="1800"/>
                        </a:lnSpc>
                        <a:spcAft>
                          <a:spcPts val="0"/>
                        </a:spcAft>
                      </a:pPr>
                      <a:r>
                        <a:rPr lang="zh-TW" sz="1200" b="1" kern="1200">
                          <a:solidFill>
                            <a:srgbClr val="000000"/>
                          </a:solidFill>
                          <a:effectLst/>
                          <a:latin typeface="+mn-ea"/>
                          <a:ea typeface="+mn-ea"/>
                          <a:cs typeface="Arial" panose="020B0604020202020204" pitchFamily="34" charset="0"/>
                        </a:rPr>
                        <a:t>課程重點</a:t>
                      </a:r>
                      <a:endParaRPr lang="zh-TW" sz="1200" kern="100">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a:lnSpc>
                          <a:spcPts val="1800"/>
                        </a:lnSpc>
                        <a:spcAft>
                          <a:spcPts val="0"/>
                        </a:spcAft>
                      </a:pPr>
                      <a:r>
                        <a:rPr lang="zh-TW" sz="1200" b="1" kern="1200">
                          <a:solidFill>
                            <a:srgbClr val="000000"/>
                          </a:solidFill>
                          <a:effectLst/>
                          <a:latin typeface="+mn-ea"/>
                          <a:ea typeface="+mn-ea"/>
                          <a:cs typeface="Arial" panose="020B0604020202020204" pitchFamily="34" charset="0"/>
                        </a:rPr>
                        <a:t>對象</a:t>
                      </a:r>
                      <a:r>
                        <a:rPr lang="en-US" sz="1200" b="1" kern="1200">
                          <a:solidFill>
                            <a:srgbClr val="000000"/>
                          </a:solidFill>
                          <a:effectLst/>
                          <a:latin typeface="+mn-ea"/>
                          <a:ea typeface="+mn-ea"/>
                          <a:cs typeface="Arial" panose="020B0604020202020204" pitchFamily="34" charset="0"/>
                        </a:rPr>
                        <a:t>/KPI</a:t>
                      </a:r>
                      <a:endParaRPr lang="zh-TW" sz="1200" kern="100">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a:lnSpc>
                          <a:spcPts val="1800"/>
                        </a:lnSpc>
                        <a:spcAft>
                          <a:spcPts val="0"/>
                        </a:spcAft>
                      </a:pPr>
                      <a:r>
                        <a:rPr lang="zh-TW" sz="1200" b="1" kern="1200">
                          <a:solidFill>
                            <a:srgbClr val="000000"/>
                          </a:solidFill>
                          <a:effectLst/>
                          <a:latin typeface="+mn-ea"/>
                          <a:ea typeface="+mn-ea"/>
                          <a:cs typeface="Arial" panose="020B0604020202020204" pitchFamily="34" charset="0"/>
                        </a:rPr>
                        <a:t>辦理單位</a:t>
                      </a:r>
                      <a:endParaRPr lang="zh-TW" sz="1200" kern="100">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a:lnSpc>
                          <a:spcPts val="1800"/>
                        </a:lnSpc>
                        <a:spcAft>
                          <a:spcPts val="0"/>
                        </a:spcAft>
                      </a:pPr>
                      <a:r>
                        <a:rPr lang="zh-TW" sz="1200" b="1" kern="1200">
                          <a:solidFill>
                            <a:srgbClr val="000000"/>
                          </a:solidFill>
                          <a:effectLst/>
                          <a:latin typeface="+mn-ea"/>
                          <a:ea typeface="+mn-ea"/>
                          <a:cs typeface="Arial" panose="020B0604020202020204" pitchFamily="34" charset="0"/>
                        </a:rPr>
                        <a:t>講師來源</a:t>
                      </a:r>
                      <a:endParaRPr lang="zh-TW" sz="1200" kern="100">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784735187"/>
                  </a:ext>
                </a:extLst>
              </a:tr>
              <a:tr h="1463698">
                <a:tc>
                  <a:txBody>
                    <a:bodyPr/>
                    <a:lstStyle/>
                    <a:p>
                      <a:pPr algn="just">
                        <a:lnSpc>
                          <a:spcPts val="1800"/>
                        </a:lnSpc>
                        <a:spcAft>
                          <a:spcPts val="0"/>
                        </a:spcAft>
                      </a:pPr>
                      <a:r>
                        <a:rPr lang="zh-TW" sz="1400" b="1" kern="1200" dirty="0">
                          <a:solidFill>
                            <a:schemeClr val="tx1"/>
                          </a:solidFill>
                          <a:effectLst/>
                          <a:latin typeface="+mn-ea"/>
                          <a:ea typeface="+mn-ea"/>
                          <a:cs typeface="Arial" panose="020B0604020202020204" pitchFamily="34" charset="0"/>
                        </a:rPr>
                        <a:t>數位素養增能研習</a:t>
                      </a:r>
                      <a:endParaRPr lang="zh-TW" sz="1400" b="1"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lnSpc>
                          <a:spcPts val="1800"/>
                        </a:lnSpc>
                        <a:spcAft>
                          <a:spcPts val="0"/>
                        </a:spcAft>
                      </a:pPr>
                      <a:r>
                        <a:rPr lang="en-US" sz="1400" kern="1200" dirty="0">
                          <a:solidFill>
                            <a:schemeClr val="tx1"/>
                          </a:solidFill>
                          <a:effectLst/>
                          <a:latin typeface="+mn-ea"/>
                          <a:ea typeface="+mn-ea"/>
                          <a:cs typeface="Arial" panose="020B0604020202020204" pitchFamily="34" charset="0"/>
                        </a:rPr>
                        <a:t>3</a:t>
                      </a:r>
                      <a:r>
                        <a:rPr lang="zh-TW" sz="1400" kern="1200" dirty="0">
                          <a:solidFill>
                            <a:schemeClr val="tx1"/>
                          </a:solidFill>
                          <a:effectLst/>
                          <a:latin typeface="+mn-ea"/>
                          <a:ea typeface="+mn-ea"/>
                          <a:cs typeface="Arial" panose="020B0604020202020204" pitchFamily="34" charset="0"/>
                        </a:rPr>
                        <a:t>小時</a:t>
                      </a:r>
                      <a:endParaRPr lang="zh-TW" sz="14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just">
                        <a:lnSpc>
                          <a:spcPts val="1800"/>
                        </a:lnSpc>
                        <a:spcAft>
                          <a:spcPts val="0"/>
                        </a:spcAft>
                      </a:pPr>
                      <a:r>
                        <a:rPr lang="zh-TW" sz="1400" kern="1200" dirty="0">
                          <a:solidFill>
                            <a:schemeClr val="tx1"/>
                          </a:solidFill>
                          <a:effectLst/>
                          <a:latin typeface="+mn-ea"/>
                          <a:ea typeface="+mn-ea"/>
                          <a:cs typeface="Arial" panose="020B0604020202020204" pitchFamily="34" charset="0"/>
                        </a:rPr>
                        <a:t>實體</a:t>
                      </a:r>
                      <a:r>
                        <a:rPr lang="en-US" sz="1400" kern="1200" dirty="0">
                          <a:solidFill>
                            <a:schemeClr val="tx1"/>
                          </a:solidFill>
                          <a:effectLst/>
                          <a:latin typeface="+mn-ea"/>
                          <a:ea typeface="+mn-ea"/>
                          <a:cs typeface="Arial" panose="020B0604020202020204" pitchFamily="34" charset="0"/>
                        </a:rPr>
                        <a:t>/</a:t>
                      </a:r>
                      <a:r>
                        <a:rPr lang="zh-TW" sz="1400" kern="1200" dirty="0">
                          <a:solidFill>
                            <a:schemeClr val="tx1"/>
                          </a:solidFill>
                          <a:effectLst/>
                          <a:latin typeface="+mn-ea"/>
                          <a:ea typeface="+mn-ea"/>
                          <a:cs typeface="Arial" panose="020B0604020202020204" pitchFamily="34" charset="0"/>
                        </a:rPr>
                        <a:t>線上</a:t>
                      </a:r>
                      <a:endParaRPr lang="en-US" altLang="zh-TW" sz="1400" kern="1200" dirty="0">
                        <a:solidFill>
                          <a:schemeClr val="tx1"/>
                        </a:solidFill>
                        <a:effectLst/>
                        <a:latin typeface="+mn-ea"/>
                        <a:ea typeface="+mn-ea"/>
                        <a:cs typeface="Arial" panose="020B0604020202020204" pitchFamily="34" charset="0"/>
                      </a:endParaRPr>
                    </a:p>
                    <a:p>
                      <a:pPr algn="just">
                        <a:lnSpc>
                          <a:spcPts val="1800"/>
                        </a:lnSpc>
                        <a:spcAft>
                          <a:spcPts val="0"/>
                        </a:spcAft>
                      </a:pPr>
                      <a:r>
                        <a:rPr lang="en-US" sz="1400" kern="1200" dirty="0">
                          <a:solidFill>
                            <a:schemeClr val="tx1"/>
                          </a:solidFill>
                          <a:effectLst/>
                          <a:latin typeface="+mn-ea"/>
                          <a:ea typeface="+mn-ea"/>
                          <a:cs typeface="Arial" panose="020B0604020202020204" pitchFamily="34" charset="0"/>
                        </a:rPr>
                        <a:t>(</a:t>
                      </a:r>
                      <a:r>
                        <a:rPr lang="zh-TW" sz="1400" kern="1200" dirty="0">
                          <a:solidFill>
                            <a:schemeClr val="tx1"/>
                          </a:solidFill>
                          <a:effectLst/>
                          <a:latin typeface="+mn-ea"/>
                          <a:ea typeface="+mn-ea"/>
                          <a:cs typeface="Arial" panose="020B0604020202020204" pitchFamily="34" charset="0"/>
                        </a:rPr>
                        <a:t>同步</a:t>
                      </a:r>
                      <a:r>
                        <a:rPr lang="en-US" sz="1400" kern="1200" dirty="0">
                          <a:solidFill>
                            <a:schemeClr val="tx1"/>
                          </a:solidFill>
                          <a:effectLst/>
                          <a:latin typeface="+mn-ea"/>
                          <a:ea typeface="+mn-ea"/>
                          <a:cs typeface="Arial" panose="020B0604020202020204" pitchFamily="34" charset="0"/>
                        </a:rPr>
                        <a:t>/</a:t>
                      </a:r>
                      <a:r>
                        <a:rPr lang="zh-TW" sz="1400" kern="1200" dirty="0">
                          <a:solidFill>
                            <a:schemeClr val="tx1"/>
                          </a:solidFill>
                          <a:effectLst/>
                          <a:latin typeface="+mn-ea"/>
                          <a:ea typeface="+mn-ea"/>
                          <a:cs typeface="Arial" panose="020B0604020202020204" pitchFamily="34" charset="0"/>
                        </a:rPr>
                        <a:t>非同步</a:t>
                      </a:r>
                      <a:r>
                        <a:rPr lang="en-US" sz="1400" kern="1200" dirty="0">
                          <a:solidFill>
                            <a:schemeClr val="tx1"/>
                          </a:solidFill>
                          <a:effectLst/>
                          <a:latin typeface="+mn-ea"/>
                          <a:ea typeface="+mn-ea"/>
                          <a:cs typeface="Arial" panose="020B0604020202020204" pitchFamily="34" charset="0"/>
                        </a:rPr>
                        <a:t>)</a:t>
                      </a:r>
                      <a:endParaRPr lang="zh-TW" sz="14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just">
                        <a:lnSpc>
                          <a:spcPts val="1800"/>
                        </a:lnSpc>
                        <a:spcAft>
                          <a:spcPts val="0"/>
                        </a:spcAft>
                      </a:pPr>
                      <a:r>
                        <a:rPr lang="zh-TW" sz="1200" kern="1200" dirty="0">
                          <a:solidFill>
                            <a:schemeClr val="tx1"/>
                          </a:solidFill>
                          <a:effectLst/>
                          <a:latin typeface="+mn-ea"/>
                          <a:ea typeface="+mn-ea"/>
                          <a:cs typeface="Times New Roman" panose="02020603050405020304" pitchFamily="18" charset="0"/>
                        </a:rPr>
                        <a:t>網路識讀、隱私保護及資訊安全等</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just">
                        <a:lnSpc>
                          <a:spcPts val="1800"/>
                        </a:lnSpc>
                        <a:spcAft>
                          <a:spcPts val="0"/>
                        </a:spcAft>
                      </a:pPr>
                      <a:r>
                        <a:rPr lang="zh-TW" sz="1200" kern="1200" dirty="0">
                          <a:solidFill>
                            <a:schemeClr val="tx1"/>
                          </a:solidFill>
                          <a:effectLst/>
                          <a:latin typeface="+mn-ea"/>
                          <a:ea typeface="+mn-ea"/>
                          <a:cs typeface="Times New Roman" panose="02020603050405020304" pitchFamily="18" charset="0"/>
                        </a:rPr>
                        <a:t>所有中小學教師，</a:t>
                      </a:r>
                      <a:endParaRPr lang="en-US" altLang="zh-TW" sz="1200" kern="1200" dirty="0">
                        <a:solidFill>
                          <a:schemeClr val="tx1"/>
                        </a:solidFill>
                        <a:effectLst/>
                        <a:latin typeface="+mn-ea"/>
                        <a:ea typeface="+mn-ea"/>
                        <a:cs typeface="Times New Roman" panose="02020603050405020304" pitchFamily="18" charset="0"/>
                      </a:endParaRPr>
                    </a:p>
                    <a:p>
                      <a:pPr algn="just">
                        <a:lnSpc>
                          <a:spcPts val="1800"/>
                        </a:lnSpc>
                        <a:spcAft>
                          <a:spcPts val="0"/>
                        </a:spcAft>
                      </a:pPr>
                      <a:r>
                        <a:rPr lang="zh-TW" sz="1200" kern="1200" dirty="0">
                          <a:solidFill>
                            <a:schemeClr val="tx1"/>
                          </a:solidFill>
                          <a:effectLst/>
                          <a:latin typeface="+mn-ea"/>
                          <a:ea typeface="+mn-ea"/>
                          <a:cs typeface="Times New Roman" panose="02020603050405020304" pitchFamily="18" charset="0"/>
                        </a:rPr>
                        <a:t>每年至少</a:t>
                      </a:r>
                      <a:r>
                        <a:rPr lang="en-US" sz="1200" kern="1200" dirty="0">
                          <a:solidFill>
                            <a:schemeClr val="tx1"/>
                          </a:solidFill>
                          <a:effectLst/>
                          <a:latin typeface="+mn-ea"/>
                          <a:ea typeface="+mn-ea"/>
                          <a:cs typeface="Times New Roman" panose="02020603050405020304" pitchFamily="18" charset="0"/>
                        </a:rPr>
                        <a:t>10%</a:t>
                      </a:r>
                      <a:r>
                        <a:rPr lang="zh-TW" sz="1200" kern="1200" dirty="0">
                          <a:solidFill>
                            <a:schemeClr val="tx1"/>
                          </a:solidFill>
                          <a:effectLst/>
                          <a:latin typeface="+mn-ea"/>
                          <a:ea typeface="+mn-ea"/>
                          <a:cs typeface="Times New Roman" panose="02020603050405020304" pitchFamily="18" charset="0"/>
                        </a:rPr>
                        <a:t>教師參加</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just">
                        <a:lnSpc>
                          <a:spcPts val="1800"/>
                        </a:lnSpc>
                        <a:spcAft>
                          <a:spcPts val="0"/>
                        </a:spcAft>
                      </a:pPr>
                      <a:r>
                        <a:rPr lang="zh-TW" sz="1200" kern="1200" dirty="0">
                          <a:solidFill>
                            <a:schemeClr val="tx1"/>
                          </a:solidFill>
                          <a:effectLst/>
                          <a:latin typeface="+mn-ea"/>
                          <a:ea typeface="+mn-ea"/>
                          <a:cs typeface="Arial" panose="020B0604020202020204" pitchFamily="34" charset="0"/>
                        </a:rPr>
                        <a:t>縣市政府</a:t>
                      </a:r>
                      <a:r>
                        <a:rPr lang="en-US" sz="1200" kern="1200" dirty="0">
                          <a:solidFill>
                            <a:schemeClr val="tx1"/>
                          </a:solidFill>
                          <a:effectLst/>
                          <a:latin typeface="+mn-ea"/>
                          <a:ea typeface="+mn-ea"/>
                          <a:cs typeface="Arial" panose="020B0604020202020204" pitchFamily="34" charset="0"/>
                        </a:rPr>
                        <a:t>/</a:t>
                      </a:r>
                      <a:r>
                        <a:rPr lang="zh-TW" sz="1200" kern="1200" dirty="0">
                          <a:solidFill>
                            <a:schemeClr val="tx1"/>
                          </a:solidFill>
                          <a:effectLst/>
                          <a:latin typeface="+mn-ea"/>
                          <a:ea typeface="+mn-ea"/>
                          <a:cs typeface="Arial" panose="020B0604020202020204" pitchFamily="34" charset="0"/>
                        </a:rPr>
                        <a:t>高中職</a:t>
                      </a:r>
                      <a:r>
                        <a:rPr lang="en-US" sz="1200" kern="1200" dirty="0">
                          <a:solidFill>
                            <a:schemeClr val="tx1"/>
                          </a:solidFill>
                          <a:effectLst/>
                          <a:latin typeface="+mn-ea"/>
                          <a:ea typeface="+mn-ea"/>
                          <a:cs typeface="Arial" panose="020B0604020202020204" pitchFamily="34" charset="0"/>
                        </a:rPr>
                        <a:t>/</a:t>
                      </a:r>
                      <a:r>
                        <a:rPr lang="zh-TW" sz="1200" kern="1200" dirty="0">
                          <a:solidFill>
                            <a:schemeClr val="tx1"/>
                          </a:solidFill>
                          <a:effectLst/>
                          <a:latin typeface="+mn-ea"/>
                          <a:ea typeface="+mn-ea"/>
                          <a:cs typeface="Arial" panose="020B0604020202020204" pitchFamily="34" charset="0"/>
                        </a:rPr>
                        <a:t>國立國中小</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nSpc>
                          <a:spcPts val="1800"/>
                        </a:lnSpc>
                        <a:spcAft>
                          <a:spcPts val="0"/>
                        </a:spcAft>
                      </a:pPr>
                      <a:r>
                        <a:rPr lang="zh-TW" sz="1200" kern="1200" dirty="0">
                          <a:solidFill>
                            <a:schemeClr val="tx1"/>
                          </a:solidFill>
                          <a:effectLst/>
                          <a:latin typeface="+mn-ea"/>
                          <a:ea typeface="+mn-ea"/>
                          <a:cs typeface="Times New Roman" panose="02020603050405020304" pitchFamily="18" charset="0"/>
                        </a:rPr>
                        <a:t>依辦理主題邀請合適講師，資訊素養類課程可至中小學網路素養與認知網站</a:t>
                      </a:r>
                      <a:r>
                        <a:rPr lang="en-US" sz="1200" kern="1200" dirty="0">
                          <a:solidFill>
                            <a:schemeClr val="tx1"/>
                          </a:solidFill>
                          <a:effectLst/>
                          <a:latin typeface="+mn-ea"/>
                          <a:ea typeface="+mn-ea"/>
                          <a:cs typeface="Times New Roman" panose="02020603050405020304" pitchFamily="18" charset="0"/>
                        </a:rPr>
                        <a:t>(</a:t>
                      </a:r>
                      <a:r>
                        <a:rPr lang="zh-TW" sz="1200" kern="1200" dirty="0">
                          <a:solidFill>
                            <a:schemeClr val="tx1"/>
                          </a:solidFill>
                          <a:effectLst/>
                          <a:latin typeface="+mn-ea"/>
                          <a:ea typeface="+mn-ea"/>
                          <a:cs typeface="Times New Roman" panose="02020603050405020304" pitchFamily="18" charset="0"/>
                        </a:rPr>
                        <a:t>演講申請區</a:t>
                      </a:r>
                      <a:r>
                        <a:rPr lang="en-US" sz="1200" kern="1200" dirty="0">
                          <a:solidFill>
                            <a:schemeClr val="tx1"/>
                          </a:solidFill>
                          <a:effectLst/>
                          <a:latin typeface="+mn-ea"/>
                          <a:ea typeface="+mn-ea"/>
                          <a:cs typeface="Times New Roman" panose="02020603050405020304" pitchFamily="18" charset="0"/>
                        </a:rPr>
                        <a:t>)</a:t>
                      </a:r>
                      <a:r>
                        <a:rPr lang="zh-TW" sz="1200" kern="1200" dirty="0">
                          <a:solidFill>
                            <a:schemeClr val="tx1"/>
                          </a:solidFill>
                          <a:effectLst/>
                          <a:latin typeface="+mn-ea"/>
                          <a:ea typeface="+mn-ea"/>
                          <a:cs typeface="Times New Roman" panose="02020603050405020304" pitchFamily="18" charset="0"/>
                        </a:rPr>
                        <a:t>申請</a:t>
                      </a:r>
                      <a:r>
                        <a:rPr lang="en-US" sz="1200" kern="1200" dirty="0">
                          <a:solidFill>
                            <a:schemeClr val="tx1"/>
                          </a:solidFill>
                          <a:effectLst/>
                          <a:latin typeface="+mn-ea"/>
                          <a:ea typeface="+mn-ea"/>
                          <a:cs typeface="Times New Roman" panose="02020603050405020304" pitchFamily="18" charset="0"/>
                        </a:rPr>
                        <a:t>(https://eteacher.edu.tw/Apply.aspx)</a:t>
                      </a:r>
                      <a:r>
                        <a:rPr lang="zh-TW" sz="1200" kern="1200" dirty="0">
                          <a:solidFill>
                            <a:schemeClr val="tx1"/>
                          </a:solidFill>
                          <a:effectLst/>
                          <a:latin typeface="+mn-ea"/>
                          <a:ea typeface="+mn-ea"/>
                          <a:cs typeface="Times New Roman" panose="02020603050405020304" pitchFamily="18" charset="0"/>
                        </a:rPr>
                        <a:t>，或至「教師</a:t>
                      </a:r>
                      <a:r>
                        <a:rPr lang="en-US" sz="1200" kern="1200" dirty="0">
                          <a:solidFill>
                            <a:schemeClr val="tx1"/>
                          </a:solidFill>
                          <a:effectLst/>
                          <a:latin typeface="+mn-ea"/>
                          <a:ea typeface="+mn-ea"/>
                          <a:cs typeface="Times New Roman" panose="02020603050405020304" pitchFamily="18" charset="0"/>
                        </a:rPr>
                        <a:t>e</a:t>
                      </a:r>
                      <a:r>
                        <a:rPr lang="zh-TW" sz="1200" kern="1200" dirty="0">
                          <a:solidFill>
                            <a:schemeClr val="tx1"/>
                          </a:solidFill>
                          <a:effectLst/>
                          <a:latin typeface="+mn-ea"/>
                          <a:ea typeface="+mn-ea"/>
                          <a:cs typeface="Times New Roman" panose="02020603050405020304" pitchFamily="18" charset="0"/>
                        </a:rPr>
                        <a:t>學院」自行選讀。</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97889678"/>
                  </a:ext>
                </a:extLst>
              </a:tr>
              <a:tr h="645863">
                <a:tc>
                  <a:txBody>
                    <a:bodyPr/>
                    <a:lstStyle/>
                    <a:p>
                      <a:pPr algn="just">
                        <a:lnSpc>
                          <a:spcPts val="1800"/>
                        </a:lnSpc>
                        <a:spcAft>
                          <a:spcPts val="0"/>
                        </a:spcAft>
                      </a:pPr>
                      <a:r>
                        <a:rPr lang="zh-TW" sz="1400" b="1" kern="1200" dirty="0">
                          <a:solidFill>
                            <a:schemeClr val="tx1"/>
                          </a:solidFill>
                          <a:effectLst/>
                          <a:latin typeface="+mn-ea"/>
                          <a:ea typeface="+mn-ea"/>
                          <a:cs typeface="Arial" panose="020B0604020202020204" pitchFamily="34" charset="0"/>
                        </a:rPr>
                        <a:t>資訊組長增能研習</a:t>
                      </a:r>
                      <a:endParaRPr lang="zh-TW" sz="1400" b="1"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lnSpc>
                          <a:spcPts val="1800"/>
                        </a:lnSpc>
                        <a:spcAft>
                          <a:spcPts val="0"/>
                        </a:spcAft>
                      </a:pPr>
                      <a:r>
                        <a:rPr lang="zh-TW" sz="1400" kern="1200" dirty="0">
                          <a:solidFill>
                            <a:schemeClr val="tx1"/>
                          </a:solidFill>
                          <a:effectLst/>
                          <a:latin typeface="+mn-ea"/>
                          <a:ea typeface="+mn-ea"/>
                          <a:cs typeface="Arial" panose="020B0604020202020204" pitchFamily="34" charset="0"/>
                        </a:rPr>
                        <a:t>不限</a:t>
                      </a:r>
                      <a:endParaRPr lang="zh-TW" sz="14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just">
                        <a:lnSpc>
                          <a:spcPts val="1800"/>
                        </a:lnSpc>
                        <a:spcAft>
                          <a:spcPts val="0"/>
                        </a:spcAft>
                      </a:pPr>
                      <a:r>
                        <a:rPr lang="zh-TW" sz="1400" kern="1200" dirty="0">
                          <a:solidFill>
                            <a:schemeClr val="tx1"/>
                          </a:solidFill>
                          <a:effectLst/>
                          <a:latin typeface="+mn-ea"/>
                          <a:ea typeface="+mn-ea"/>
                          <a:cs typeface="Arial" panose="020B0604020202020204" pitchFamily="34" charset="0"/>
                        </a:rPr>
                        <a:t>不限</a:t>
                      </a:r>
                      <a:endParaRPr lang="zh-TW" sz="14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just">
                        <a:lnSpc>
                          <a:spcPts val="1800"/>
                        </a:lnSpc>
                        <a:spcAft>
                          <a:spcPts val="0"/>
                        </a:spcAft>
                      </a:pPr>
                      <a:r>
                        <a:rPr lang="zh-TW" sz="1200" kern="1200">
                          <a:solidFill>
                            <a:schemeClr val="tx1"/>
                          </a:solidFill>
                          <a:effectLst/>
                          <a:latin typeface="+mn-ea"/>
                          <a:ea typeface="+mn-ea"/>
                          <a:cs typeface="Times New Roman" panose="02020603050405020304" pitchFamily="18" charset="0"/>
                        </a:rPr>
                        <a:t>校園網路連線、學習載具管理及數位學習平臺帳號管理與登入問題等</a:t>
                      </a:r>
                      <a:endParaRPr lang="zh-TW" sz="1200" kern="10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just">
                        <a:lnSpc>
                          <a:spcPts val="1800"/>
                        </a:lnSpc>
                        <a:spcAft>
                          <a:spcPts val="0"/>
                        </a:spcAft>
                      </a:pPr>
                      <a:r>
                        <a:rPr lang="zh-TW" sz="1200" kern="1200" dirty="0">
                          <a:solidFill>
                            <a:schemeClr val="tx1"/>
                          </a:solidFill>
                          <a:effectLst/>
                          <a:latin typeface="+mn-ea"/>
                          <a:ea typeface="+mn-ea"/>
                          <a:cs typeface="Arial" panose="020B0604020202020204" pitchFamily="34" charset="0"/>
                        </a:rPr>
                        <a:t>資訊組長</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just">
                        <a:lnSpc>
                          <a:spcPts val="1800"/>
                        </a:lnSpc>
                        <a:spcAft>
                          <a:spcPts val="0"/>
                        </a:spcAft>
                      </a:pPr>
                      <a:r>
                        <a:rPr lang="zh-TW" sz="1200" kern="1200" dirty="0">
                          <a:solidFill>
                            <a:schemeClr val="tx1"/>
                          </a:solidFill>
                          <a:effectLst/>
                          <a:latin typeface="+mn-ea"/>
                          <a:ea typeface="+mn-ea"/>
                          <a:cs typeface="Arial" panose="020B0604020202020204" pitchFamily="34" charset="0"/>
                        </a:rPr>
                        <a:t>縣市政府</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nSpc>
                          <a:spcPts val="1800"/>
                        </a:lnSpc>
                        <a:spcAft>
                          <a:spcPts val="0"/>
                        </a:spcAft>
                      </a:pPr>
                      <a:r>
                        <a:rPr lang="zh-TW" sz="1200" kern="1200" dirty="0">
                          <a:solidFill>
                            <a:schemeClr val="tx1"/>
                          </a:solidFill>
                          <a:effectLst/>
                          <a:latin typeface="+mn-ea"/>
                          <a:ea typeface="+mn-ea"/>
                          <a:cs typeface="Times New Roman" panose="02020603050405020304" pitchFamily="18" charset="0"/>
                        </a:rPr>
                        <a:t>依辦理主題自行邀請講師</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48230840"/>
                  </a:ext>
                </a:extLst>
              </a:tr>
              <a:tr h="972997">
                <a:tc>
                  <a:txBody>
                    <a:bodyPr/>
                    <a:lstStyle/>
                    <a:p>
                      <a:pPr algn="just">
                        <a:lnSpc>
                          <a:spcPts val="1800"/>
                        </a:lnSpc>
                        <a:spcAft>
                          <a:spcPts val="0"/>
                        </a:spcAft>
                      </a:pPr>
                      <a:r>
                        <a:rPr lang="zh-TW" sz="1400" b="1" kern="1200" dirty="0">
                          <a:solidFill>
                            <a:schemeClr val="tx1"/>
                          </a:solidFill>
                          <a:effectLst/>
                          <a:latin typeface="+mn-ea"/>
                          <a:ea typeface="+mn-ea"/>
                          <a:cs typeface="Arial" panose="020B0604020202020204" pitchFamily="34" charset="0"/>
                        </a:rPr>
                        <a:t>數位學習工作坊</a:t>
                      </a:r>
                      <a:r>
                        <a:rPr lang="en-US" sz="1400" b="1" kern="1200" dirty="0">
                          <a:solidFill>
                            <a:schemeClr val="tx1"/>
                          </a:solidFill>
                          <a:effectLst/>
                          <a:latin typeface="+mn-ea"/>
                          <a:ea typeface="+mn-ea"/>
                          <a:cs typeface="Arial" panose="020B0604020202020204" pitchFamily="34" charset="0"/>
                        </a:rPr>
                        <a:t>(</a:t>
                      </a:r>
                      <a:r>
                        <a:rPr lang="zh-TW" sz="1400" b="1" kern="1200" dirty="0">
                          <a:solidFill>
                            <a:schemeClr val="tx1"/>
                          </a:solidFill>
                          <a:effectLst/>
                          <a:latin typeface="+mn-ea"/>
                          <a:ea typeface="+mn-ea"/>
                          <a:cs typeface="Arial" panose="020B0604020202020204" pitchFamily="34" charset="0"/>
                        </a:rPr>
                        <a:t>一</a:t>
                      </a:r>
                      <a:r>
                        <a:rPr lang="en-US" sz="1400" b="1" kern="1200" dirty="0">
                          <a:solidFill>
                            <a:schemeClr val="tx1"/>
                          </a:solidFill>
                          <a:effectLst/>
                          <a:latin typeface="+mn-ea"/>
                          <a:ea typeface="+mn-ea"/>
                          <a:cs typeface="Arial" panose="020B0604020202020204" pitchFamily="34" charset="0"/>
                        </a:rPr>
                        <a:t>)</a:t>
                      </a:r>
                      <a:endParaRPr lang="zh-TW" sz="1400" b="1" kern="100" dirty="0">
                        <a:solidFill>
                          <a:schemeClr val="tx1"/>
                        </a:solidFill>
                        <a:effectLst/>
                        <a:latin typeface="+mn-ea"/>
                        <a:ea typeface="+mn-ea"/>
                        <a:cs typeface="Times New Roman" panose="02020603050405020304" pitchFamily="18" charset="0"/>
                      </a:endParaRPr>
                    </a:p>
                    <a:p>
                      <a:pPr algn="just">
                        <a:lnSpc>
                          <a:spcPts val="1800"/>
                        </a:lnSpc>
                        <a:spcAft>
                          <a:spcPts val="0"/>
                        </a:spcAft>
                      </a:pPr>
                      <a:r>
                        <a:rPr lang="en-US" sz="1400" b="1" kern="1200" dirty="0">
                          <a:solidFill>
                            <a:schemeClr val="tx1"/>
                          </a:solidFill>
                          <a:effectLst/>
                          <a:latin typeface="+mn-ea"/>
                          <a:ea typeface="+mn-ea"/>
                          <a:cs typeface="Arial" panose="020B0604020202020204" pitchFamily="34" charset="0"/>
                        </a:rPr>
                        <a:t>(</a:t>
                      </a:r>
                      <a:r>
                        <a:rPr lang="zh-TW" sz="1400" b="1" kern="1200" dirty="0">
                          <a:solidFill>
                            <a:schemeClr val="tx1"/>
                          </a:solidFill>
                          <a:effectLst/>
                          <a:latin typeface="+mn-ea"/>
                          <a:ea typeface="+mn-ea"/>
                          <a:cs typeface="Arial" panose="020B0604020202020204" pitchFamily="34" charset="0"/>
                        </a:rPr>
                        <a:t>簡稱</a:t>
                      </a:r>
                      <a:r>
                        <a:rPr lang="en-US" sz="1400" b="1" kern="1200" dirty="0">
                          <a:solidFill>
                            <a:schemeClr val="tx1"/>
                          </a:solidFill>
                          <a:effectLst/>
                          <a:latin typeface="+mn-ea"/>
                          <a:ea typeface="+mn-ea"/>
                          <a:cs typeface="Arial" panose="020B0604020202020204" pitchFamily="34" charset="0"/>
                        </a:rPr>
                        <a:t>A1)</a:t>
                      </a:r>
                      <a:endParaRPr lang="zh-TW" sz="1400" b="1"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tc>
                  <a:txBody>
                    <a:bodyPr/>
                    <a:lstStyle/>
                    <a:p>
                      <a:pPr algn="ctr">
                        <a:lnSpc>
                          <a:spcPts val="1800"/>
                        </a:lnSpc>
                        <a:spcAft>
                          <a:spcPts val="0"/>
                        </a:spcAft>
                      </a:pPr>
                      <a:r>
                        <a:rPr lang="en-US" sz="1400" kern="1200" dirty="0">
                          <a:solidFill>
                            <a:schemeClr val="tx1"/>
                          </a:solidFill>
                          <a:effectLst/>
                          <a:latin typeface="+mn-ea"/>
                          <a:ea typeface="+mn-ea"/>
                          <a:cs typeface="Arial" panose="020B0604020202020204" pitchFamily="34" charset="0"/>
                        </a:rPr>
                        <a:t>3</a:t>
                      </a:r>
                      <a:r>
                        <a:rPr lang="zh-TW" sz="1400" kern="1200" dirty="0">
                          <a:solidFill>
                            <a:schemeClr val="tx1"/>
                          </a:solidFill>
                          <a:effectLst/>
                          <a:latin typeface="+mn-ea"/>
                          <a:ea typeface="+mn-ea"/>
                          <a:cs typeface="Arial" panose="020B0604020202020204" pitchFamily="34" charset="0"/>
                        </a:rPr>
                        <a:t>小時</a:t>
                      </a:r>
                      <a:endParaRPr lang="zh-TW" sz="14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tc>
                  <a:txBody>
                    <a:bodyPr/>
                    <a:lstStyle/>
                    <a:p>
                      <a:pPr algn="just">
                        <a:lnSpc>
                          <a:spcPts val="1800"/>
                        </a:lnSpc>
                        <a:spcAft>
                          <a:spcPts val="0"/>
                        </a:spcAft>
                      </a:pPr>
                      <a:r>
                        <a:rPr lang="en-US" sz="1400" kern="1200" dirty="0">
                          <a:solidFill>
                            <a:schemeClr val="tx1"/>
                          </a:solidFill>
                          <a:effectLst/>
                          <a:latin typeface="+mn-ea"/>
                          <a:ea typeface="+mn-ea"/>
                          <a:cs typeface="Arial" panose="020B0604020202020204" pitchFamily="34" charset="0"/>
                        </a:rPr>
                        <a:t>1.</a:t>
                      </a:r>
                      <a:r>
                        <a:rPr lang="zh-TW" sz="1400" kern="1200" dirty="0">
                          <a:solidFill>
                            <a:schemeClr val="tx1"/>
                          </a:solidFill>
                          <a:effectLst/>
                          <a:latin typeface="+mn-ea"/>
                          <a:ea typeface="+mn-ea"/>
                          <a:cs typeface="Arial" panose="020B0604020202020204" pitchFamily="34" charset="0"/>
                        </a:rPr>
                        <a:t>實體</a:t>
                      </a:r>
                      <a:r>
                        <a:rPr lang="en-US" sz="1400" kern="1200" dirty="0">
                          <a:solidFill>
                            <a:schemeClr val="tx1"/>
                          </a:solidFill>
                          <a:effectLst/>
                          <a:latin typeface="+mn-ea"/>
                          <a:ea typeface="+mn-ea"/>
                          <a:cs typeface="Arial" panose="020B0604020202020204" pitchFamily="34" charset="0"/>
                        </a:rPr>
                        <a:t>/</a:t>
                      </a:r>
                      <a:r>
                        <a:rPr lang="zh-TW" sz="1400" kern="1200" dirty="0">
                          <a:solidFill>
                            <a:schemeClr val="tx1"/>
                          </a:solidFill>
                          <a:effectLst/>
                          <a:latin typeface="+mn-ea"/>
                          <a:ea typeface="+mn-ea"/>
                          <a:cs typeface="Arial" panose="020B0604020202020204" pitchFamily="34" charset="0"/>
                        </a:rPr>
                        <a:t>線上同步</a:t>
                      </a:r>
                      <a:r>
                        <a:rPr lang="en-US" sz="1400" kern="1200" dirty="0">
                          <a:solidFill>
                            <a:schemeClr val="tx1"/>
                          </a:solidFill>
                          <a:effectLst/>
                          <a:latin typeface="+mn-ea"/>
                          <a:ea typeface="+mn-ea"/>
                          <a:cs typeface="Arial" panose="020B0604020202020204" pitchFamily="34" charset="0"/>
                        </a:rPr>
                        <a:t>3</a:t>
                      </a:r>
                      <a:r>
                        <a:rPr lang="zh-TW" sz="1400" kern="1200" dirty="0">
                          <a:solidFill>
                            <a:schemeClr val="tx1"/>
                          </a:solidFill>
                          <a:effectLst/>
                          <a:latin typeface="+mn-ea"/>
                          <a:ea typeface="+mn-ea"/>
                          <a:cs typeface="Arial" panose="020B0604020202020204" pitchFamily="34" charset="0"/>
                        </a:rPr>
                        <a:t>小時</a:t>
                      </a:r>
                      <a:endParaRPr lang="zh-TW" sz="1400" kern="100" dirty="0">
                        <a:solidFill>
                          <a:schemeClr val="tx1"/>
                        </a:solidFill>
                        <a:effectLst/>
                        <a:latin typeface="+mn-ea"/>
                        <a:ea typeface="+mn-ea"/>
                        <a:cs typeface="Times New Roman" panose="02020603050405020304" pitchFamily="18" charset="0"/>
                      </a:endParaRPr>
                    </a:p>
                    <a:p>
                      <a:pPr algn="just">
                        <a:lnSpc>
                          <a:spcPts val="1800"/>
                        </a:lnSpc>
                        <a:spcAft>
                          <a:spcPts val="0"/>
                        </a:spcAft>
                      </a:pPr>
                      <a:r>
                        <a:rPr lang="en-US" sz="1400" kern="1200" dirty="0">
                          <a:solidFill>
                            <a:schemeClr val="tx1"/>
                          </a:solidFill>
                          <a:effectLst/>
                          <a:latin typeface="+mn-ea"/>
                          <a:ea typeface="+mn-ea"/>
                          <a:cs typeface="Arial" panose="020B0604020202020204" pitchFamily="34" charset="0"/>
                        </a:rPr>
                        <a:t>2.</a:t>
                      </a:r>
                      <a:r>
                        <a:rPr lang="zh-TW" sz="1400" kern="1200" dirty="0">
                          <a:solidFill>
                            <a:schemeClr val="tx1"/>
                          </a:solidFill>
                          <a:effectLst/>
                          <a:latin typeface="+mn-ea"/>
                          <a:ea typeface="+mn-ea"/>
                          <a:cs typeface="Arial" panose="020B0604020202020204" pitchFamily="34" charset="0"/>
                        </a:rPr>
                        <a:t>非同步線上</a:t>
                      </a:r>
                      <a:r>
                        <a:rPr lang="en-US" sz="1400" kern="1200" dirty="0">
                          <a:solidFill>
                            <a:schemeClr val="tx1"/>
                          </a:solidFill>
                          <a:effectLst/>
                          <a:latin typeface="+mn-ea"/>
                          <a:ea typeface="+mn-ea"/>
                          <a:cs typeface="Arial" panose="020B0604020202020204" pitchFamily="34" charset="0"/>
                        </a:rPr>
                        <a:t>2</a:t>
                      </a:r>
                      <a:r>
                        <a:rPr lang="zh-TW" sz="1400" kern="1200" dirty="0">
                          <a:solidFill>
                            <a:schemeClr val="tx1"/>
                          </a:solidFill>
                          <a:effectLst/>
                          <a:latin typeface="+mn-ea"/>
                          <a:ea typeface="+mn-ea"/>
                          <a:cs typeface="Arial" panose="020B0604020202020204" pitchFamily="34" charset="0"/>
                        </a:rPr>
                        <a:t>小時</a:t>
                      </a:r>
                      <a:r>
                        <a:rPr lang="en-US" sz="1400" kern="1200" dirty="0">
                          <a:solidFill>
                            <a:schemeClr val="tx1"/>
                          </a:solidFill>
                          <a:effectLst/>
                          <a:latin typeface="+mn-ea"/>
                          <a:ea typeface="+mn-ea"/>
                          <a:cs typeface="Arial" panose="020B0604020202020204" pitchFamily="34" charset="0"/>
                        </a:rPr>
                        <a:t>+</a:t>
                      </a:r>
                      <a:r>
                        <a:rPr lang="zh-TW" sz="1400" kern="1200" dirty="0">
                          <a:solidFill>
                            <a:schemeClr val="tx1"/>
                          </a:solidFill>
                          <a:effectLst/>
                          <a:latin typeface="+mn-ea"/>
                          <a:ea typeface="+mn-ea"/>
                          <a:cs typeface="Arial" panose="020B0604020202020204" pitchFamily="34" charset="0"/>
                        </a:rPr>
                        <a:t>實體</a:t>
                      </a:r>
                      <a:r>
                        <a:rPr lang="en-US" sz="1400" kern="1200" dirty="0">
                          <a:solidFill>
                            <a:schemeClr val="tx1"/>
                          </a:solidFill>
                          <a:effectLst/>
                          <a:latin typeface="+mn-ea"/>
                          <a:ea typeface="+mn-ea"/>
                          <a:cs typeface="Arial" panose="020B0604020202020204" pitchFamily="34" charset="0"/>
                        </a:rPr>
                        <a:t>/</a:t>
                      </a:r>
                      <a:r>
                        <a:rPr lang="zh-TW" sz="1400" kern="1200" dirty="0">
                          <a:solidFill>
                            <a:schemeClr val="tx1"/>
                          </a:solidFill>
                          <a:effectLst/>
                          <a:latin typeface="+mn-ea"/>
                          <a:ea typeface="+mn-ea"/>
                          <a:cs typeface="Arial" panose="020B0604020202020204" pitchFamily="34" charset="0"/>
                        </a:rPr>
                        <a:t>線上同步</a:t>
                      </a:r>
                      <a:r>
                        <a:rPr lang="en-US" sz="1400" kern="1200" dirty="0">
                          <a:solidFill>
                            <a:schemeClr val="tx1"/>
                          </a:solidFill>
                          <a:effectLst/>
                          <a:latin typeface="+mn-ea"/>
                          <a:ea typeface="+mn-ea"/>
                          <a:cs typeface="Arial" panose="020B0604020202020204" pitchFamily="34" charset="0"/>
                        </a:rPr>
                        <a:t>1</a:t>
                      </a:r>
                      <a:r>
                        <a:rPr lang="zh-TW" sz="1400" kern="1200" dirty="0">
                          <a:solidFill>
                            <a:schemeClr val="tx1"/>
                          </a:solidFill>
                          <a:effectLst/>
                          <a:latin typeface="+mn-ea"/>
                          <a:ea typeface="+mn-ea"/>
                          <a:cs typeface="Arial" panose="020B0604020202020204" pitchFamily="34" charset="0"/>
                        </a:rPr>
                        <a:t>小時</a:t>
                      </a:r>
                      <a:r>
                        <a:rPr lang="en-US" sz="1400" kern="1200" dirty="0">
                          <a:solidFill>
                            <a:schemeClr val="accent6">
                              <a:lumMod val="75000"/>
                            </a:schemeClr>
                          </a:solidFill>
                          <a:effectLst/>
                          <a:latin typeface="+mn-ea"/>
                          <a:ea typeface="+mn-ea"/>
                          <a:cs typeface="Arial" panose="020B0604020202020204" pitchFamily="34" charset="0"/>
                        </a:rPr>
                        <a:t>(</a:t>
                      </a:r>
                      <a:r>
                        <a:rPr lang="zh-TW" sz="1400" kern="1200" dirty="0">
                          <a:solidFill>
                            <a:schemeClr val="accent6">
                              <a:lumMod val="75000"/>
                            </a:schemeClr>
                          </a:solidFill>
                          <a:effectLst/>
                          <a:latin typeface="+mn-ea"/>
                          <a:ea typeface="+mn-ea"/>
                          <a:cs typeface="Arial" panose="020B0604020202020204" pitchFamily="34" charset="0"/>
                        </a:rPr>
                        <a:t>規劃中，由六區試辦</a:t>
                      </a:r>
                      <a:r>
                        <a:rPr lang="en-US" sz="1400" kern="1200" dirty="0">
                          <a:solidFill>
                            <a:schemeClr val="accent6">
                              <a:lumMod val="75000"/>
                            </a:schemeClr>
                          </a:solidFill>
                          <a:effectLst/>
                          <a:latin typeface="+mn-ea"/>
                          <a:ea typeface="+mn-ea"/>
                          <a:cs typeface="Arial" panose="020B0604020202020204" pitchFamily="34" charset="0"/>
                        </a:rPr>
                        <a:t>)</a:t>
                      </a:r>
                      <a:endParaRPr lang="zh-TW" sz="1400" kern="100" dirty="0">
                        <a:solidFill>
                          <a:schemeClr val="accent6">
                            <a:lumMod val="75000"/>
                          </a:schemeClr>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tc>
                  <a:txBody>
                    <a:bodyPr/>
                    <a:lstStyle/>
                    <a:p>
                      <a:pPr algn="just">
                        <a:lnSpc>
                          <a:spcPts val="1800"/>
                        </a:lnSpc>
                        <a:spcAft>
                          <a:spcPts val="0"/>
                        </a:spcAft>
                      </a:pPr>
                      <a:r>
                        <a:rPr lang="en-US" sz="1200" kern="1200" dirty="0">
                          <a:solidFill>
                            <a:schemeClr val="tx1"/>
                          </a:solidFill>
                          <a:effectLst/>
                          <a:latin typeface="+mn-ea"/>
                          <a:ea typeface="+mn-ea"/>
                          <a:cs typeface="Arial" panose="020B0604020202020204" pitchFamily="34" charset="0"/>
                        </a:rPr>
                        <a:t>1.</a:t>
                      </a:r>
                      <a:r>
                        <a:rPr lang="zh-TW" sz="1200" kern="1200" dirty="0">
                          <a:solidFill>
                            <a:schemeClr val="tx1"/>
                          </a:solidFill>
                          <a:effectLst/>
                          <a:latin typeface="+mn-ea"/>
                          <a:ea typeface="+mn-ea"/>
                          <a:cs typeface="Arial" panose="020B0604020202020204" pitchFamily="34" charset="0"/>
                        </a:rPr>
                        <a:t>科技輔助自主學習概論</a:t>
                      </a:r>
                      <a:endParaRPr lang="zh-TW" sz="1200" kern="100" dirty="0">
                        <a:solidFill>
                          <a:schemeClr val="tx1"/>
                        </a:solidFill>
                        <a:effectLst/>
                        <a:latin typeface="+mn-ea"/>
                        <a:ea typeface="+mn-ea"/>
                        <a:cs typeface="Times New Roman" panose="02020603050405020304" pitchFamily="18" charset="0"/>
                      </a:endParaRPr>
                    </a:p>
                    <a:p>
                      <a:pPr algn="just">
                        <a:lnSpc>
                          <a:spcPts val="1800"/>
                        </a:lnSpc>
                        <a:spcAft>
                          <a:spcPts val="0"/>
                        </a:spcAft>
                      </a:pPr>
                      <a:r>
                        <a:rPr lang="en-US" sz="1200" kern="1200" dirty="0">
                          <a:solidFill>
                            <a:schemeClr val="tx1"/>
                          </a:solidFill>
                          <a:effectLst/>
                          <a:latin typeface="+mn-ea"/>
                          <a:ea typeface="+mn-ea"/>
                          <a:cs typeface="Arial" panose="020B0604020202020204" pitchFamily="34" charset="0"/>
                        </a:rPr>
                        <a:t>2.</a:t>
                      </a:r>
                      <a:r>
                        <a:rPr lang="zh-TW" sz="1200" kern="1200" dirty="0">
                          <a:solidFill>
                            <a:schemeClr val="tx1"/>
                          </a:solidFill>
                          <a:effectLst/>
                          <a:latin typeface="+mn-ea"/>
                          <a:ea typeface="+mn-ea"/>
                          <a:cs typeface="Arial" panose="020B0604020202020204" pitchFamily="34" charset="0"/>
                        </a:rPr>
                        <a:t>介紹數位學習資源與平臺</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tc>
                  <a:txBody>
                    <a:bodyPr/>
                    <a:lstStyle/>
                    <a:p>
                      <a:pPr algn="just">
                        <a:lnSpc>
                          <a:spcPts val="1800"/>
                        </a:lnSpc>
                        <a:spcAft>
                          <a:spcPts val="0"/>
                        </a:spcAft>
                      </a:pPr>
                      <a:r>
                        <a:rPr lang="zh-TW" sz="1200" kern="1200" dirty="0">
                          <a:solidFill>
                            <a:schemeClr val="tx1"/>
                          </a:solidFill>
                          <a:effectLst/>
                          <a:latin typeface="+mn-ea"/>
                          <a:ea typeface="+mn-ea"/>
                          <a:cs typeface="Times New Roman" panose="02020603050405020304" pitchFamily="18" charset="0"/>
                        </a:rPr>
                        <a:t>所有中小學教師</a:t>
                      </a:r>
                      <a:endParaRPr lang="zh-TW" sz="1200" kern="100" dirty="0">
                        <a:solidFill>
                          <a:schemeClr val="tx1"/>
                        </a:solidFill>
                        <a:effectLst/>
                        <a:latin typeface="+mn-ea"/>
                        <a:ea typeface="+mn-ea"/>
                        <a:cs typeface="Times New Roman" panose="02020603050405020304" pitchFamily="18" charset="0"/>
                      </a:endParaRPr>
                    </a:p>
                    <a:p>
                      <a:pPr algn="just">
                        <a:lnSpc>
                          <a:spcPts val="1800"/>
                        </a:lnSpc>
                        <a:spcAft>
                          <a:spcPts val="0"/>
                        </a:spcAft>
                      </a:pPr>
                      <a:r>
                        <a:rPr lang="en-US" sz="1200" kern="1200" dirty="0">
                          <a:solidFill>
                            <a:schemeClr val="tx1"/>
                          </a:solidFill>
                          <a:effectLst/>
                          <a:latin typeface="+mn-ea"/>
                          <a:ea typeface="+mn-ea"/>
                          <a:cs typeface="Times New Roman" panose="02020603050405020304" pitchFamily="18" charset="0"/>
                        </a:rPr>
                        <a:t>(111</a:t>
                      </a:r>
                      <a:r>
                        <a:rPr lang="zh-TW" sz="1200" kern="1200" dirty="0">
                          <a:solidFill>
                            <a:schemeClr val="tx1"/>
                          </a:solidFill>
                          <a:effectLst/>
                          <a:latin typeface="+mn-ea"/>
                          <a:ea typeface="+mn-ea"/>
                          <a:cs typeface="Times New Roman" panose="02020603050405020304" pitchFamily="18" charset="0"/>
                        </a:rPr>
                        <a:t>年至少</a:t>
                      </a:r>
                      <a:r>
                        <a:rPr lang="en-US" sz="1200" kern="1200" dirty="0">
                          <a:solidFill>
                            <a:schemeClr val="tx1"/>
                          </a:solidFill>
                          <a:effectLst/>
                          <a:latin typeface="+mn-ea"/>
                          <a:ea typeface="+mn-ea"/>
                          <a:cs typeface="Times New Roman" panose="02020603050405020304" pitchFamily="18" charset="0"/>
                        </a:rPr>
                        <a:t>25%</a:t>
                      </a:r>
                      <a:r>
                        <a:rPr lang="zh-TW" sz="1200" kern="1200" dirty="0">
                          <a:solidFill>
                            <a:schemeClr val="tx1"/>
                          </a:solidFill>
                          <a:effectLst/>
                          <a:latin typeface="+mn-ea"/>
                          <a:ea typeface="+mn-ea"/>
                          <a:cs typeface="Times New Roman" panose="02020603050405020304" pitchFamily="18" charset="0"/>
                        </a:rPr>
                        <a:t>，</a:t>
                      </a:r>
                      <a:endParaRPr lang="en-US" altLang="zh-TW" sz="1200" kern="1200" dirty="0">
                        <a:solidFill>
                          <a:schemeClr val="tx1"/>
                        </a:solidFill>
                        <a:effectLst/>
                        <a:latin typeface="+mn-ea"/>
                        <a:ea typeface="+mn-ea"/>
                        <a:cs typeface="Times New Roman" panose="02020603050405020304" pitchFamily="18" charset="0"/>
                      </a:endParaRPr>
                    </a:p>
                    <a:p>
                      <a:pPr algn="just">
                        <a:lnSpc>
                          <a:spcPts val="1800"/>
                        </a:lnSpc>
                        <a:spcAft>
                          <a:spcPts val="0"/>
                        </a:spcAft>
                      </a:pPr>
                      <a:r>
                        <a:rPr lang="en-US" sz="1200" kern="1200" dirty="0">
                          <a:solidFill>
                            <a:schemeClr val="tx1"/>
                          </a:solidFill>
                          <a:effectLst/>
                          <a:latin typeface="+mn-ea"/>
                          <a:ea typeface="+mn-ea"/>
                          <a:cs typeface="Times New Roman" panose="02020603050405020304" pitchFamily="18" charset="0"/>
                        </a:rPr>
                        <a:t>113</a:t>
                      </a:r>
                      <a:r>
                        <a:rPr lang="zh-TW" sz="1200" kern="1200" dirty="0">
                          <a:solidFill>
                            <a:schemeClr val="tx1"/>
                          </a:solidFill>
                          <a:effectLst/>
                          <a:latin typeface="+mn-ea"/>
                          <a:ea typeface="+mn-ea"/>
                          <a:cs typeface="Times New Roman" panose="02020603050405020304" pitchFamily="18" charset="0"/>
                        </a:rPr>
                        <a:t>年</a:t>
                      </a:r>
                      <a:r>
                        <a:rPr lang="en-US" sz="1200" kern="1200" dirty="0">
                          <a:solidFill>
                            <a:schemeClr val="tx1"/>
                          </a:solidFill>
                          <a:effectLst/>
                          <a:latin typeface="+mn-ea"/>
                          <a:ea typeface="+mn-ea"/>
                          <a:cs typeface="Times New Roman" panose="02020603050405020304" pitchFamily="18" charset="0"/>
                        </a:rPr>
                        <a:t>100%)</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tc>
                  <a:txBody>
                    <a:bodyPr/>
                    <a:lstStyle/>
                    <a:p>
                      <a:pPr algn="just">
                        <a:lnSpc>
                          <a:spcPts val="1800"/>
                        </a:lnSpc>
                        <a:spcAft>
                          <a:spcPts val="0"/>
                        </a:spcAft>
                      </a:pPr>
                      <a:r>
                        <a:rPr lang="en-US" sz="1200" kern="1200" dirty="0">
                          <a:solidFill>
                            <a:schemeClr val="tx1"/>
                          </a:solidFill>
                          <a:effectLst/>
                          <a:latin typeface="+mn-ea"/>
                          <a:ea typeface="+mn-ea"/>
                          <a:cs typeface="Arial" panose="020B0604020202020204" pitchFamily="34" charset="0"/>
                        </a:rPr>
                        <a:t>1.</a:t>
                      </a:r>
                      <a:r>
                        <a:rPr lang="zh-TW" sz="1200" kern="1200" dirty="0">
                          <a:solidFill>
                            <a:schemeClr val="tx1"/>
                          </a:solidFill>
                          <a:effectLst/>
                          <a:latin typeface="+mn-ea"/>
                          <a:ea typeface="+mn-ea"/>
                          <a:cs typeface="Arial" panose="020B0604020202020204" pitchFamily="34" charset="0"/>
                        </a:rPr>
                        <a:t>縣市政府</a:t>
                      </a:r>
                      <a:r>
                        <a:rPr lang="en-US" sz="1200" kern="1200" dirty="0">
                          <a:solidFill>
                            <a:schemeClr val="tx1"/>
                          </a:solidFill>
                          <a:effectLst/>
                          <a:latin typeface="+mn-ea"/>
                          <a:ea typeface="+mn-ea"/>
                          <a:cs typeface="Arial" panose="020B0604020202020204" pitchFamily="34" charset="0"/>
                        </a:rPr>
                        <a:t>/</a:t>
                      </a:r>
                      <a:r>
                        <a:rPr lang="zh-TW" sz="1200" kern="1200" dirty="0">
                          <a:solidFill>
                            <a:schemeClr val="tx1"/>
                          </a:solidFill>
                          <a:effectLst/>
                          <a:latin typeface="+mn-ea"/>
                          <a:ea typeface="+mn-ea"/>
                          <a:cs typeface="Arial" panose="020B0604020202020204" pitchFamily="34" charset="0"/>
                        </a:rPr>
                        <a:t>高中職</a:t>
                      </a:r>
                      <a:r>
                        <a:rPr lang="en-US" sz="1200" kern="1200" dirty="0">
                          <a:solidFill>
                            <a:schemeClr val="tx1"/>
                          </a:solidFill>
                          <a:effectLst/>
                          <a:latin typeface="+mn-ea"/>
                          <a:ea typeface="+mn-ea"/>
                          <a:cs typeface="Arial" panose="020B0604020202020204" pitchFamily="34" charset="0"/>
                        </a:rPr>
                        <a:t>/</a:t>
                      </a:r>
                      <a:r>
                        <a:rPr lang="zh-TW" sz="1200" kern="1200" dirty="0">
                          <a:solidFill>
                            <a:schemeClr val="tx1"/>
                          </a:solidFill>
                          <a:effectLst/>
                          <a:latin typeface="+mn-ea"/>
                          <a:ea typeface="+mn-ea"/>
                          <a:cs typeface="Arial" panose="020B0604020202020204" pitchFamily="34" charset="0"/>
                        </a:rPr>
                        <a:t>國立國中小學</a:t>
                      </a:r>
                      <a:endParaRPr lang="zh-TW" sz="1200" kern="100" dirty="0">
                        <a:solidFill>
                          <a:schemeClr val="tx1"/>
                        </a:solidFill>
                        <a:effectLst/>
                        <a:latin typeface="+mn-ea"/>
                        <a:ea typeface="+mn-ea"/>
                        <a:cs typeface="Times New Roman" panose="02020603050405020304" pitchFamily="18" charset="0"/>
                      </a:endParaRPr>
                    </a:p>
                    <a:p>
                      <a:pPr algn="just">
                        <a:lnSpc>
                          <a:spcPts val="1800"/>
                        </a:lnSpc>
                        <a:spcAft>
                          <a:spcPts val="0"/>
                        </a:spcAft>
                      </a:pPr>
                      <a:r>
                        <a:rPr lang="en-US" sz="1200" kern="1200" dirty="0">
                          <a:solidFill>
                            <a:schemeClr val="tx1"/>
                          </a:solidFill>
                          <a:effectLst/>
                          <a:latin typeface="+mn-ea"/>
                          <a:ea typeface="+mn-ea"/>
                          <a:cs typeface="Arial" panose="020B0604020202020204" pitchFamily="34" charset="0"/>
                        </a:rPr>
                        <a:t>2.</a:t>
                      </a:r>
                      <a:r>
                        <a:rPr lang="zh-TW" sz="1200" kern="1200" dirty="0">
                          <a:solidFill>
                            <a:schemeClr val="tx1"/>
                          </a:solidFill>
                          <a:effectLst/>
                          <a:latin typeface="+mn-ea"/>
                          <a:ea typeface="+mn-ea"/>
                          <a:cs typeface="Arial" panose="020B0604020202020204" pitchFamily="34" charset="0"/>
                        </a:rPr>
                        <a:t>教育部數位學習及高中職科技輔助自主學習輔導計畫</a:t>
                      </a:r>
                      <a:r>
                        <a:rPr lang="en-US" sz="1200" kern="1200" dirty="0">
                          <a:solidFill>
                            <a:schemeClr val="tx1"/>
                          </a:solidFill>
                          <a:effectLst/>
                          <a:latin typeface="+mn-ea"/>
                          <a:ea typeface="+mn-ea"/>
                          <a:cs typeface="Arial" panose="020B0604020202020204" pitchFamily="34" charset="0"/>
                        </a:rPr>
                        <a:t>(</a:t>
                      </a:r>
                      <a:r>
                        <a:rPr lang="zh-TW" sz="1200" kern="1200" dirty="0">
                          <a:solidFill>
                            <a:schemeClr val="tx1"/>
                          </a:solidFill>
                          <a:effectLst/>
                          <a:latin typeface="+mn-ea"/>
                          <a:ea typeface="+mn-ea"/>
                          <a:cs typeface="Arial" panose="020B0604020202020204" pitchFamily="34" charset="0"/>
                        </a:rPr>
                        <a:t>簡稱</a:t>
                      </a:r>
                      <a:r>
                        <a:rPr lang="zh-TW" sz="1200" b="1" kern="1200" dirty="0">
                          <a:solidFill>
                            <a:schemeClr val="tx1"/>
                          </a:solidFill>
                          <a:effectLst/>
                          <a:latin typeface="+mn-ea"/>
                          <a:ea typeface="+mn-ea"/>
                          <a:cs typeface="Arial" panose="020B0604020202020204" pitchFamily="34" charset="0"/>
                        </a:rPr>
                        <a:t>六區輔導計畫</a:t>
                      </a:r>
                      <a:r>
                        <a:rPr lang="en-US" sz="1200" kern="1200" dirty="0">
                          <a:solidFill>
                            <a:schemeClr val="tx1"/>
                          </a:solidFill>
                          <a:effectLst/>
                          <a:latin typeface="+mn-ea"/>
                          <a:ea typeface="+mn-ea"/>
                          <a:cs typeface="Arial" panose="020B0604020202020204" pitchFamily="34" charset="0"/>
                        </a:rPr>
                        <a:t>)</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tc>
                  <a:txBody>
                    <a:bodyPr/>
                    <a:lstStyle/>
                    <a:p>
                      <a:pPr>
                        <a:lnSpc>
                          <a:spcPts val="1800"/>
                        </a:lnSpc>
                        <a:spcAft>
                          <a:spcPts val="0"/>
                        </a:spcAft>
                      </a:pPr>
                      <a:r>
                        <a:rPr lang="zh-TW" sz="1200" kern="1200" dirty="0">
                          <a:solidFill>
                            <a:schemeClr val="tx1"/>
                          </a:solidFill>
                          <a:effectLst/>
                          <a:latin typeface="+mn-ea"/>
                          <a:ea typeface="+mn-ea"/>
                          <a:cs typeface="Arial" panose="020B0604020202020204" pitchFamily="34" charset="0"/>
                        </a:rPr>
                        <a:t>教育部合格講師</a:t>
                      </a:r>
                      <a:endParaRPr lang="zh-TW" sz="1200" kern="100" dirty="0">
                        <a:solidFill>
                          <a:schemeClr val="tx1"/>
                        </a:solidFill>
                        <a:effectLst/>
                        <a:latin typeface="+mn-ea"/>
                        <a:ea typeface="+mn-ea"/>
                        <a:cs typeface="Times New Roman" panose="02020603050405020304" pitchFamily="18" charset="0"/>
                      </a:endParaRPr>
                    </a:p>
                    <a:p>
                      <a:pPr>
                        <a:lnSpc>
                          <a:spcPts val="1800"/>
                        </a:lnSpc>
                        <a:spcAft>
                          <a:spcPts val="0"/>
                        </a:spcAft>
                      </a:pPr>
                      <a:r>
                        <a:rPr lang="en-US" sz="1200" kern="1200" dirty="0">
                          <a:solidFill>
                            <a:schemeClr val="tx1"/>
                          </a:solidFill>
                          <a:effectLst/>
                          <a:latin typeface="+mn-ea"/>
                          <a:ea typeface="+mn-ea"/>
                          <a:cs typeface="Arial" panose="020B0604020202020204" pitchFamily="34" charset="0"/>
                        </a:rPr>
                        <a:t>(https://srl.ntue.edu.tw/download.html)</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828351610"/>
                  </a:ext>
                </a:extLst>
              </a:tr>
              <a:tr h="972997">
                <a:tc>
                  <a:txBody>
                    <a:bodyPr/>
                    <a:lstStyle/>
                    <a:p>
                      <a:pPr algn="just">
                        <a:lnSpc>
                          <a:spcPts val="1800"/>
                        </a:lnSpc>
                        <a:spcAft>
                          <a:spcPts val="0"/>
                        </a:spcAft>
                      </a:pPr>
                      <a:r>
                        <a:rPr lang="zh-TW" sz="1400" b="1" kern="1200" dirty="0">
                          <a:solidFill>
                            <a:schemeClr val="tx1"/>
                          </a:solidFill>
                          <a:effectLst/>
                          <a:latin typeface="+mn-ea"/>
                          <a:ea typeface="+mn-ea"/>
                          <a:cs typeface="Arial" panose="020B0604020202020204" pitchFamily="34" charset="0"/>
                        </a:rPr>
                        <a:t>數位學習工作坊</a:t>
                      </a:r>
                      <a:r>
                        <a:rPr lang="en-US" sz="1400" b="1" kern="1200" dirty="0">
                          <a:solidFill>
                            <a:schemeClr val="tx1"/>
                          </a:solidFill>
                          <a:effectLst/>
                          <a:latin typeface="+mn-ea"/>
                          <a:ea typeface="+mn-ea"/>
                          <a:cs typeface="Arial" panose="020B0604020202020204" pitchFamily="34" charset="0"/>
                        </a:rPr>
                        <a:t>(</a:t>
                      </a:r>
                      <a:r>
                        <a:rPr lang="zh-TW" sz="1400" b="1" kern="1200" dirty="0">
                          <a:solidFill>
                            <a:schemeClr val="tx1"/>
                          </a:solidFill>
                          <a:effectLst/>
                          <a:latin typeface="+mn-ea"/>
                          <a:ea typeface="+mn-ea"/>
                          <a:cs typeface="Arial" panose="020B0604020202020204" pitchFamily="34" charset="0"/>
                        </a:rPr>
                        <a:t>二</a:t>
                      </a:r>
                      <a:r>
                        <a:rPr lang="en-US" sz="1400" b="1" kern="1200" dirty="0">
                          <a:solidFill>
                            <a:schemeClr val="tx1"/>
                          </a:solidFill>
                          <a:effectLst/>
                          <a:latin typeface="+mn-ea"/>
                          <a:ea typeface="+mn-ea"/>
                          <a:cs typeface="Arial" panose="020B0604020202020204" pitchFamily="34" charset="0"/>
                        </a:rPr>
                        <a:t>)</a:t>
                      </a:r>
                      <a:endParaRPr lang="zh-TW" sz="1400" b="1" kern="100" dirty="0">
                        <a:solidFill>
                          <a:schemeClr val="tx1"/>
                        </a:solidFill>
                        <a:effectLst/>
                        <a:latin typeface="+mn-ea"/>
                        <a:ea typeface="+mn-ea"/>
                        <a:cs typeface="Times New Roman" panose="02020603050405020304" pitchFamily="18" charset="0"/>
                      </a:endParaRPr>
                    </a:p>
                    <a:p>
                      <a:pPr algn="just">
                        <a:lnSpc>
                          <a:spcPts val="1800"/>
                        </a:lnSpc>
                        <a:spcAft>
                          <a:spcPts val="0"/>
                        </a:spcAft>
                      </a:pPr>
                      <a:r>
                        <a:rPr lang="en-US" sz="1400" b="1" kern="1200" dirty="0">
                          <a:solidFill>
                            <a:schemeClr val="tx1"/>
                          </a:solidFill>
                          <a:effectLst/>
                          <a:latin typeface="+mn-ea"/>
                          <a:ea typeface="+mn-ea"/>
                          <a:cs typeface="Arial" panose="020B0604020202020204" pitchFamily="34" charset="0"/>
                        </a:rPr>
                        <a:t>(</a:t>
                      </a:r>
                      <a:r>
                        <a:rPr lang="zh-TW" sz="1400" b="1" kern="1200" dirty="0">
                          <a:solidFill>
                            <a:schemeClr val="tx1"/>
                          </a:solidFill>
                          <a:effectLst/>
                          <a:latin typeface="+mn-ea"/>
                          <a:ea typeface="+mn-ea"/>
                          <a:cs typeface="Arial" panose="020B0604020202020204" pitchFamily="34" charset="0"/>
                        </a:rPr>
                        <a:t>簡稱</a:t>
                      </a:r>
                      <a:r>
                        <a:rPr lang="en-US" sz="1400" b="1" kern="1200" dirty="0">
                          <a:solidFill>
                            <a:schemeClr val="tx1"/>
                          </a:solidFill>
                          <a:effectLst/>
                          <a:latin typeface="+mn-ea"/>
                          <a:ea typeface="+mn-ea"/>
                          <a:cs typeface="Arial" panose="020B0604020202020204" pitchFamily="34" charset="0"/>
                        </a:rPr>
                        <a:t>A2)</a:t>
                      </a:r>
                      <a:endParaRPr lang="zh-TW" sz="1400" b="1"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tc>
                  <a:txBody>
                    <a:bodyPr/>
                    <a:lstStyle/>
                    <a:p>
                      <a:pPr algn="ctr">
                        <a:lnSpc>
                          <a:spcPts val="1800"/>
                        </a:lnSpc>
                        <a:spcAft>
                          <a:spcPts val="0"/>
                        </a:spcAft>
                      </a:pPr>
                      <a:r>
                        <a:rPr lang="en-US" sz="1400" kern="1200" dirty="0">
                          <a:solidFill>
                            <a:schemeClr val="tx1"/>
                          </a:solidFill>
                          <a:effectLst/>
                          <a:latin typeface="+mn-ea"/>
                          <a:ea typeface="+mn-ea"/>
                          <a:cs typeface="Arial" panose="020B0604020202020204" pitchFamily="34" charset="0"/>
                        </a:rPr>
                        <a:t>3</a:t>
                      </a:r>
                      <a:r>
                        <a:rPr lang="zh-TW" sz="1400" kern="1200" dirty="0">
                          <a:solidFill>
                            <a:schemeClr val="tx1"/>
                          </a:solidFill>
                          <a:effectLst/>
                          <a:latin typeface="+mn-ea"/>
                          <a:ea typeface="+mn-ea"/>
                          <a:cs typeface="Arial" panose="020B0604020202020204" pitchFamily="34" charset="0"/>
                        </a:rPr>
                        <a:t>小時</a:t>
                      </a:r>
                      <a:endParaRPr lang="zh-TW" sz="14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tc>
                  <a:txBody>
                    <a:bodyPr/>
                    <a:lstStyle/>
                    <a:p>
                      <a:pPr algn="just">
                        <a:lnSpc>
                          <a:spcPts val="1800"/>
                        </a:lnSpc>
                        <a:spcAft>
                          <a:spcPts val="0"/>
                        </a:spcAft>
                      </a:pPr>
                      <a:r>
                        <a:rPr lang="en-US" sz="1400" kern="1200" dirty="0">
                          <a:solidFill>
                            <a:schemeClr val="tx1"/>
                          </a:solidFill>
                          <a:effectLst/>
                          <a:latin typeface="+mn-ea"/>
                          <a:ea typeface="+mn-ea"/>
                          <a:cs typeface="Arial" panose="020B0604020202020204" pitchFamily="34" charset="0"/>
                        </a:rPr>
                        <a:t>1.</a:t>
                      </a:r>
                      <a:r>
                        <a:rPr lang="zh-TW" sz="1400" kern="1200" dirty="0">
                          <a:solidFill>
                            <a:schemeClr val="tx1"/>
                          </a:solidFill>
                          <a:effectLst/>
                          <a:latin typeface="+mn-ea"/>
                          <a:ea typeface="+mn-ea"/>
                          <a:cs typeface="Arial" panose="020B0604020202020204" pitchFamily="34" charset="0"/>
                        </a:rPr>
                        <a:t>實體</a:t>
                      </a:r>
                      <a:r>
                        <a:rPr lang="en-US" sz="1400" kern="1200" dirty="0">
                          <a:solidFill>
                            <a:schemeClr val="tx1"/>
                          </a:solidFill>
                          <a:effectLst/>
                          <a:latin typeface="+mn-ea"/>
                          <a:ea typeface="+mn-ea"/>
                          <a:cs typeface="Arial" panose="020B0604020202020204" pitchFamily="34" charset="0"/>
                        </a:rPr>
                        <a:t>/</a:t>
                      </a:r>
                      <a:r>
                        <a:rPr lang="zh-TW" sz="1400" kern="1200" dirty="0">
                          <a:solidFill>
                            <a:schemeClr val="tx1"/>
                          </a:solidFill>
                          <a:effectLst/>
                          <a:latin typeface="+mn-ea"/>
                          <a:ea typeface="+mn-ea"/>
                          <a:cs typeface="Arial" panose="020B0604020202020204" pitchFamily="34" charset="0"/>
                        </a:rPr>
                        <a:t>線上同步</a:t>
                      </a:r>
                      <a:r>
                        <a:rPr lang="en-US" sz="1400" kern="1200" dirty="0">
                          <a:solidFill>
                            <a:schemeClr val="tx1"/>
                          </a:solidFill>
                          <a:effectLst/>
                          <a:latin typeface="+mn-ea"/>
                          <a:ea typeface="+mn-ea"/>
                          <a:cs typeface="Arial" panose="020B0604020202020204" pitchFamily="34" charset="0"/>
                        </a:rPr>
                        <a:t>3</a:t>
                      </a:r>
                      <a:r>
                        <a:rPr lang="zh-TW" sz="1400" kern="1200" dirty="0">
                          <a:solidFill>
                            <a:schemeClr val="tx1"/>
                          </a:solidFill>
                          <a:effectLst/>
                          <a:latin typeface="+mn-ea"/>
                          <a:ea typeface="+mn-ea"/>
                          <a:cs typeface="Arial" panose="020B0604020202020204" pitchFamily="34" charset="0"/>
                        </a:rPr>
                        <a:t>小時</a:t>
                      </a:r>
                      <a:endParaRPr lang="zh-TW" sz="1400" kern="100" dirty="0">
                        <a:solidFill>
                          <a:schemeClr val="tx1"/>
                        </a:solidFill>
                        <a:effectLst/>
                        <a:latin typeface="+mn-ea"/>
                        <a:ea typeface="+mn-ea"/>
                        <a:cs typeface="Times New Roman" panose="02020603050405020304" pitchFamily="18" charset="0"/>
                      </a:endParaRPr>
                    </a:p>
                    <a:p>
                      <a:pPr algn="just">
                        <a:lnSpc>
                          <a:spcPts val="1800"/>
                        </a:lnSpc>
                        <a:spcAft>
                          <a:spcPts val="0"/>
                        </a:spcAft>
                      </a:pPr>
                      <a:r>
                        <a:rPr lang="en-US" sz="1400" kern="1200" dirty="0">
                          <a:solidFill>
                            <a:schemeClr val="tx1"/>
                          </a:solidFill>
                          <a:effectLst/>
                          <a:latin typeface="+mn-ea"/>
                          <a:ea typeface="+mn-ea"/>
                          <a:cs typeface="Arial" panose="020B0604020202020204" pitchFamily="34" charset="0"/>
                        </a:rPr>
                        <a:t>2.</a:t>
                      </a:r>
                      <a:r>
                        <a:rPr lang="zh-TW" sz="1400" kern="1200" dirty="0">
                          <a:solidFill>
                            <a:schemeClr val="tx1"/>
                          </a:solidFill>
                          <a:effectLst/>
                          <a:latin typeface="+mn-ea"/>
                          <a:ea typeface="+mn-ea"/>
                          <a:cs typeface="Arial" panose="020B0604020202020204" pitchFamily="34" charset="0"/>
                        </a:rPr>
                        <a:t>非同步線上</a:t>
                      </a:r>
                      <a:r>
                        <a:rPr lang="en-US" sz="1400" kern="1200" dirty="0">
                          <a:solidFill>
                            <a:schemeClr val="tx1"/>
                          </a:solidFill>
                          <a:effectLst/>
                          <a:latin typeface="+mn-ea"/>
                          <a:ea typeface="+mn-ea"/>
                          <a:cs typeface="Arial" panose="020B0604020202020204" pitchFamily="34" charset="0"/>
                        </a:rPr>
                        <a:t>2</a:t>
                      </a:r>
                      <a:r>
                        <a:rPr lang="zh-TW" sz="1400" kern="1200" dirty="0">
                          <a:solidFill>
                            <a:schemeClr val="tx1"/>
                          </a:solidFill>
                          <a:effectLst/>
                          <a:latin typeface="+mn-ea"/>
                          <a:ea typeface="+mn-ea"/>
                          <a:cs typeface="Arial" panose="020B0604020202020204" pitchFamily="34" charset="0"/>
                        </a:rPr>
                        <a:t>小時</a:t>
                      </a:r>
                      <a:r>
                        <a:rPr lang="en-US" sz="1400" kern="1200" dirty="0">
                          <a:solidFill>
                            <a:schemeClr val="tx1"/>
                          </a:solidFill>
                          <a:effectLst/>
                          <a:latin typeface="+mn-ea"/>
                          <a:ea typeface="+mn-ea"/>
                          <a:cs typeface="Arial" panose="020B0604020202020204" pitchFamily="34" charset="0"/>
                        </a:rPr>
                        <a:t>+</a:t>
                      </a:r>
                      <a:r>
                        <a:rPr lang="zh-TW" sz="1400" kern="1200" dirty="0">
                          <a:solidFill>
                            <a:schemeClr val="tx1"/>
                          </a:solidFill>
                          <a:effectLst/>
                          <a:latin typeface="+mn-ea"/>
                          <a:ea typeface="+mn-ea"/>
                          <a:cs typeface="Arial" panose="020B0604020202020204" pitchFamily="34" charset="0"/>
                        </a:rPr>
                        <a:t>實體</a:t>
                      </a:r>
                      <a:r>
                        <a:rPr lang="en-US" sz="1400" kern="1200" dirty="0">
                          <a:solidFill>
                            <a:schemeClr val="tx1"/>
                          </a:solidFill>
                          <a:effectLst/>
                          <a:latin typeface="+mn-ea"/>
                          <a:ea typeface="+mn-ea"/>
                          <a:cs typeface="Arial" panose="020B0604020202020204" pitchFamily="34" charset="0"/>
                        </a:rPr>
                        <a:t>/</a:t>
                      </a:r>
                      <a:r>
                        <a:rPr lang="zh-TW" sz="1400" kern="1200" dirty="0">
                          <a:solidFill>
                            <a:schemeClr val="tx1"/>
                          </a:solidFill>
                          <a:effectLst/>
                          <a:latin typeface="+mn-ea"/>
                          <a:ea typeface="+mn-ea"/>
                          <a:cs typeface="Arial" panose="020B0604020202020204" pitchFamily="34" charset="0"/>
                        </a:rPr>
                        <a:t>線上同步</a:t>
                      </a:r>
                      <a:r>
                        <a:rPr lang="en-US" sz="1400" kern="1200" dirty="0">
                          <a:solidFill>
                            <a:schemeClr val="tx1"/>
                          </a:solidFill>
                          <a:effectLst/>
                          <a:latin typeface="+mn-ea"/>
                          <a:ea typeface="+mn-ea"/>
                          <a:cs typeface="Arial" panose="020B0604020202020204" pitchFamily="34" charset="0"/>
                        </a:rPr>
                        <a:t>1</a:t>
                      </a:r>
                      <a:r>
                        <a:rPr lang="zh-TW" sz="1400" kern="1200" dirty="0">
                          <a:solidFill>
                            <a:schemeClr val="tx1"/>
                          </a:solidFill>
                          <a:effectLst/>
                          <a:latin typeface="+mn-ea"/>
                          <a:ea typeface="+mn-ea"/>
                          <a:cs typeface="Arial" panose="020B0604020202020204" pitchFamily="34" charset="0"/>
                        </a:rPr>
                        <a:t>小時</a:t>
                      </a:r>
                      <a:r>
                        <a:rPr lang="en-US" sz="1400" kern="1200" dirty="0">
                          <a:solidFill>
                            <a:schemeClr val="tx1"/>
                          </a:solidFill>
                          <a:effectLst/>
                          <a:latin typeface="+mn-ea"/>
                          <a:ea typeface="+mn-ea"/>
                          <a:cs typeface="Arial" panose="020B0604020202020204" pitchFamily="34" charset="0"/>
                        </a:rPr>
                        <a:t>(</a:t>
                      </a:r>
                      <a:r>
                        <a:rPr lang="zh-TW" sz="1400" kern="1200" dirty="0">
                          <a:solidFill>
                            <a:schemeClr val="tx1"/>
                          </a:solidFill>
                          <a:effectLst/>
                          <a:latin typeface="+mn-ea"/>
                          <a:ea typeface="+mn-ea"/>
                          <a:cs typeface="Arial" panose="020B0604020202020204" pitchFamily="34" charset="0"/>
                        </a:rPr>
                        <a:t>規劃中，由六區試辦</a:t>
                      </a:r>
                      <a:r>
                        <a:rPr lang="en-US" sz="1400" kern="1200" dirty="0">
                          <a:solidFill>
                            <a:schemeClr val="tx1"/>
                          </a:solidFill>
                          <a:effectLst/>
                          <a:latin typeface="+mn-ea"/>
                          <a:ea typeface="+mn-ea"/>
                          <a:cs typeface="Arial" panose="020B0604020202020204" pitchFamily="34" charset="0"/>
                        </a:rPr>
                        <a:t>)</a:t>
                      </a:r>
                      <a:endParaRPr lang="zh-TW" sz="14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tc>
                  <a:txBody>
                    <a:bodyPr/>
                    <a:lstStyle/>
                    <a:p>
                      <a:pPr algn="just">
                        <a:lnSpc>
                          <a:spcPts val="1800"/>
                        </a:lnSpc>
                        <a:spcAft>
                          <a:spcPts val="0"/>
                        </a:spcAft>
                      </a:pPr>
                      <a:r>
                        <a:rPr lang="zh-TW" sz="1200" kern="1200" dirty="0">
                          <a:solidFill>
                            <a:schemeClr val="tx1"/>
                          </a:solidFill>
                          <a:effectLst/>
                          <a:latin typeface="+mn-ea"/>
                          <a:ea typeface="+mn-ea"/>
                          <a:cs typeface="Arial" panose="020B0604020202020204" pitchFamily="34" charset="0"/>
                        </a:rPr>
                        <a:t>數位學習平臺應用</a:t>
                      </a:r>
                      <a:r>
                        <a:rPr lang="en-US" sz="1200" kern="1200" dirty="0">
                          <a:solidFill>
                            <a:schemeClr val="tx1"/>
                          </a:solidFill>
                          <a:effectLst/>
                          <a:latin typeface="+mn-ea"/>
                          <a:ea typeface="+mn-ea"/>
                          <a:cs typeface="Arial" panose="020B0604020202020204" pitchFamily="34" charset="0"/>
                        </a:rPr>
                        <a:t>(</a:t>
                      </a:r>
                      <a:r>
                        <a:rPr lang="zh-TW" sz="1200" kern="1200" dirty="0">
                          <a:solidFill>
                            <a:schemeClr val="tx1"/>
                          </a:solidFill>
                          <a:effectLst/>
                          <a:latin typeface="+mn-ea"/>
                          <a:ea typeface="+mn-ea"/>
                          <a:cs typeface="Arial" panose="020B0604020202020204" pitchFamily="34" charset="0"/>
                        </a:rPr>
                        <a:t>平臺操作及教學模式運用</a:t>
                      </a:r>
                      <a:r>
                        <a:rPr lang="en-US" sz="1200" kern="1200" dirty="0">
                          <a:solidFill>
                            <a:schemeClr val="tx1"/>
                          </a:solidFill>
                          <a:effectLst/>
                          <a:latin typeface="+mn-ea"/>
                          <a:ea typeface="+mn-ea"/>
                          <a:cs typeface="Arial" panose="020B0604020202020204" pitchFamily="34" charset="0"/>
                        </a:rPr>
                        <a:t>)</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tc>
                  <a:txBody>
                    <a:bodyPr/>
                    <a:lstStyle/>
                    <a:p>
                      <a:pPr algn="just">
                        <a:lnSpc>
                          <a:spcPts val="1800"/>
                        </a:lnSpc>
                        <a:spcAft>
                          <a:spcPts val="0"/>
                        </a:spcAft>
                      </a:pPr>
                      <a:r>
                        <a:rPr lang="zh-TW" sz="1200" kern="1200" dirty="0">
                          <a:solidFill>
                            <a:schemeClr val="tx1"/>
                          </a:solidFill>
                          <a:effectLst/>
                          <a:latin typeface="+mn-ea"/>
                          <a:ea typeface="+mn-ea"/>
                          <a:cs typeface="Times New Roman" panose="02020603050405020304" pitchFamily="18" charset="0"/>
                        </a:rPr>
                        <a:t>所有中小學教師</a:t>
                      </a:r>
                      <a:endParaRPr lang="zh-TW" sz="1200" kern="100" dirty="0">
                        <a:solidFill>
                          <a:schemeClr val="tx1"/>
                        </a:solidFill>
                        <a:effectLst/>
                        <a:latin typeface="+mn-ea"/>
                        <a:ea typeface="+mn-ea"/>
                        <a:cs typeface="Times New Roman" panose="02020603050405020304" pitchFamily="18" charset="0"/>
                      </a:endParaRPr>
                    </a:p>
                    <a:p>
                      <a:pPr algn="just">
                        <a:lnSpc>
                          <a:spcPts val="1800"/>
                        </a:lnSpc>
                        <a:spcAft>
                          <a:spcPts val="0"/>
                        </a:spcAft>
                      </a:pPr>
                      <a:r>
                        <a:rPr lang="en-US" sz="1200" kern="1200" dirty="0">
                          <a:solidFill>
                            <a:schemeClr val="tx1"/>
                          </a:solidFill>
                          <a:effectLst/>
                          <a:latin typeface="+mn-ea"/>
                          <a:ea typeface="+mn-ea"/>
                          <a:cs typeface="Times New Roman" panose="02020603050405020304" pitchFamily="18" charset="0"/>
                        </a:rPr>
                        <a:t>(111</a:t>
                      </a:r>
                      <a:r>
                        <a:rPr lang="zh-TW" sz="1200" kern="1200" dirty="0">
                          <a:solidFill>
                            <a:schemeClr val="tx1"/>
                          </a:solidFill>
                          <a:effectLst/>
                          <a:latin typeface="+mn-ea"/>
                          <a:ea typeface="+mn-ea"/>
                          <a:cs typeface="Times New Roman" panose="02020603050405020304" pitchFamily="18" charset="0"/>
                        </a:rPr>
                        <a:t>年至少</a:t>
                      </a:r>
                      <a:r>
                        <a:rPr lang="en-US" sz="1200" kern="1200" dirty="0">
                          <a:solidFill>
                            <a:schemeClr val="tx1"/>
                          </a:solidFill>
                          <a:effectLst/>
                          <a:latin typeface="+mn-ea"/>
                          <a:ea typeface="+mn-ea"/>
                          <a:cs typeface="Times New Roman" panose="02020603050405020304" pitchFamily="18" charset="0"/>
                        </a:rPr>
                        <a:t>25%</a:t>
                      </a:r>
                      <a:r>
                        <a:rPr lang="zh-TW" sz="1200" kern="1200" dirty="0">
                          <a:solidFill>
                            <a:schemeClr val="tx1"/>
                          </a:solidFill>
                          <a:effectLst/>
                          <a:latin typeface="+mn-ea"/>
                          <a:ea typeface="+mn-ea"/>
                          <a:cs typeface="Times New Roman" panose="02020603050405020304" pitchFamily="18" charset="0"/>
                        </a:rPr>
                        <a:t>，</a:t>
                      </a:r>
                      <a:endParaRPr lang="en-US" altLang="zh-TW" sz="1200" kern="1200" dirty="0">
                        <a:solidFill>
                          <a:schemeClr val="tx1"/>
                        </a:solidFill>
                        <a:effectLst/>
                        <a:latin typeface="+mn-ea"/>
                        <a:ea typeface="+mn-ea"/>
                        <a:cs typeface="Times New Roman" panose="02020603050405020304" pitchFamily="18" charset="0"/>
                      </a:endParaRPr>
                    </a:p>
                    <a:p>
                      <a:pPr algn="just">
                        <a:lnSpc>
                          <a:spcPts val="1800"/>
                        </a:lnSpc>
                        <a:spcAft>
                          <a:spcPts val="0"/>
                        </a:spcAft>
                      </a:pPr>
                      <a:r>
                        <a:rPr lang="en-US" sz="1200" kern="1200" dirty="0">
                          <a:solidFill>
                            <a:schemeClr val="tx1"/>
                          </a:solidFill>
                          <a:effectLst/>
                          <a:latin typeface="+mn-ea"/>
                          <a:ea typeface="+mn-ea"/>
                          <a:cs typeface="Times New Roman" panose="02020603050405020304" pitchFamily="18" charset="0"/>
                        </a:rPr>
                        <a:t>113</a:t>
                      </a:r>
                      <a:r>
                        <a:rPr lang="zh-TW" sz="1200" kern="1200" dirty="0">
                          <a:solidFill>
                            <a:schemeClr val="tx1"/>
                          </a:solidFill>
                          <a:effectLst/>
                          <a:latin typeface="+mn-ea"/>
                          <a:ea typeface="+mn-ea"/>
                          <a:cs typeface="Times New Roman" panose="02020603050405020304" pitchFamily="18" charset="0"/>
                        </a:rPr>
                        <a:t>年</a:t>
                      </a:r>
                      <a:r>
                        <a:rPr lang="en-US" sz="1200" kern="1200" dirty="0">
                          <a:solidFill>
                            <a:schemeClr val="tx1"/>
                          </a:solidFill>
                          <a:effectLst/>
                          <a:latin typeface="+mn-ea"/>
                          <a:ea typeface="+mn-ea"/>
                          <a:cs typeface="Times New Roman" panose="02020603050405020304" pitchFamily="18" charset="0"/>
                        </a:rPr>
                        <a:t>100%)</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tc>
                  <a:txBody>
                    <a:bodyPr/>
                    <a:lstStyle/>
                    <a:p>
                      <a:pPr algn="just">
                        <a:lnSpc>
                          <a:spcPts val="1800"/>
                        </a:lnSpc>
                        <a:spcAft>
                          <a:spcPts val="0"/>
                        </a:spcAft>
                      </a:pPr>
                      <a:r>
                        <a:rPr lang="en-US" sz="1200" kern="1200" dirty="0">
                          <a:solidFill>
                            <a:schemeClr val="tx1"/>
                          </a:solidFill>
                          <a:effectLst/>
                          <a:latin typeface="+mn-ea"/>
                          <a:ea typeface="+mn-ea"/>
                          <a:cs typeface="Arial" panose="020B0604020202020204" pitchFamily="34" charset="0"/>
                        </a:rPr>
                        <a:t>1.</a:t>
                      </a:r>
                      <a:r>
                        <a:rPr lang="zh-TW" sz="1200" kern="1200" dirty="0">
                          <a:solidFill>
                            <a:schemeClr val="tx1"/>
                          </a:solidFill>
                          <a:effectLst/>
                          <a:latin typeface="+mn-ea"/>
                          <a:ea typeface="+mn-ea"/>
                          <a:cs typeface="Arial" panose="020B0604020202020204" pitchFamily="34" charset="0"/>
                        </a:rPr>
                        <a:t>縣市政府</a:t>
                      </a:r>
                      <a:r>
                        <a:rPr lang="en-US" sz="1200" kern="1200" dirty="0">
                          <a:solidFill>
                            <a:schemeClr val="tx1"/>
                          </a:solidFill>
                          <a:effectLst/>
                          <a:latin typeface="+mn-ea"/>
                          <a:ea typeface="+mn-ea"/>
                          <a:cs typeface="Arial" panose="020B0604020202020204" pitchFamily="34" charset="0"/>
                        </a:rPr>
                        <a:t>/</a:t>
                      </a:r>
                      <a:r>
                        <a:rPr lang="zh-TW" sz="1200" kern="1200" dirty="0">
                          <a:solidFill>
                            <a:schemeClr val="tx1"/>
                          </a:solidFill>
                          <a:effectLst/>
                          <a:latin typeface="+mn-ea"/>
                          <a:ea typeface="+mn-ea"/>
                          <a:cs typeface="Arial" panose="020B0604020202020204" pitchFamily="34" charset="0"/>
                        </a:rPr>
                        <a:t>高中職</a:t>
                      </a:r>
                      <a:r>
                        <a:rPr lang="en-US" sz="1200" kern="1200" dirty="0">
                          <a:solidFill>
                            <a:schemeClr val="tx1"/>
                          </a:solidFill>
                          <a:effectLst/>
                          <a:latin typeface="+mn-ea"/>
                          <a:ea typeface="+mn-ea"/>
                          <a:cs typeface="Arial" panose="020B0604020202020204" pitchFamily="34" charset="0"/>
                        </a:rPr>
                        <a:t>/</a:t>
                      </a:r>
                      <a:r>
                        <a:rPr lang="zh-TW" sz="1200" kern="1200" dirty="0">
                          <a:solidFill>
                            <a:schemeClr val="tx1"/>
                          </a:solidFill>
                          <a:effectLst/>
                          <a:latin typeface="+mn-ea"/>
                          <a:ea typeface="+mn-ea"/>
                          <a:cs typeface="Arial" panose="020B0604020202020204" pitchFamily="34" charset="0"/>
                        </a:rPr>
                        <a:t>國立國中小學</a:t>
                      </a:r>
                      <a:endParaRPr lang="zh-TW" sz="1200" kern="100" dirty="0">
                        <a:solidFill>
                          <a:schemeClr val="tx1"/>
                        </a:solidFill>
                        <a:effectLst/>
                        <a:latin typeface="+mn-ea"/>
                        <a:ea typeface="+mn-ea"/>
                        <a:cs typeface="Times New Roman" panose="02020603050405020304" pitchFamily="18" charset="0"/>
                      </a:endParaRPr>
                    </a:p>
                    <a:p>
                      <a:pPr algn="just">
                        <a:lnSpc>
                          <a:spcPts val="1800"/>
                        </a:lnSpc>
                        <a:spcAft>
                          <a:spcPts val="0"/>
                        </a:spcAft>
                      </a:pPr>
                      <a:r>
                        <a:rPr lang="en-US" sz="1200" kern="1200" dirty="0">
                          <a:solidFill>
                            <a:schemeClr val="tx1"/>
                          </a:solidFill>
                          <a:effectLst/>
                          <a:latin typeface="+mn-ea"/>
                          <a:ea typeface="+mn-ea"/>
                          <a:cs typeface="Arial" panose="020B0604020202020204" pitchFamily="34" charset="0"/>
                        </a:rPr>
                        <a:t>2. </a:t>
                      </a:r>
                      <a:r>
                        <a:rPr lang="zh-TW" sz="1200" kern="1200" dirty="0">
                          <a:solidFill>
                            <a:schemeClr val="tx1"/>
                          </a:solidFill>
                          <a:effectLst/>
                          <a:latin typeface="+mn-ea"/>
                          <a:ea typeface="+mn-ea"/>
                          <a:cs typeface="Arial" panose="020B0604020202020204" pitchFamily="34" charset="0"/>
                        </a:rPr>
                        <a:t>六區輔導計畫</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tc>
                  <a:txBody>
                    <a:bodyPr/>
                    <a:lstStyle/>
                    <a:p>
                      <a:pPr>
                        <a:lnSpc>
                          <a:spcPts val="1800"/>
                        </a:lnSpc>
                        <a:spcAft>
                          <a:spcPts val="0"/>
                        </a:spcAft>
                      </a:pPr>
                      <a:r>
                        <a:rPr lang="zh-TW" sz="1200" kern="1200" dirty="0">
                          <a:solidFill>
                            <a:schemeClr val="tx1"/>
                          </a:solidFill>
                          <a:effectLst/>
                          <a:latin typeface="+mn-ea"/>
                          <a:ea typeface="+mn-ea"/>
                          <a:cs typeface="Arial" panose="020B0604020202020204" pitchFamily="34" charset="0"/>
                        </a:rPr>
                        <a:t>各平臺合格講師</a:t>
                      </a:r>
                      <a:endParaRPr lang="zh-TW" sz="1200" kern="100" dirty="0">
                        <a:solidFill>
                          <a:schemeClr val="tx1"/>
                        </a:solidFill>
                        <a:effectLst/>
                        <a:latin typeface="+mn-ea"/>
                        <a:ea typeface="+mn-ea"/>
                        <a:cs typeface="Times New Roman" panose="02020603050405020304" pitchFamily="18" charset="0"/>
                      </a:endParaRPr>
                    </a:p>
                    <a:p>
                      <a:pPr>
                        <a:lnSpc>
                          <a:spcPts val="1800"/>
                        </a:lnSpc>
                        <a:spcAft>
                          <a:spcPts val="0"/>
                        </a:spcAft>
                      </a:pPr>
                      <a:r>
                        <a:rPr lang="en-US" sz="1200" kern="1200" dirty="0">
                          <a:solidFill>
                            <a:schemeClr val="tx1"/>
                          </a:solidFill>
                          <a:effectLst/>
                          <a:latin typeface="+mn-ea"/>
                          <a:ea typeface="+mn-ea"/>
                          <a:cs typeface="Arial" panose="020B0604020202020204" pitchFamily="34" charset="0"/>
                        </a:rPr>
                        <a:t>(https://srl.ntue.edu.tw/download.html)</a:t>
                      </a:r>
                      <a:endParaRPr lang="zh-TW" sz="1200" kern="100" dirty="0">
                        <a:solidFill>
                          <a:schemeClr val="tx1"/>
                        </a:solidFill>
                        <a:effectLst/>
                        <a:latin typeface="+mn-ea"/>
                        <a:ea typeface="+mn-ea"/>
                        <a:cs typeface="Times New Roman" panose="02020603050405020304" pitchFamily="18" charset="0"/>
                      </a:endParaRPr>
                    </a:p>
                  </a:txBody>
                  <a:tcPr marL="29987" marR="29987" marT="681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8534934"/>
                  </a:ext>
                </a:extLst>
              </a:tr>
            </a:tbl>
          </a:graphicData>
        </a:graphic>
      </p:graphicFrame>
      <p:sp>
        <p:nvSpPr>
          <p:cNvPr id="8" name="矩形 7">
            <a:extLst>
              <a:ext uri="{FF2B5EF4-FFF2-40B4-BE49-F238E27FC236}">
                <a16:creationId xmlns:a16="http://schemas.microsoft.com/office/drawing/2014/main" id="{55E382C5-32C7-4BA4-816B-2D05D7E90D8E}"/>
              </a:ext>
            </a:extLst>
          </p:cNvPr>
          <p:cNvSpPr/>
          <p:nvPr/>
        </p:nvSpPr>
        <p:spPr>
          <a:xfrm>
            <a:off x="425420" y="1060637"/>
            <a:ext cx="4801314" cy="369332"/>
          </a:xfrm>
          <a:prstGeom prst="rect">
            <a:avLst/>
          </a:prstGeom>
        </p:spPr>
        <p:txBody>
          <a:bodyPr wrap="none">
            <a:spAutoFit/>
          </a:bodyPr>
          <a:lstStyle/>
          <a:p>
            <a:r>
              <a:rPr lang="zh-TW" altLang="en-US" dirty="0"/>
              <a:t>推動中小學數位學習精進方案增能研習說明表</a:t>
            </a:r>
          </a:p>
        </p:txBody>
      </p:sp>
      <p:sp>
        <p:nvSpPr>
          <p:cNvPr id="9" name="矩形 8">
            <a:extLst>
              <a:ext uri="{FF2B5EF4-FFF2-40B4-BE49-F238E27FC236}">
                <a16:creationId xmlns:a16="http://schemas.microsoft.com/office/drawing/2014/main" id="{B2230445-23E0-465F-93E3-924BD27A322A}"/>
              </a:ext>
            </a:extLst>
          </p:cNvPr>
          <p:cNvSpPr/>
          <p:nvPr/>
        </p:nvSpPr>
        <p:spPr>
          <a:xfrm>
            <a:off x="5533346" y="6472253"/>
            <a:ext cx="1125308" cy="385747"/>
          </a:xfrm>
          <a:prstGeom prst="rect">
            <a:avLst/>
          </a:prstGeom>
        </p:spPr>
        <p:txBody>
          <a:bodyPr wrap="none">
            <a:spAutoFit/>
          </a:bodyPr>
          <a:lstStyle/>
          <a:p>
            <a:pPr marL="901700" indent="-541338" algn="ctr">
              <a:lnSpc>
                <a:spcPts val="2500"/>
              </a:lnSpc>
              <a:spcBef>
                <a:spcPts val="1200"/>
              </a:spcBef>
            </a:pPr>
            <a:r>
              <a:rPr lang="en-US" altLang="zh-TW" b="1" dirty="0">
                <a:solidFill>
                  <a:schemeClr val="tx1">
                    <a:lumMod val="65000"/>
                    <a:lumOff val="35000"/>
                  </a:schemeClr>
                </a:solidFill>
                <a:latin typeface="+mn-ea"/>
              </a:rPr>
              <a:t>&lt;</a:t>
            </a:r>
            <a:r>
              <a:rPr lang="zh-TW" altLang="en-US" b="1" dirty="0">
                <a:solidFill>
                  <a:schemeClr val="tx1">
                    <a:lumMod val="65000"/>
                    <a:lumOff val="35000"/>
                  </a:schemeClr>
                </a:solidFill>
                <a:latin typeface="+mn-ea"/>
              </a:rPr>
              <a:t>續</a:t>
            </a:r>
            <a:r>
              <a:rPr lang="en-US" altLang="zh-TW" b="1" dirty="0">
                <a:solidFill>
                  <a:schemeClr val="tx1">
                    <a:lumMod val="65000"/>
                    <a:lumOff val="35000"/>
                  </a:schemeClr>
                </a:solidFill>
                <a:latin typeface="+mn-ea"/>
              </a:rPr>
              <a:t>&gt;</a:t>
            </a:r>
            <a:endParaRPr lang="zh-TW" altLang="en-US" b="1" dirty="0">
              <a:solidFill>
                <a:schemeClr val="tx1">
                  <a:lumMod val="65000"/>
                  <a:lumOff val="35000"/>
                </a:schemeClr>
              </a:solidFill>
              <a:latin typeface="+mn-ea"/>
            </a:endParaRPr>
          </a:p>
        </p:txBody>
      </p:sp>
    </p:spTree>
    <p:extLst>
      <p:ext uri="{BB962C8B-B14F-4D97-AF65-F5344CB8AC3E}">
        <p14:creationId xmlns:p14="http://schemas.microsoft.com/office/powerpoint/2010/main" val="3339649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D64B8B-3F57-4966-8005-5B5EB9EA7829}"/>
              </a:ext>
            </a:extLst>
          </p:cNvPr>
          <p:cNvSpPr>
            <a:spLocks noGrp="1"/>
          </p:cNvSpPr>
          <p:nvPr>
            <p:ph type="title"/>
          </p:nvPr>
        </p:nvSpPr>
        <p:spPr/>
        <p:txBody>
          <a:bodyPr>
            <a:normAutofit fontScale="90000"/>
          </a:bodyPr>
          <a:lstStyle/>
          <a:p>
            <a:r>
              <a:rPr lang="zh-TW" altLang="en-US" dirty="0"/>
              <a:t>常見問題</a:t>
            </a:r>
          </a:p>
        </p:txBody>
      </p:sp>
      <p:sp>
        <p:nvSpPr>
          <p:cNvPr id="4" name="投影片編號版面配置區 3">
            <a:extLst>
              <a:ext uri="{FF2B5EF4-FFF2-40B4-BE49-F238E27FC236}">
                <a16:creationId xmlns:a16="http://schemas.microsoft.com/office/drawing/2014/main" id="{4CB43FF9-315F-4A63-842D-2A9A6283E5F9}"/>
              </a:ext>
            </a:extLst>
          </p:cNvPr>
          <p:cNvSpPr>
            <a:spLocks noGrp="1"/>
          </p:cNvSpPr>
          <p:nvPr>
            <p:ph type="sldNum" sz="quarter" idx="4"/>
          </p:nvPr>
        </p:nvSpPr>
        <p:spPr/>
        <p:txBody>
          <a:bodyPr/>
          <a:lstStyle/>
          <a:p>
            <a:pPr algn="r"/>
            <a:fld id="{E139BAAD-7476-414C-B105-1DA9148DC31B}" type="slidenum">
              <a:rPr lang="en-US" altLang="zh-TW" smtClean="0"/>
              <a:pPr algn="r"/>
              <a:t>61</a:t>
            </a:fld>
            <a:endParaRPr lang="zh-TW" altLang="en-US" dirty="0"/>
          </a:p>
        </p:txBody>
      </p:sp>
      <p:graphicFrame>
        <p:nvGraphicFramePr>
          <p:cNvPr id="3" name="表格 2">
            <a:extLst>
              <a:ext uri="{FF2B5EF4-FFF2-40B4-BE49-F238E27FC236}">
                <a16:creationId xmlns:a16="http://schemas.microsoft.com/office/drawing/2014/main" id="{AC1C7FD1-C41D-4B1F-90B8-F42E5836E775}"/>
              </a:ext>
            </a:extLst>
          </p:cNvPr>
          <p:cNvGraphicFramePr>
            <a:graphicFrameLocks noGrp="1"/>
          </p:cNvGraphicFramePr>
          <p:nvPr>
            <p:extLst>
              <p:ext uri="{D42A27DB-BD31-4B8C-83A1-F6EECF244321}">
                <p14:modId xmlns:p14="http://schemas.microsoft.com/office/powerpoint/2010/main" val="3010170292"/>
              </p:ext>
            </p:extLst>
          </p:nvPr>
        </p:nvGraphicFramePr>
        <p:xfrm>
          <a:off x="495299" y="1310332"/>
          <a:ext cx="11364191" cy="5145886"/>
        </p:xfrm>
        <a:graphic>
          <a:graphicData uri="http://schemas.openxmlformats.org/drawingml/2006/table">
            <a:tbl>
              <a:tblPr firstRow="1" firstCol="1" bandRow="1"/>
              <a:tblGrid>
                <a:gridCol w="1904204">
                  <a:extLst>
                    <a:ext uri="{9D8B030D-6E8A-4147-A177-3AD203B41FA5}">
                      <a16:colId xmlns:a16="http://schemas.microsoft.com/office/drawing/2014/main" val="799375786"/>
                    </a:ext>
                  </a:extLst>
                </a:gridCol>
                <a:gridCol w="862022">
                  <a:extLst>
                    <a:ext uri="{9D8B030D-6E8A-4147-A177-3AD203B41FA5}">
                      <a16:colId xmlns:a16="http://schemas.microsoft.com/office/drawing/2014/main" val="2548510891"/>
                    </a:ext>
                  </a:extLst>
                </a:gridCol>
                <a:gridCol w="1506026">
                  <a:extLst>
                    <a:ext uri="{9D8B030D-6E8A-4147-A177-3AD203B41FA5}">
                      <a16:colId xmlns:a16="http://schemas.microsoft.com/office/drawing/2014/main" val="2457872420"/>
                    </a:ext>
                  </a:extLst>
                </a:gridCol>
                <a:gridCol w="1846555">
                  <a:extLst>
                    <a:ext uri="{9D8B030D-6E8A-4147-A177-3AD203B41FA5}">
                      <a16:colId xmlns:a16="http://schemas.microsoft.com/office/drawing/2014/main" val="3990318440"/>
                    </a:ext>
                  </a:extLst>
                </a:gridCol>
                <a:gridCol w="1733782">
                  <a:extLst>
                    <a:ext uri="{9D8B030D-6E8A-4147-A177-3AD203B41FA5}">
                      <a16:colId xmlns:a16="http://schemas.microsoft.com/office/drawing/2014/main" val="4185454469"/>
                    </a:ext>
                  </a:extLst>
                </a:gridCol>
                <a:gridCol w="1847139">
                  <a:extLst>
                    <a:ext uri="{9D8B030D-6E8A-4147-A177-3AD203B41FA5}">
                      <a16:colId xmlns:a16="http://schemas.microsoft.com/office/drawing/2014/main" val="2541836003"/>
                    </a:ext>
                  </a:extLst>
                </a:gridCol>
                <a:gridCol w="1664463">
                  <a:extLst>
                    <a:ext uri="{9D8B030D-6E8A-4147-A177-3AD203B41FA5}">
                      <a16:colId xmlns:a16="http://schemas.microsoft.com/office/drawing/2014/main" val="2719113876"/>
                    </a:ext>
                  </a:extLst>
                </a:gridCol>
              </a:tblGrid>
              <a:tr h="316542">
                <a:tc>
                  <a:txBody>
                    <a:bodyPr/>
                    <a:lstStyle/>
                    <a:p>
                      <a:pPr algn="ctr">
                        <a:lnSpc>
                          <a:spcPts val="1800"/>
                        </a:lnSpc>
                        <a:spcAft>
                          <a:spcPts val="0"/>
                        </a:spcAft>
                      </a:pP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研習名稱</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a:lnSpc>
                          <a:spcPts val="1800"/>
                        </a:lnSpc>
                        <a:spcAft>
                          <a:spcPts val="0"/>
                        </a:spcAft>
                      </a:pPr>
                      <a:r>
                        <a:rPr lang="zh-TW" sz="1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時間</a:t>
                      </a:r>
                      <a:endParaRPr lang="zh-TW" sz="1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a:lnSpc>
                          <a:spcPts val="1800"/>
                        </a:lnSpc>
                        <a:spcAft>
                          <a:spcPts val="0"/>
                        </a:spcAft>
                      </a:pPr>
                      <a:r>
                        <a:rPr lang="zh-TW" sz="1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辦理方式</a:t>
                      </a:r>
                      <a:endParaRPr lang="zh-TW" sz="1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a:lnSpc>
                          <a:spcPts val="1800"/>
                        </a:lnSpc>
                        <a:spcAft>
                          <a:spcPts val="0"/>
                        </a:spcAft>
                      </a:pPr>
                      <a:r>
                        <a:rPr lang="zh-TW" sz="1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課程重點</a:t>
                      </a:r>
                      <a:endParaRPr lang="zh-TW" sz="1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a:lnSpc>
                          <a:spcPts val="1800"/>
                        </a:lnSpc>
                        <a:spcAft>
                          <a:spcPts val="0"/>
                        </a:spcAft>
                      </a:pPr>
                      <a:r>
                        <a:rPr lang="zh-TW" sz="1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對象</a:t>
                      </a:r>
                      <a:r>
                        <a:rPr lang="en-US" sz="1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/KPI</a:t>
                      </a:r>
                      <a:endParaRPr lang="zh-TW" sz="1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a:lnSpc>
                          <a:spcPts val="1800"/>
                        </a:lnSpc>
                        <a:spcAft>
                          <a:spcPts val="0"/>
                        </a:spcAft>
                      </a:pPr>
                      <a:r>
                        <a:rPr lang="zh-TW" sz="1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辦理單位</a:t>
                      </a:r>
                      <a:endParaRPr lang="zh-TW" sz="1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a:lnSpc>
                          <a:spcPts val="1800"/>
                        </a:lnSpc>
                        <a:spcAft>
                          <a:spcPts val="0"/>
                        </a:spcAft>
                      </a:pPr>
                      <a:r>
                        <a:rPr lang="zh-TW" sz="1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講師來源</a:t>
                      </a:r>
                      <a:endParaRPr lang="zh-TW" sz="1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1084569093"/>
                  </a:ext>
                </a:extLst>
              </a:tr>
              <a:tr h="1156280">
                <a:tc>
                  <a:txBody>
                    <a:bodyPr/>
                    <a:lstStyle/>
                    <a:p>
                      <a:pPr algn="just">
                        <a:lnSpc>
                          <a:spcPts val="1800"/>
                        </a:lnSpc>
                        <a:spcAft>
                          <a:spcPts val="0"/>
                        </a:spcAft>
                      </a:pP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科技輔助自主學習工作坊</a:t>
                      </a:r>
                      <a:r>
                        <a:rPr 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簡稱</a:t>
                      </a:r>
                      <a:r>
                        <a:rPr 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B1)</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a:lnSpc>
                          <a:spcPts val="1800"/>
                        </a:lnSpc>
                        <a:spcAft>
                          <a:spcPts val="0"/>
                        </a:spcAft>
                      </a:pPr>
                      <a:r>
                        <a:rPr lang="en-US" sz="1400"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2</a:t>
                      </a:r>
                      <a:r>
                        <a:rPr lang="zh-TW"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日</a:t>
                      </a:r>
                      <a:endParaRPr lang="zh-TW" sz="14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en-US" sz="1400"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(12</a:t>
                      </a:r>
                      <a:r>
                        <a:rPr lang="zh-TW"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小時</a:t>
                      </a:r>
                      <a:r>
                        <a:rPr lang="en-US"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4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a:lnSpc>
                          <a:spcPts val="1800"/>
                        </a:lnSpc>
                        <a:spcAft>
                          <a:spcPts val="0"/>
                        </a:spcAft>
                      </a:pPr>
                      <a:r>
                        <a:rPr lang="zh-TW" sz="1400"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實體</a:t>
                      </a:r>
                      <a:r>
                        <a:rPr lang="en-US" sz="1400"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a:t>
                      </a:r>
                      <a:r>
                        <a:rPr lang="zh-TW" sz="1400"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線上</a:t>
                      </a:r>
                      <a:r>
                        <a:rPr lang="en-US" sz="1400"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a:t>
                      </a:r>
                      <a:r>
                        <a:rPr lang="zh-TW" sz="1400"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同步</a:t>
                      </a:r>
                      <a:r>
                        <a:rPr lang="en-US" sz="1400"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4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a:lnSpc>
                          <a:spcPts val="1800"/>
                        </a:lnSpc>
                        <a:spcAft>
                          <a:spcPts val="0"/>
                        </a:spcAft>
                      </a:pPr>
                      <a:r>
                        <a:rPr lang="en-US" sz="1200"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1.</a:t>
                      </a:r>
                      <a:r>
                        <a:rPr lang="zh-TW" sz="1200"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自主學習的介紹</a:t>
                      </a:r>
                      <a:endParaRPr lang="zh-TW" sz="12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en-US" sz="1200"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2.</a:t>
                      </a:r>
                      <a:r>
                        <a:rPr lang="zh-TW" sz="1200"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自主學習在學校的</a:t>
                      </a:r>
                      <a:r>
                        <a:rPr lang="zh-TW" sz="1200" kern="1200" dirty="0">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rPr>
                        <a:t>實施模式</a:t>
                      </a:r>
                      <a:endParaRPr lang="zh-TW" sz="12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en-US" sz="1200" kern="1200" dirty="0">
                          <a:solidFill>
                            <a:schemeClr val="tx1"/>
                          </a:solidFill>
                          <a:effectLst/>
                          <a:latin typeface="微軟正黑體" panose="020B0604030504040204" pitchFamily="34" charset="-120"/>
                          <a:ea typeface="新細明體" panose="02020500000000000000" pitchFamily="18" charset="-120"/>
                          <a:cs typeface="Times New Roman" panose="02020603050405020304" pitchFamily="18" charset="0"/>
                        </a:rPr>
                        <a:t>3.</a:t>
                      </a:r>
                      <a:r>
                        <a:rPr lang="zh-TW" sz="1200" kern="1200" dirty="0">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rPr>
                        <a:t>自主學習與</a:t>
                      </a:r>
                      <a:r>
                        <a:rPr lang="zh-TW" sz="1200"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數位學習平臺</a:t>
                      </a:r>
                      <a:r>
                        <a:rPr lang="en-US" sz="1200"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a:t>
                      </a:r>
                      <a:r>
                        <a:rPr lang="zh-TW" sz="1200"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工具的關係與運用實作</a:t>
                      </a:r>
                      <a:endParaRPr lang="zh-TW" sz="12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nSpc>
                          <a:spcPts val="1800"/>
                        </a:lnSpc>
                        <a:spcAft>
                          <a:spcPts val="0"/>
                        </a:spcAft>
                      </a:pPr>
                      <a:r>
                        <a:rPr lang="zh-TW" sz="1200" kern="1200" dirty="0">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rPr>
                        <a:t>國中小數位學習推動及高級中等學校科技輔助自主學習推動計畫</a:t>
                      </a:r>
                      <a:r>
                        <a:rPr lang="en-US" sz="1200" kern="1200" dirty="0">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rPr>
                        <a:t>(</a:t>
                      </a:r>
                      <a:r>
                        <a:rPr lang="zh-TW" sz="1200" kern="1200" dirty="0">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rPr>
                        <a:t>前瞻</a:t>
                      </a:r>
                      <a:r>
                        <a:rPr lang="en-US" sz="1200" kern="1200" dirty="0">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rPr>
                        <a:t>)</a:t>
                      </a:r>
                      <a:r>
                        <a:rPr lang="zh-TW" sz="1200" kern="1200" dirty="0">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rPr>
                        <a:t>、</a:t>
                      </a:r>
                      <a:r>
                        <a:rPr lang="en-US" sz="1200" kern="1200" dirty="0">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rPr>
                        <a:t>BYOD</a:t>
                      </a:r>
                      <a:r>
                        <a:rPr lang="zh-TW" sz="1200" kern="1200" dirty="0">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rPr>
                        <a:t>、</a:t>
                      </a:r>
                      <a:r>
                        <a:rPr lang="en-US" sz="1200" kern="1200" dirty="0">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rPr>
                        <a:t>THSD</a:t>
                      </a:r>
                      <a:r>
                        <a:rPr lang="zh-TW" sz="1200" kern="1200" dirty="0">
                          <a:solidFill>
                            <a:schemeClr val="tx1"/>
                          </a:solidFill>
                          <a:effectLst/>
                          <a:latin typeface="Calibri" panose="020F0502020204030204" pitchFamily="34" charset="0"/>
                          <a:ea typeface="微軟正黑體" panose="020B0604030504040204" pitchFamily="34" charset="-120"/>
                          <a:cs typeface="Times New Roman" panose="02020603050405020304" pitchFamily="18" charset="0"/>
                        </a:rPr>
                        <a:t>計畫教師</a:t>
                      </a:r>
                      <a:endParaRPr lang="zh-TW" sz="12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教育部數位學習及高中職科技輔助自主學習輔導計畫</a:t>
                      </a:r>
                      <a:r>
                        <a:rPr lang="en-US"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簡稱</a:t>
                      </a:r>
                      <a:r>
                        <a:rPr lang="zh-TW" sz="12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六區輔導計畫</a:t>
                      </a:r>
                      <a:r>
                        <a:rPr lang="en-US"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縣市政府</a:t>
                      </a:r>
                      <a:r>
                        <a:rPr lang="en-US"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由六區指導辦理</a:t>
                      </a:r>
                      <a:r>
                        <a:rPr lang="en-US"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教育部合格講師</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ts val="1800"/>
                        </a:lnSpc>
                        <a:spcAft>
                          <a:spcPts val="0"/>
                        </a:spcAft>
                      </a:pPr>
                      <a:r>
                        <a:rPr lang="en-US" sz="1200"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(https://srl.ntue.edu.tw/download.html)</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34100732"/>
                  </a:ext>
                </a:extLst>
              </a:tr>
              <a:tr h="1379926">
                <a:tc>
                  <a:txBody>
                    <a:bodyPr/>
                    <a:lstStyle/>
                    <a:p>
                      <a:pPr>
                        <a:lnSpc>
                          <a:spcPts val="1800"/>
                        </a:lnSpc>
                        <a:spcAft>
                          <a:spcPts val="0"/>
                        </a:spcAft>
                      </a:pP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【選修】</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en-US" alt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PBL</a:t>
                      </a:r>
                      <a:r>
                        <a:rPr lang="zh-TW" alt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教學應用工作坊</a:t>
                      </a:r>
                      <a:endParaRPr lang="en-US" alt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endParaRPr>
                    </a:p>
                    <a:p>
                      <a:pPr algn="just">
                        <a:lnSpc>
                          <a:spcPts val="1800"/>
                        </a:lnSpc>
                        <a:spcAft>
                          <a:spcPts val="0"/>
                        </a:spcAft>
                      </a:pPr>
                      <a:r>
                        <a:rPr 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簡稱</a:t>
                      </a:r>
                      <a:r>
                        <a:rPr 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B2)</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a:lnSpc>
                          <a:spcPts val="1800"/>
                        </a:lnSpc>
                        <a:spcAft>
                          <a:spcPts val="0"/>
                        </a:spcAft>
                      </a:pPr>
                      <a:r>
                        <a:rPr lang="en-US" sz="1400" kern="120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1</a:t>
                      </a:r>
                      <a:r>
                        <a:rPr lang="zh-TW" sz="1400"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日</a:t>
                      </a:r>
                      <a:endParaRPr lang="zh-TW" sz="140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en-US" sz="1400" kern="120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(6</a:t>
                      </a:r>
                      <a:r>
                        <a:rPr lang="zh-TW" sz="1400"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小時</a:t>
                      </a:r>
                      <a:r>
                        <a:rPr lang="en-US" sz="1400"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40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a:lnSpc>
                          <a:spcPts val="1800"/>
                        </a:lnSpc>
                        <a:spcAft>
                          <a:spcPts val="0"/>
                        </a:spcAft>
                      </a:pPr>
                      <a:r>
                        <a:rPr lang="zh-TW"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實體</a:t>
                      </a:r>
                      <a:endParaRPr lang="zh-TW" sz="14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a:lnSpc>
                          <a:spcPts val="1800"/>
                        </a:lnSpc>
                        <a:spcAft>
                          <a:spcPts val="0"/>
                        </a:spcAft>
                      </a:pPr>
                      <a:r>
                        <a:rPr lang="en-US" sz="1200" kern="1200" dirty="0">
                          <a:solidFill>
                            <a:srgbClr val="000000"/>
                          </a:solidFill>
                          <a:effectLst/>
                          <a:latin typeface="微軟正黑體" panose="020B0604030504040204" pitchFamily="34" charset="-120"/>
                          <a:ea typeface="新細明體" panose="02020500000000000000" pitchFamily="18" charset="-120"/>
                          <a:cs typeface="Times New Roman" panose="02020603050405020304" pitchFamily="18" charset="0"/>
                        </a:rPr>
                        <a:t>1.</a:t>
                      </a:r>
                      <a:r>
                        <a:rPr lang="zh-TW"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科技輔助自主學習理論與</a:t>
                      </a:r>
                      <a:r>
                        <a:rPr lang="en-US"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PBL</a:t>
                      </a:r>
                      <a:r>
                        <a:rPr lang="zh-TW"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簡介</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en-US" sz="1200" kern="1200" dirty="0">
                          <a:solidFill>
                            <a:srgbClr val="000000"/>
                          </a:solidFill>
                          <a:effectLst/>
                          <a:latin typeface="微軟正黑體" panose="020B0604030504040204" pitchFamily="34" charset="-120"/>
                          <a:ea typeface="新細明體" panose="02020500000000000000" pitchFamily="18" charset="-120"/>
                          <a:cs typeface="Times New Roman" panose="02020603050405020304" pitchFamily="18" charset="0"/>
                        </a:rPr>
                        <a:t>2.</a:t>
                      </a:r>
                      <a:r>
                        <a:rPr lang="zh-TW"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數位學習結合</a:t>
                      </a:r>
                      <a:r>
                        <a:rPr lang="en-US"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PBL</a:t>
                      </a:r>
                      <a:r>
                        <a:rPr lang="zh-TW"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課程操作</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en-US" sz="1200" kern="1200" dirty="0">
                          <a:solidFill>
                            <a:srgbClr val="000000"/>
                          </a:solidFill>
                          <a:effectLst/>
                          <a:latin typeface="微軟正黑體" panose="020B0604030504040204" pitchFamily="34" charset="-120"/>
                          <a:ea typeface="新細明體" panose="02020500000000000000" pitchFamily="18" charset="-120"/>
                          <a:cs typeface="Times New Roman" panose="02020603050405020304" pitchFamily="18" charset="0"/>
                        </a:rPr>
                        <a:t>3.PBL</a:t>
                      </a:r>
                      <a:r>
                        <a:rPr lang="zh-TW"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結合科技輔助自主學習四學課堂實作</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自由參加</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六區輔導計畫</a:t>
                      </a:r>
                      <a:r>
                        <a:rPr lang="en-US"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p>
                    <a:p>
                      <a:pPr algn="just">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縣市政府</a:t>
                      </a:r>
                      <a:r>
                        <a:rPr lang="en-US"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由六區指導辦理</a:t>
                      </a:r>
                      <a:r>
                        <a:rPr lang="en-US"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辦理單位規劃</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33931524"/>
                  </a:ext>
                </a:extLst>
              </a:tr>
              <a:tr h="916286">
                <a:tc rowSpan="2">
                  <a:txBody>
                    <a:bodyPr/>
                    <a:lstStyle/>
                    <a:p>
                      <a:pPr>
                        <a:lnSpc>
                          <a:spcPts val="1800"/>
                        </a:lnSpc>
                        <a:spcAft>
                          <a:spcPts val="0"/>
                        </a:spcAft>
                      </a:pP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【選修】</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ts val="1800"/>
                        </a:lnSpc>
                        <a:spcAft>
                          <a:spcPts val="0"/>
                        </a:spcAft>
                      </a:pP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數位學習講師培訓工作坊</a:t>
                      </a:r>
                      <a:r>
                        <a:rPr 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簡稱</a:t>
                      </a:r>
                      <a:r>
                        <a:rPr 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C) </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ts val="1800"/>
                        </a:lnSpc>
                        <a:spcAft>
                          <a:spcPts val="0"/>
                        </a:spcAft>
                      </a:pPr>
                      <a:r>
                        <a:rPr lang="en-US" sz="1400" b="1"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a:t>
                      </a: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係</a:t>
                      </a:r>
                      <a:r>
                        <a:rPr 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A2</a:t>
                      </a: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講師</a:t>
                      </a:r>
                      <a:r>
                        <a:rPr 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nSpc>
                          <a:spcPts val="1800"/>
                        </a:lnSpc>
                        <a:spcAft>
                          <a:spcPts val="0"/>
                        </a:spcAft>
                      </a:pPr>
                      <a:r>
                        <a:rPr lang="en-US" sz="1400"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2</a:t>
                      </a:r>
                      <a:r>
                        <a:rPr lang="zh-TW"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日</a:t>
                      </a:r>
                      <a:endParaRPr lang="zh-TW" sz="14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en-US" sz="1400"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(12</a:t>
                      </a:r>
                      <a:r>
                        <a:rPr lang="zh-TW"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小時</a:t>
                      </a:r>
                      <a:r>
                        <a:rPr lang="en-US"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4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just">
                        <a:lnSpc>
                          <a:spcPts val="1800"/>
                        </a:lnSpc>
                        <a:spcAft>
                          <a:spcPts val="0"/>
                        </a:spcAft>
                      </a:pPr>
                      <a:r>
                        <a:rPr lang="zh-TW"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教育部因材網</a:t>
                      </a:r>
                      <a:endParaRPr lang="en-US" altLang="zh-TW"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endParaRPr>
                    </a:p>
                    <a:p>
                      <a:pPr algn="just">
                        <a:lnSpc>
                          <a:spcPts val="1800"/>
                        </a:lnSpc>
                        <a:spcAft>
                          <a:spcPts val="0"/>
                        </a:spcAft>
                      </a:pPr>
                      <a:r>
                        <a:rPr lang="en-US"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實體</a:t>
                      </a:r>
                      <a:r>
                        <a:rPr lang="en-US"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線上</a:t>
                      </a:r>
                      <a:r>
                        <a:rPr lang="en-US" altLang="zh-TW" sz="1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4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just">
                        <a:lnSpc>
                          <a:spcPts val="1800"/>
                        </a:lnSpc>
                        <a:spcAft>
                          <a:spcPts val="0"/>
                        </a:spcAft>
                      </a:pPr>
                      <a:r>
                        <a:rPr lang="en-US" sz="1200"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1.</a:t>
                      </a: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數位學習平臺教案設計與應用</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en-US" sz="1200"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2.</a:t>
                      </a: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數位學習平臺操作實作評量</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rowSpan="2">
                  <a:txBody>
                    <a:bodyPr/>
                    <a:lstStyle/>
                    <a:p>
                      <a:pPr>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自由參加</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ts val="1800"/>
                        </a:lnSpc>
                        <a:spcAft>
                          <a:spcPts val="0"/>
                        </a:spcAft>
                      </a:pPr>
                      <a:r>
                        <a:rPr lang="en-US" sz="1200" kern="1200" dirty="0">
                          <a:solidFill>
                            <a:srgbClr val="000000"/>
                          </a:solidFill>
                          <a:effectLst/>
                          <a:latin typeface="微軟正黑體" panose="020B0604030504040204" pitchFamily="34" charset="-120"/>
                          <a:ea typeface="新細明體" panose="02020500000000000000" pitchFamily="18" charset="-120"/>
                          <a:cs typeface="Times New Roman" panose="02020603050405020304" pitchFamily="18" charset="0"/>
                        </a:rPr>
                        <a:t>(</a:t>
                      </a:r>
                      <a:r>
                        <a:rPr lang="zh-TW"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建議各縣市派員培訓</a:t>
                      </a:r>
                      <a:r>
                        <a:rPr lang="en-US"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just">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教育部因材網</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nSpc>
                          <a:spcPts val="1800"/>
                        </a:lnSpc>
                        <a:spcAft>
                          <a:spcPts val="0"/>
                        </a:spcAft>
                      </a:pPr>
                      <a:r>
                        <a:rPr lang="zh-TW" sz="1200"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辦理單位規劃</a:t>
                      </a:r>
                      <a:endParaRPr lang="zh-TW" sz="120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87895743"/>
                  </a:ext>
                </a:extLst>
              </a:tr>
              <a:tr h="220825">
                <a:tc vMerge="1">
                  <a:txBody>
                    <a:bodyPr/>
                    <a:lstStyle/>
                    <a:p>
                      <a:endParaRPr lang="zh-TW" altLang="en-US"/>
                    </a:p>
                  </a:txBody>
                  <a:tcPr/>
                </a:tc>
                <a:tc gridSpan="3">
                  <a:txBody>
                    <a:bodyPr/>
                    <a:lstStyle/>
                    <a:p>
                      <a:pPr algn="just">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其他平臺</a:t>
                      </a:r>
                      <a:r>
                        <a:rPr lang="en-US"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依平臺規定</a:t>
                      </a:r>
                      <a:r>
                        <a:rPr lang="en-US"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tc gridSpan="2">
                  <a:txBody>
                    <a:bodyPr/>
                    <a:lstStyle/>
                    <a:p>
                      <a:pPr>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依平臺規定</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hMerge="1">
                  <a:txBody>
                    <a:bodyPr/>
                    <a:lstStyle/>
                    <a:p>
                      <a:endParaRPr lang="zh-TW" altLang="en-US"/>
                    </a:p>
                  </a:txBody>
                  <a:tcPr/>
                </a:tc>
                <a:extLst>
                  <a:ext uri="{0D108BD9-81ED-4DB2-BD59-A6C34878D82A}">
                    <a16:rowId xmlns:a16="http://schemas.microsoft.com/office/drawing/2014/main" val="3614583190"/>
                  </a:ext>
                </a:extLst>
              </a:tr>
              <a:tr h="1156027">
                <a:tc>
                  <a:txBody>
                    <a:bodyPr/>
                    <a:lstStyle/>
                    <a:p>
                      <a:pPr>
                        <a:lnSpc>
                          <a:spcPts val="1800"/>
                        </a:lnSpc>
                        <a:spcAft>
                          <a:spcPts val="0"/>
                        </a:spcAft>
                      </a:pP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【選修】</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ts val="1800"/>
                        </a:lnSpc>
                        <a:spcAft>
                          <a:spcPts val="0"/>
                        </a:spcAft>
                      </a:pP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科技輔助自主學習講師培訓工作坊</a:t>
                      </a:r>
                      <a:r>
                        <a:rPr 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簡稱</a:t>
                      </a:r>
                      <a:r>
                        <a:rPr 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D)</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en-US" sz="1400" b="1"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a:t>
                      </a: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係</a:t>
                      </a:r>
                      <a:r>
                        <a:rPr 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A1</a:t>
                      </a: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B1</a:t>
                      </a:r>
                      <a:r>
                        <a:rPr lang="zh-TW"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講師</a:t>
                      </a:r>
                      <a:r>
                        <a:rPr lang="en-US" sz="1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p>
                    <a:p>
                      <a:pPr algn="just">
                        <a:lnSpc>
                          <a:spcPts val="1800"/>
                        </a:lnSpc>
                        <a:spcAft>
                          <a:spcPts val="0"/>
                        </a:spcAft>
                      </a:pP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just">
                        <a:lnSpc>
                          <a:spcPts val="1800"/>
                        </a:lnSpc>
                        <a:spcAft>
                          <a:spcPts val="0"/>
                        </a:spcAft>
                      </a:pPr>
                      <a:r>
                        <a:rPr lang="en-US" sz="1400" kern="120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1</a:t>
                      </a:r>
                      <a:r>
                        <a:rPr lang="zh-TW" sz="1400"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日</a:t>
                      </a:r>
                      <a:endParaRPr lang="zh-TW" sz="140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en-US" sz="1400" kern="120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(6</a:t>
                      </a:r>
                      <a:r>
                        <a:rPr lang="zh-TW" sz="1400"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小時</a:t>
                      </a:r>
                      <a:r>
                        <a:rPr lang="en-US" sz="1400"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40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just">
                        <a:lnSpc>
                          <a:spcPts val="1800"/>
                        </a:lnSpc>
                        <a:spcAft>
                          <a:spcPts val="0"/>
                        </a:spcAft>
                      </a:pPr>
                      <a:r>
                        <a:rPr lang="zh-TW" sz="1400"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實體</a:t>
                      </a:r>
                      <a:r>
                        <a:rPr lang="en-US" sz="1400"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1400"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線上</a:t>
                      </a:r>
                      <a:endParaRPr lang="zh-TW" sz="140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just">
                        <a:lnSpc>
                          <a:spcPts val="1800"/>
                        </a:lnSpc>
                        <a:spcAft>
                          <a:spcPts val="0"/>
                        </a:spcAft>
                      </a:pPr>
                      <a:r>
                        <a:rPr lang="en-US" sz="1200"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1.</a:t>
                      </a: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科技輔助自主學習與</a:t>
                      </a:r>
                      <a:r>
                        <a:rPr lang="en-US"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PBL</a:t>
                      </a: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理論</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en-US" sz="1200"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2.</a:t>
                      </a: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科技輔助自主學習分組實作</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just">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自由參加</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en-US" sz="1200" kern="1200" dirty="0">
                          <a:solidFill>
                            <a:srgbClr val="000000"/>
                          </a:solidFill>
                          <a:effectLst/>
                          <a:latin typeface="微軟正黑體" panose="020B0604030504040204" pitchFamily="34" charset="-120"/>
                          <a:ea typeface="新細明體" panose="02020500000000000000" pitchFamily="18" charset="-120"/>
                          <a:cs typeface="Times New Roman" panose="02020603050405020304" pitchFamily="18" charset="0"/>
                        </a:rPr>
                        <a:t>(</a:t>
                      </a:r>
                      <a:r>
                        <a:rPr lang="zh-TW"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建議各縣市派員培訓</a:t>
                      </a:r>
                      <a:r>
                        <a:rPr lang="en-US" sz="1200" kern="12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just">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教育部因材網</a:t>
                      </a:r>
                      <a:r>
                        <a:rPr lang="en-US" alt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六區輔導計畫</a:t>
                      </a:r>
                      <a:r>
                        <a:rPr lang="en-US" alt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高中職團隊</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nSpc>
                          <a:spcPts val="1800"/>
                        </a:lnSpc>
                        <a:spcAft>
                          <a:spcPts val="0"/>
                        </a:spcAft>
                      </a:pPr>
                      <a:r>
                        <a:rPr lang="zh-TW" sz="12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辦理單位規劃</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31646" marR="31646" marT="7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79916540"/>
                  </a:ext>
                </a:extLst>
              </a:tr>
            </a:tbl>
          </a:graphicData>
        </a:graphic>
      </p:graphicFrame>
      <p:sp>
        <p:nvSpPr>
          <p:cNvPr id="5" name="矩形 4">
            <a:extLst>
              <a:ext uri="{FF2B5EF4-FFF2-40B4-BE49-F238E27FC236}">
                <a16:creationId xmlns:a16="http://schemas.microsoft.com/office/drawing/2014/main" id="{9F084CF5-E246-4CF3-8B99-7EDF55E97373}"/>
              </a:ext>
            </a:extLst>
          </p:cNvPr>
          <p:cNvSpPr/>
          <p:nvPr/>
        </p:nvSpPr>
        <p:spPr>
          <a:xfrm>
            <a:off x="5303820" y="876495"/>
            <a:ext cx="1223412" cy="433837"/>
          </a:xfrm>
          <a:prstGeom prst="rect">
            <a:avLst/>
          </a:prstGeom>
        </p:spPr>
        <p:txBody>
          <a:bodyPr wrap="none">
            <a:spAutoFit/>
          </a:bodyPr>
          <a:lstStyle/>
          <a:p>
            <a:pPr algn="ctr">
              <a:lnSpc>
                <a:spcPts val="3000"/>
              </a:lnSpc>
              <a:spcBef>
                <a:spcPts val="1200"/>
              </a:spcBef>
            </a:pPr>
            <a:r>
              <a:rPr lang="en-US" altLang="zh-TW" b="1" dirty="0">
                <a:solidFill>
                  <a:schemeClr val="tx1">
                    <a:lumMod val="65000"/>
                    <a:lumOff val="35000"/>
                  </a:schemeClr>
                </a:solidFill>
                <a:latin typeface="+mn-ea"/>
              </a:rPr>
              <a:t>&lt;</a:t>
            </a:r>
            <a:r>
              <a:rPr lang="zh-TW" altLang="en-US" b="1" dirty="0">
                <a:solidFill>
                  <a:schemeClr val="tx1">
                    <a:lumMod val="65000"/>
                    <a:lumOff val="35000"/>
                  </a:schemeClr>
                </a:solidFill>
                <a:latin typeface="+mn-ea"/>
              </a:rPr>
              <a:t>接前頁</a:t>
            </a:r>
            <a:r>
              <a:rPr lang="en-US" altLang="zh-TW" b="1" dirty="0">
                <a:solidFill>
                  <a:schemeClr val="tx1">
                    <a:lumMod val="65000"/>
                    <a:lumOff val="35000"/>
                  </a:schemeClr>
                </a:solidFill>
                <a:latin typeface="+mn-ea"/>
              </a:rPr>
              <a:t>&gt;</a:t>
            </a:r>
            <a:endParaRPr lang="zh-TW" altLang="en-US" b="1" dirty="0">
              <a:solidFill>
                <a:schemeClr val="tx1">
                  <a:lumMod val="65000"/>
                  <a:lumOff val="35000"/>
                </a:schemeClr>
              </a:solidFill>
              <a:latin typeface="+mn-ea"/>
            </a:endParaRPr>
          </a:p>
        </p:txBody>
      </p:sp>
    </p:spTree>
    <p:extLst>
      <p:ext uri="{BB962C8B-B14F-4D97-AF65-F5344CB8AC3E}">
        <p14:creationId xmlns:p14="http://schemas.microsoft.com/office/powerpoint/2010/main" val="2291674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8C30D846-0E39-4B94-ABBF-5A3BD7ECAD12}"/>
              </a:ext>
            </a:extLst>
          </p:cNvPr>
          <p:cNvSpPr>
            <a:spLocks noGrp="1"/>
          </p:cNvSpPr>
          <p:nvPr>
            <p:ph type="title"/>
          </p:nvPr>
        </p:nvSpPr>
        <p:spPr/>
        <p:txBody>
          <a:bodyPr/>
          <a:lstStyle/>
          <a:p>
            <a:r>
              <a:rPr lang="zh-TW" altLang="en-US" dirty="0"/>
              <a:t>感謝聆聽</a:t>
            </a:r>
          </a:p>
        </p:txBody>
      </p:sp>
      <p:sp>
        <p:nvSpPr>
          <p:cNvPr id="14" name="投影片編號版面配置區 13">
            <a:extLst>
              <a:ext uri="{FF2B5EF4-FFF2-40B4-BE49-F238E27FC236}">
                <a16:creationId xmlns:a16="http://schemas.microsoft.com/office/drawing/2014/main" id="{5D865ECB-1FB0-49F8-B8C2-3BA19CCAF7F7}"/>
              </a:ext>
            </a:extLst>
          </p:cNvPr>
          <p:cNvSpPr>
            <a:spLocks noGrp="1"/>
          </p:cNvSpPr>
          <p:nvPr>
            <p:ph type="sldNum" sz="quarter" idx="4"/>
          </p:nvPr>
        </p:nvSpPr>
        <p:spPr/>
        <p:txBody>
          <a:bodyPr vert="horz" lIns="91440" tIns="45720" rIns="91440" bIns="45720" rtlCol="0" anchor="ctr"/>
          <a:lstStyle/>
          <a:p>
            <a:pPr algn="r"/>
            <a:fld id="{E139BAAD-7476-414C-B105-1DA9148DC31B}" type="slidenum">
              <a:rPr lang="en-US" altLang="zh-TW" smtClean="0"/>
              <a:pPr algn="r"/>
              <a:t>62</a:t>
            </a:fld>
            <a:endParaRPr lang="en-US" altLang="zh-TW" dirty="0"/>
          </a:p>
        </p:txBody>
      </p:sp>
    </p:spTree>
    <p:extLst>
      <p:ext uri="{BB962C8B-B14F-4D97-AF65-F5344CB8AC3E}">
        <p14:creationId xmlns:p14="http://schemas.microsoft.com/office/powerpoint/2010/main" val="41042703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80AED5-CE5C-4573-AA2C-DA7DEB35DE1F}"/>
              </a:ext>
            </a:extLst>
          </p:cNvPr>
          <p:cNvSpPr>
            <a:spLocks noGrp="1"/>
          </p:cNvSpPr>
          <p:nvPr>
            <p:ph type="title"/>
          </p:nvPr>
        </p:nvSpPr>
        <p:spPr/>
        <p:txBody>
          <a:bodyPr>
            <a:normAutofit fontScale="90000"/>
          </a:bodyPr>
          <a:lstStyle/>
          <a:p>
            <a:r>
              <a:rPr lang="zh-TW" altLang="en-US" dirty="0"/>
              <a:t>美國 數位學習</a:t>
            </a:r>
            <a:r>
              <a:rPr lang="zh-TW" altLang="en-US" u="sng" dirty="0"/>
              <a:t>學校領導者</a:t>
            </a:r>
            <a:r>
              <a:rPr lang="zh-TW" altLang="en-US" dirty="0"/>
              <a:t>指引</a:t>
            </a:r>
          </a:p>
        </p:txBody>
      </p:sp>
      <p:sp>
        <p:nvSpPr>
          <p:cNvPr id="21" name="投影片編號版面配置區 20">
            <a:extLst>
              <a:ext uri="{FF2B5EF4-FFF2-40B4-BE49-F238E27FC236}">
                <a16:creationId xmlns:a16="http://schemas.microsoft.com/office/drawing/2014/main" id="{537C4E47-BA17-4349-96CB-3624DEE4E360}"/>
              </a:ext>
            </a:extLst>
          </p:cNvPr>
          <p:cNvSpPr>
            <a:spLocks noGrp="1"/>
          </p:cNvSpPr>
          <p:nvPr>
            <p:ph type="sldNum" sz="quarter" idx="4"/>
          </p:nvPr>
        </p:nvSpPr>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7" name="手繪多邊形: 圖案 16">
            <a:extLst>
              <a:ext uri="{FF2B5EF4-FFF2-40B4-BE49-F238E27FC236}">
                <a16:creationId xmlns:a16="http://schemas.microsoft.com/office/drawing/2014/main" id="{92C0DD6C-CDB0-4133-89D7-A52C3264FB15}"/>
              </a:ext>
            </a:extLst>
          </p:cNvPr>
          <p:cNvSpPr/>
          <p:nvPr/>
        </p:nvSpPr>
        <p:spPr>
          <a:xfrm>
            <a:off x="378691" y="1010653"/>
            <a:ext cx="6054007" cy="5847347"/>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457200" marR="0" lvl="1" indent="0" algn="l" defTabSz="457200" rtl="0" eaLnBrk="1" fontAlgn="auto" latinLnBrk="0" hangingPunct="1">
              <a:lnSpc>
                <a:spcPct val="150000"/>
              </a:lnSpc>
              <a:spcBef>
                <a:spcPts val="0"/>
              </a:spcBef>
              <a:spcAft>
                <a:spcPts val="0"/>
              </a:spcAft>
              <a:buClrTx/>
              <a:buSzTx/>
              <a:buFontTx/>
              <a:buNone/>
              <a:tabLst/>
              <a:defRPr/>
            </a:pPr>
            <a:endParaRPr kumimoji="0" lang="en-US" altLang="zh-TW" sz="1400" b="1" i="0" u="none" strike="noStrike" kern="0" cap="none" spc="0" normalizeH="0" baseline="0" noProof="0" dirty="0">
              <a:ln>
                <a:noFill/>
              </a:ln>
              <a:solidFill>
                <a:srgbClr val="1974C2"/>
              </a:solidFill>
              <a:effectLst/>
              <a:uLnTx/>
              <a:uFillTx/>
              <a:latin typeface="微軟正黑體"/>
              <a:ea typeface="微軟正黑體"/>
              <a:cs typeface="+mn-cs"/>
              <a:sym typeface="Arial"/>
            </a:endParaRPr>
          </a:p>
        </p:txBody>
      </p:sp>
      <p:sp>
        <p:nvSpPr>
          <p:cNvPr id="11" name="矩形 10">
            <a:extLst>
              <a:ext uri="{FF2B5EF4-FFF2-40B4-BE49-F238E27FC236}">
                <a16:creationId xmlns:a16="http://schemas.microsoft.com/office/drawing/2014/main" id="{3E675E91-3F0B-4D42-AAD4-AAD6D0B50BB5}"/>
              </a:ext>
            </a:extLst>
          </p:cNvPr>
          <p:cNvSpPr/>
          <p:nvPr/>
        </p:nvSpPr>
        <p:spPr>
          <a:xfrm>
            <a:off x="6539560" y="1289236"/>
            <a:ext cx="5534965" cy="2956515"/>
          </a:xfrm>
          <a:prstGeom prst="rect">
            <a:avLst/>
          </a:prstGeom>
        </p:spPr>
        <p:txBody>
          <a:bodyPr wrap="square">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擁抱數位學習領導力</a:t>
            </a:r>
            <a:endParaRPr lang="en-US" altLang="zh-TW"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3200" b="1" i="0" u="none" strike="noStrike" kern="0" cap="none" spc="0" normalizeH="0" baseline="0" noProof="0" dirty="0">
                <a:ln>
                  <a:noFill/>
                </a:ln>
                <a:solidFill>
                  <a:srgbClr val="212745">
                    <a:lumMod val="60000"/>
                    <a:lumOff val="40000"/>
                  </a:srgbClr>
                </a:solidFill>
                <a:effectLst/>
                <a:uLnTx/>
                <a:uFillTx/>
                <a:latin typeface="微軟正黑體" panose="020B0604030504040204" pitchFamily="34" charset="-120"/>
                <a:ea typeface="微軟正黑體" panose="020B0604030504040204" pitchFamily="34" charset="-120"/>
                <a:cs typeface="Arial"/>
                <a:sym typeface="Arial"/>
              </a:rPr>
              <a:t>評估、建</a:t>
            </a: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置</a:t>
            </a:r>
            <a:r>
              <a:rPr kumimoji="0" lang="zh-TW" altLang="en-US" sz="3200" b="1" i="0" u="none" strike="noStrike" kern="0" cap="none" spc="0" normalizeH="0" baseline="0" noProof="0" dirty="0">
                <a:ln>
                  <a:noFill/>
                </a:ln>
                <a:solidFill>
                  <a:srgbClr val="212745">
                    <a:lumMod val="60000"/>
                    <a:lumOff val="40000"/>
                  </a:srgbClr>
                </a:solidFill>
                <a:effectLst/>
                <a:uLnTx/>
                <a:uFillTx/>
                <a:latin typeface="微軟正黑體" panose="020B0604030504040204" pitchFamily="34" charset="-120"/>
                <a:ea typeface="微軟正黑體" panose="020B0604030504040204" pitchFamily="34" charset="-120"/>
                <a:cs typeface="Arial"/>
                <a:sym typeface="Arial"/>
              </a:rPr>
              <a:t>與維護基礎設施</a:t>
            </a:r>
            <a:endParaRPr kumimoji="0" lang="en-US" altLang="zh-TW" sz="3200" b="1" i="0" u="none" strike="noStrike" kern="0" cap="none" spc="0" normalizeH="0" baseline="0" noProof="0" dirty="0">
              <a:ln>
                <a:noFill/>
              </a:ln>
              <a:solidFill>
                <a:srgbClr val="212745">
                  <a:lumMod val="60000"/>
                  <a:lumOff val="40000"/>
                </a:srgbClr>
              </a:solidFill>
              <a:effectLst/>
              <a:uLnTx/>
              <a:uFillTx/>
              <a:latin typeface="微軟正黑體" panose="020B0604030504040204" pitchFamily="34" charset="-120"/>
              <a:ea typeface="微軟正黑體" panose="020B0604030504040204" pitchFamily="34" charset="-120"/>
              <a:cs typeface="Arial"/>
              <a:sym typeface="Arial"/>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學生個人化學習</a:t>
            </a:r>
            <a:r>
              <a:rPr lang="en-US" altLang="zh-TW"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	</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聯合家長</a:t>
            </a:r>
            <a:r>
              <a:rPr lang="en-US" altLang="zh-TW"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a:t>
            </a: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家庭</a:t>
            </a:r>
            <a:r>
              <a:rPr lang="en-US" altLang="zh-TW"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a:t>
            </a: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支持</a:t>
            </a:r>
            <a:endParaRPr kumimoji="0" lang="zh-TW" altLang="en-US" sz="32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Arial"/>
              <a:sym typeface="Arial"/>
            </a:endParaRPr>
          </a:p>
        </p:txBody>
      </p:sp>
      <p:pic>
        <p:nvPicPr>
          <p:cNvPr id="3" name="圖片 2">
            <a:extLst>
              <a:ext uri="{FF2B5EF4-FFF2-40B4-BE49-F238E27FC236}">
                <a16:creationId xmlns:a16="http://schemas.microsoft.com/office/drawing/2014/main" id="{B85E25A6-3108-4BF6-B48B-29FDF364FFA0}"/>
              </a:ext>
            </a:extLst>
          </p:cNvPr>
          <p:cNvPicPr>
            <a:picLocks noChangeAspect="1"/>
          </p:cNvPicPr>
          <p:nvPr/>
        </p:nvPicPr>
        <p:blipFill rotWithShape="1">
          <a:blip r:embed="rId2">
            <a:extLst>
              <a:ext uri="{28A0092B-C50C-407E-A947-70E740481C1C}">
                <a14:useLocalDpi xmlns:a14="http://schemas.microsoft.com/office/drawing/2010/main" val="0"/>
              </a:ext>
            </a:extLst>
          </a:blip>
          <a:srcRect r="26681"/>
          <a:stretch/>
        </p:blipFill>
        <p:spPr>
          <a:xfrm>
            <a:off x="571483" y="1289236"/>
            <a:ext cx="5668422" cy="5568764"/>
          </a:xfrm>
          <a:prstGeom prst="rect">
            <a:avLst/>
          </a:prstGeom>
        </p:spPr>
      </p:pic>
    </p:spTree>
    <p:extLst>
      <p:ext uri="{BB962C8B-B14F-4D97-AF65-F5344CB8AC3E}">
        <p14:creationId xmlns:p14="http://schemas.microsoft.com/office/powerpoint/2010/main" val="8978280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80AED5-CE5C-4573-AA2C-DA7DEB35DE1F}"/>
              </a:ext>
            </a:extLst>
          </p:cNvPr>
          <p:cNvSpPr>
            <a:spLocks noGrp="1"/>
          </p:cNvSpPr>
          <p:nvPr>
            <p:ph type="title"/>
          </p:nvPr>
        </p:nvSpPr>
        <p:spPr/>
        <p:txBody>
          <a:bodyPr>
            <a:normAutofit fontScale="90000"/>
          </a:bodyPr>
          <a:lstStyle/>
          <a:p>
            <a:r>
              <a:rPr lang="zh-TW" altLang="en-US" dirty="0"/>
              <a:t>美國 數位學習</a:t>
            </a:r>
            <a:r>
              <a:rPr lang="zh-TW" altLang="en-US" u="sng" dirty="0"/>
              <a:t>教師</a:t>
            </a:r>
            <a:r>
              <a:rPr lang="zh-TW" altLang="en-US" dirty="0"/>
              <a:t>指引</a:t>
            </a:r>
          </a:p>
        </p:txBody>
      </p:sp>
      <p:sp>
        <p:nvSpPr>
          <p:cNvPr id="21" name="投影片編號版面配置區 20">
            <a:extLst>
              <a:ext uri="{FF2B5EF4-FFF2-40B4-BE49-F238E27FC236}">
                <a16:creationId xmlns:a16="http://schemas.microsoft.com/office/drawing/2014/main" id="{537C4E47-BA17-4349-96CB-3624DEE4E360}"/>
              </a:ext>
            </a:extLst>
          </p:cNvPr>
          <p:cNvSpPr>
            <a:spLocks noGrp="1"/>
          </p:cNvSpPr>
          <p:nvPr>
            <p:ph type="sldNum" sz="quarter" idx="4"/>
          </p:nvPr>
        </p:nvSpPr>
        <p:spPr/>
        <p:txBody>
          <a:bodyPr vert="horz" lIns="91440" tIns="45720" rIns="91440" bIns="45720" rtlCol="0" anchor="ctr"/>
          <a:lstStyle/>
          <a:p>
            <a:pPr algn="r"/>
            <a:fld id="{E139BAAD-7476-414C-B105-1DA9148DC31B}" type="slidenum">
              <a:rPr lang="en-US" altLang="zh-TW" smtClean="0"/>
              <a:pPr algn="r"/>
              <a:t>8</a:t>
            </a:fld>
            <a:endParaRPr lang="en-US" altLang="zh-TW" dirty="0"/>
          </a:p>
        </p:txBody>
      </p:sp>
      <p:sp>
        <p:nvSpPr>
          <p:cNvPr id="17" name="手繪多邊形: 圖案 16">
            <a:extLst>
              <a:ext uri="{FF2B5EF4-FFF2-40B4-BE49-F238E27FC236}">
                <a16:creationId xmlns:a16="http://schemas.microsoft.com/office/drawing/2014/main" id="{92C0DD6C-CDB0-4133-89D7-A52C3264FB15}"/>
              </a:ext>
            </a:extLst>
          </p:cNvPr>
          <p:cNvSpPr/>
          <p:nvPr/>
        </p:nvSpPr>
        <p:spPr>
          <a:xfrm>
            <a:off x="378691" y="1010653"/>
            <a:ext cx="5684973" cy="5847347"/>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lvl="1">
              <a:lnSpc>
                <a:spcPct val="150000"/>
              </a:lnSpc>
            </a:pPr>
            <a:endParaRPr lang="en-US" altLang="zh-TW" sz="1400" b="1" kern="0" dirty="0">
              <a:solidFill>
                <a:srgbClr val="1974C2"/>
              </a:solidFill>
              <a:sym typeface="Arial"/>
            </a:endParaRPr>
          </a:p>
        </p:txBody>
      </p:sp>
      <p:pic>
        <p:nvPicPr>
          <p:cNvPr id="9" name="圖片 8">
            <a:extLst>
              <a:ext uri="{FF2B5EF4-FFF2-40B4-BE49-F238E27FC236}">
                <a16:creationId xmlns:a16="http://schemas.microsoft.com/office/drawing/2014/main" id="{BF584021-A24D-469E-B888-DA9176D6C1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5747" y="1289237"/>
            <a:ext cx="5336830" cy="3319707"/>
          </a:xfrm>
          <a:prstGeom prst="rect">
            <a:avLst/>
          </a:prstGeom>
          <a:ln>
            <a:solidFill>
              <a:schemeClr val="bg2"/>
            </a:solidFill>
          </a:ln>
        </p:spPr>
      </p:pic>
      <p:sp>
        <p:nvSpPr>
          <p:cNvPr id="8" name="矩形 7">
            <a:extLst>
              <a:ext uri="{FF2B5EF4-FFF2-40B4-BE49-F238E27FC236}">
                <a16:creationId xmlns:a16="http://schemas.microsoft.com/office/drawing/2014/main" id="{364E1AFB-F087-4F26-883B-CF0DBF19F5EB}"/>
              </a:ext>
            </a:extLst>
          </p:cNvPr>
          <p:cNvSpPr/>
          <p:nvPr/>
        </p:nvSpPr>
        <p:spPr>
          <a:xfrm>
            <a:off x="555747" y="4887528"/>
            <a:ext cx="4964523" cy="1553630"/>
          </a:xfrm>
          <a:prstGeom prst="rect">
            <a:avLst/>
          </a:prstGeom>
        </p:spPr>
        <p:txBody>
          <a:bodyPr wrap="square">
            <a:spAutoFit/>
          </a:bodyPr>
          <a:lstStyle/>
          <a:p>
            <a:pPr marL="342900" indent="-342900">
              <a:lnSpc>
                <a:spcPct val="150000"/>
              </a:lnSpc>
              <a:buFont typeface="Arial" panose="020B0604020202020204" pitchFamily="34" charset="0"/>
              <a:buChar char="•"/>
            </a:pPr>
            <a:r>
              <a:rPr lang="zh-TW" altLang="en-US" sz="2200" b="1" kern="0" dirty="0">
                <a:solidFill>
                  <a:srgbClr val="7534E6"/>
                </a:solidFill>
                <a:latin typeface="微軟正黑體" panose="020B0604030504040204" pitchFamily="34" charset="-120"/>
                <a:ea typeface="微軟正黑體" panose="020B0604030504040204" pitchFamily="34" charset="-120"/>
                <a:cs typeface="Arial"/>
                <a:sym typeface="Arial"/>
              </a:rPr>
              <a:t>數位公民、安全及個人資料保護</a:t>
            </a:r>
            <a:endParaRPr lang="en-US" altLang="zh-TW" sz="2200" b="1" kern="0" dirty="0">
              <a:solidFill>
                <a:srgbClr val="7534E6"/>
              </a:solidFill>
              <a:latin typeface="微軟正黑體" panose="020B0604030504040204" pitchFamily="34" charset="-120"/>
              <a:ea typeface="微軟正黑體" panose="020B0604030504040204" pitchFamily="34" charset="-120"/>
              <a:cs typeface="Arial"/>
              <a:sym typeface="Arial"/>
            </a:endParaRPr>
          </a:p>
          <a:p>
            <a:pPr marL="342900" indent="-342900">
              <a:lnSpc>
                <a:spcPct val="150000"/>
              </a:lnSpc>
              <a:buFont typeface="Arial" panose="020B0604020202020204" pitchFamily="34" charset="0"/>
              <a:buChar char="•"/>
            </a:pPr>
            <a:r>
              <a:rPr lang="zh-TW" altLang="en-US" sz="2200" b="1" kern="0" dirty="0">
                <a:solidFill>
                  <a:srgbClr val="7534E6"/>
                </a:solidFill>
                <a:latin typeface="微軟正黑體" panose="020B0604030504040204" pitchFamily="34" charset="-120"/>
                <a:ea typeface="微軟正黑體" panose="020B0604030504040204" pitchFamily="34" charset="-120"/>
                <a:cs typeface="Arial"/>
                <a:sym typeface="Arial"/>
              </a:rPr>
              <a:t>學生個人化學習</a:t>
            </a:r>
            <a:endParaRPr lang="en-US" altLang="zh-TW" sz="2200" b="1" kern="0" dirty="0">
              <a:solidFill>
                <a:srgbClr val="7534E6"/>
              </a:solidFill>
              <a:latin typeface="微軟正黑體" panose="020B0604030504040204" pitchFamily="34" charset="-120"/>
              <a:ea typeface="微軟正黑體" panose="020B0604030504040204" pitchFamily="34" charset="-120"/>
              <a:cs typeface="Arial"/>
              <a:sym typeface="Arial"/>
            </a:endParaRPr>
          </a:p>
          <a:p>
            <a:pPr marL="342900" indent="-342900">
              <a:lnSpc>
                <a:spcPct val="150000"/>
              </a:lnSpc>
              <a:buFont typeface="Arial" panose="020B0604020202020204" pitchFamily="34" charset="0"/>
              <a:buChar char="•"/>
            </a:pPr>
            <a:r>
              <a:rPr lang="zh-TW" altLang="en-US" sz="2200" b="1" kern="0" dirty="0">
                <a:solidFill>
                  <a:srgbClr val="7534E6"/>
                </a:solidFill>
                <a:latin typeface="微軟正黑體" panose="020B0604030504040204" pitchFamily="34" charset="-120"/>
                <a:ea typeface="微軟正黑體" panose="020B0604030504040204" pitchFamily="34" charset="-120"/>
                <a:cs typeface="Arial"/>
                <a:sym typeface="Arial"/>
              </a:rPr>
              <a:t>與家長</a:t>
            </a:r>
            <a:r>
              <a:rPr lang="en-US" altLang="zh-TW" sz="2200" b="1" kern="0" dirty="0">
                <a:solidFill>
                  <a:srgbClr val="7534E6"/>
                </a:solidFill>
                <a:latin typeface="微軟正黑體" panose="020B0604030504040204" pitchFamily="34" charset="-120"/>
                <a:ea typeface="微軟正黑體" panose="020B0604030504040204" pitchFamily="34" charset="-120"/>
                <a:cs typeface="Arial"/>
                <a:sym typeface="Arial"/>
              </a:rPr>
              <a:t>(</a:t>
            </a:r>
            <a:r>
              <a:rPr lang="zh-TW" altLang="en-US" sz="2200" b="1" kern="0" dirty="0">
                <a:solidFill>
                  <a:srgbClr val="7534E6"/>
                </a:solidFill>
                <a:latin typeface="微軟正黑體" panose="020B0604030504040204" pitchFamily="34" charset="-120"/>
                <a:ea typeface="微軟正黑體" panose="020B0604030504040204" pitchFamily="34" charset="-120"/>
                <a:cs typeface="Arial"/>
                <a:sym typeface="Arial"/>
              </a:rPr>
              <a:t>家庭</a:t>
            </a:r>
            <a:r>
              <a:rPr lang="en-US" altLang="zh-TW" sz="2200" b="1" kern="0" dirty="0">
                <a:solidFill>
                  <a:srgbClr val="7534E6"/>
                </a:solidFill>
                <a:latin typeface="微軟正黑體" panose="020B0604030504040204" pitchFamily="34" charset="-120"/>
                <a:ea typeface="微軟正黑體" panose="020B0604030504040204" pitchFamily="34" charset="-120"/>
                <a:cs typeface="Arial"/>
                <a:sym typeface="Arial"/>
              </a:rPr>
              <a:t>)</a:t>
            </a:r>
            <a:r>
              <a:rPr lang="zh-TW" altLang="en-US" sz="2200" b="1" kern="0" dirty="0">
                <a:solidFill>
                  <a:srgbClr val="7534E6"/>
                </a:solidFill>
                <a:latin typeface="微軟正黑體" panose="020B0604030504040204" pitchFamily="34" charset="-120"/>
                <a:ea typeface="微軟正黑體" panose="020B0604030504040204" pitchFamily="34" charset="-120"/>
                <a:cs typeface="Arial"/>
                <a:sym typeface="Arial"/>
              </a:rPr>
              <a:t>合作提供學生學習支持</a:t>
            </a:r>
            <a:endParaRPr lang="en-US" altLang="zh-TW" sz="2200" b="1" kern="0" dirty="0">
              <a:solidFill>
                <a:srgbClr val="7534E6"/>
              </a:solidFill>
              <a:latin typeface="微軟正黑體" panose="020B0604030504040204" pitchFamily="34" charset="-120"/>
              <a:ea typeface="微軟正黑體" panose="020B0604030504040204" pitchFamily="34" charset="-120"/>
              <a:cs typeface="Arial"/>
              <a:sym typeface="Arial"/>
            </a:endParaRPr>
          </a:p>
        </p:txBody>
      </p:sp>
      <p:sp>
        <p:nvSpPr>
          <p:cNvPr id="13" name="等腰三角形 12">
            <a:extLst>
              <a:ext uri="{FF2B5EF4-FFF2-40B4-BE49-F238E27FC236}">
                <a16:creationId xmlns:a16="http://schemas.microsoft.com/office/drawing/2014/main" id="{E37BAC19-A718-4CE8-9919-962ECC0A211D}"/>
              </a:ext>
            </a:extLst>
          </p:cNvPr>
          <p:cNvSpPr/>
          <p:nvPr/>
        </p:nvSpPr>
        <p:spPr>
          <a:xfrm rot="5400000">
            <a:off x="601878" y="5125886"/>
            <a:ext cx="268859" cy="231775"/>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solidFill>
                <a:schemeClr val="tx1"/>
              </a:solidFill>
            </a:endParaRPr>
          </a:p>
        </p:txBody>
      </p:sp>
      <p:sp>
        <p:nvSpPr>
          <p:cNvPr id="15" name="等腰三角形 14">
            <a:extLst>
              <a:ext uri="{FF2B5EF4-FFF2-40B4-BE49-F238E27FC236}">
                <a16:creationId xmlns:a16="http://schemas.microsoft.com/office/drawing/2014/main" id="{99315F4F-D15B-4A1C-8AE9-A18989533988}"/>
              </a:ext>
            </a:extLst>
          </p:cNvPr>
          <p:cNvSpPr/>
          <p:nvPr/>
        </p:nvSpPr>
        <p:spPr>
          <a:xfrm rot="5400000">
            <a:off x="598816" y="5614561"/>
            <a:ext cx="268859" cy="231775"/>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solidFill>
                <a:schemeClr val="tx1"/>
              </a:solidFill>
            </a:endParaRPr>
          </a:p>
        </p:txBody>
      </p:sp>
      <p:sp>
        <p:nvSpPr>
          <p:cNvPr id="16" name="等腰三角形 15">
            <a:extLst>
              <a:ext uri="{FF2B5EF4-FFF2-40B4-BE49-F238E27FC236}">
                <a16:creationId xmlns:a16="http://schemas.microsoft.com/office/drawing/2014/main" id="{FF3420BC-7CA3-49A9-AF89-9BDCCC5A6F17}"/>
              </a:ext>
            </a:extLst>
          </p:cNvPr>
          <p:cNvSpPr/>
          <p:nvPr/>
        </p:nvSpPr>
        <p:spPr>
          <a:xfrm rot="5400000">
            <a:off x="598816" y="6103236"/>
            <a:ext cx="268859" cy="231775"/>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solidFill>
                <a:schemeClr val="tx1"/>
              </a:solidFill>
            </a:endParaRPr>
          </a:p>
        </p:txBody>
      </p:sp>
      <p:sp>
        <p:nvSpPr>
          <p:cNvPr id="11" name="矩形 10">
            <a:extLst>
              <a:ext uri="{FF2B5EF4-FFF2-40B4-BE49-F238E27FC236}">
                <a16:creationId xmlns:a16="http://schemas.microsoft.com/office/drawing/2014/main" id="{3E675E91-3F0B-4D42-AAD4-AAD6D0B50BB5}"/>
              </a:ext>
            </a:extLst>
          </p:cNvPr>
          <p:cNvSpPr/>
          <p:nvPr/>
        </p:nvSpPr>
        <p:spPr>
          <a:xfrm>
            <a:off x="6389277" y="1289237"/>
            <a:ext cx="5583648" cy="3970318"/>
          </a:xfrm>
          <a:prstGeom prst="rect">
            <a:avLst/>
          </a:prstGeom>
        </p:spPr>
        <p:txBody>
          <a:bodyPr wrap="square">
            <a:spAutoFit/>
          </a:bodyPr>
          <a:lstStyle/>
          <a:p>
            <a:pPr>
              <a:lnSpc>
                <a:spcPct val="150000"/>
              </a:lnSpc>
            </a:pPr>
            <a:r>
              <a:rPr lang="zh-TW" altLang="en-US" sz="4000" b="1" kern="0" dirty="0">
                <a:solidFill>
                  <a:srgbClr val="00B050"/>
                </a:solidFill>
                <a:latin typeface="微軟正黑體" panose="020B0604030504040204" pitchFamily="34" charset="-120"/>
                <a:ea typeface="微軟正黑體" panose="020B0604030504040204" pitchFamily="34" charset="-120"/>
                <a:cs typeface="Arial"/>
                <a:sym typeface="Arial"/>
              </a:rPr>
              <a:t>學生個人化學習</a:t>
            </a:r>
            <a:endParaRPr lang="en-US" altLang="zh-TW" sz="4000" b="1" kern="0" dirty="0">
              <a:solidFill>
                <a:srgbClr val="00B050"/>
              </a:solidFill>
              <a:latin typeface="微軟正黑體" panose="020B0604030504040204" pitchFamily="34" charset="-120"/>
              <a:ea typeface="微軟正黑體" panose="020B0604030504040204" pitchFamily="34" charset="-120"/>
              <a:cs typeface="Arial"/>
              <a:sym typeface="Arial"/>
            </a:endParaRPr>
          </a:p>
          <a:p>
            <a:pPr marL="457200" indent="-457200">
              <a:lnSpc>
                <a:spcPct val="150000"/>
              </a:lnSpc>
              <a:buFont typeface="Wingdings" panose="05000000000000000000" pitchFamily="2" charset="2"/>
              <a:buChar char="n"/>
            </a:pPr>
            <a:r>
              <a:rPr lang="zh-TW" altLang="en-US" sz="3200" b="1" kern="0" dirty="0">
                <a:solidFill>
                  <a:schemeClr val="tx2">
                    <a:lumMod val="60000"/>
                    <a:lumOff val="40000"/>
                  </a:schemeClr>
                </a:solidFill>
                <a:latin typeface="微軟正黑體" panose="020B0604030504040204" pitchFamily="34" charset="-120"/>
                <a:ea typeface="微軟正黑體" panose="020B0604030504040204" pitchFamily="34" charset="-120"/>
                <a:cs typeface="Arial"/>
                <a:sym typeface="Arial"/>
              </a:rPr>
              <a:t>增強個人學習力</a:t>
            </a:r>
          </a:p>
          <a:p>
            <a:pPr marL="457200" indent="-457200">
              <a:lnSpc>
                <a:spcPct val="150000"/>
              </a:lnSpc>
              <a:buFont typeface="Wingdings" panose="05000000000000000000" pitchFamily="2" charset="2"/>
              <a:buChar char="n"/>
            </a:pPr>
            <a:r>
              <a:rPr lang="zh-TW" altLang="en-US" sz="3200" b="1" kern="0" dirty="0">
                <a:solidFill>
                  <a:schemeClr val="tx2">
                    <a:lumMod val="60000"/>
                    <a:lumOff val="40000"/>
                  </a:schemeClr>
                </a:solidFill>
                <a:latin typeface="微軟正黑體" panose="020B0604030504040204" pitchFamily="34" charset="-120"/>
                <a:ea typeface="微軟正黑體" panose="020B0604030504040204" pitchFamily="34" charset="-120"/>
                <a:cs typeface="Arial"/>
                <a:sym typeface="Arial"/>
              </a:rPr>
              <a:t>促進學生學習投入</a:t>
            </a:r>
            <a:endParaRPr lang="en-US" altLang="zh-TW" sz="3200" b="1" kern="0" dirty="0">
              <a:solidFill>
                <a:schemeClr val="tx2">
                  <a:lumMod val="60000"/>
                  <a:lumOff val="40000"/>
                </a:schemeClr>
              </a:solidFill>
              <a:latin typeface="微軟正黑體" panose="020B0604030504040204" pitchFamily="34" charset="-120"/>
              <a:ea typeface="微軟正黑體" panose="020B0604030504040204" pitchFamily="34" charset="-120"/>
              <a:cs typeface="Arial"/>
              <a:sym typeface="Arial"/>
            </a:endParaRPr>
          </a:p>
          <a:p>
            <a:pPr marL="457200" indent="-457200">
              <a:lnSpc>
                <a:spcPct val="150000"/>
              </a:lnSpc>
              <a:buFont typeface="Wingdings" panose="05000000000000000000" pitchFamily="2" charset="2"/>
              <a:buChar char="n"/>
            </a:pPr>
            <a:r>
              <a:rPr lang="zh-TW" altLang="en-US" sz="3200" b="1" kern="0" dirty="0">
                <a:solidFill>
                  <a:schemeClr val="tx2">
                    <a:lumMod val="60000"/>
                    <a:lumOff val="40000"/>
                  </a:schemeClr>
                </a:solidFill>
                <a:latin typeface="微軟正黑體" panose="020B0604030504040204" pitchFamily="34" charset="-120"/>
                <a:ea typeface="微軟正黑體" panose="020B0604030504040204" pitchFamily="34" charset="-120"/>
                <a:cs typeface="Arial"/>
                <a:sym typeface="Arial"/>
              </a:rPr>
              <a:t>發展</a:t>
            </a:r>
            <a:r>
              <a:rPr lang="zh-TW" altLang="en-US" sz="3200" b="1" kern="0" dirty="0">
                <a:solidFill>
                  <a:srgbClr val="7030A0"/>
                </a:solidFill>
                <a:latin typeface="微軟正黑體" panose="020B0604030504040204" pitchFamily="34" charset="-120"/>
                <a:ea typeface="微軟正黑體" panose="020B0604030504040204" pitchFamily="34" charset="-120"/>
                <a:cs typeface="Arial"/>
                <a:sym typeface="Arial"/>
              </a:rPr>
              <a:t>數位自主學習</a:t>
            </a:r>
          </a:p>
          <a:p>
            <a:pPr marL="457200" indent="-457200">
              <a:lnSpc>
                <a:spcPct val="150000"/>
              </a:lnSpc>
              <a:buFont typeface="Wingdings" panose="05000000000000000000" pitchFamily="2" charset="2"/>
              <a:buChar char="n"/>
            </a:pPr>
            <a:r>
              <a:rPr lang="zh-TW" altLang="en-US" sz="3200" b="1" kern="0" dirty="0">
                <a:solidFill>
                  <a:schemeClr val="tx2">
                    <a:lumMod val="60000"/>
                    <a:lumOff val="40000"/>
                  </a:schemeClr>
                </a:solidFill>
                <a:latin typeface="微軟正黑體" panose="020B0604030504040204" pitchFamily="34" charset="-120"/>
                <a:ea typeface="微軟正黑體" panose="020B0604030504040204" pitchFamily="34" charset="-120"/>
                <a:cs typeface="Arial"/>
                <a:sym typeface="Arial"/>
              </a:rPr>
              <a:t>運用數位學習將</a:t>
            </a:r>
            <a:r>
              <a:rPr lang="zh-TW" altLang="en-US" sz="3200" b="1" kern="0" dirty="0">
                <a:solidFill>
                  <a:srgbClr val="7030A0"/>
                </a:solidFill>
                <a:latin typeface="微軟正黑體" panose="020B0604030504040204" pitchFamily="34" charset="-120"/>
                <a:ea typeface="微軟正黑體" panose="020B0604030504040204" pitchFamily="34" charset="-120"/>
                <a:cs typeface="Arial"/>
                <a:sym typeface="Arial"/>
              </a:rPr>
              <a:t>評量</a:t>
            </a:r>
            <a:r>
              <a:rPr lang="zh-TW" altLang="en-US" sz="3200" b="1" kern="0" dirty="0">
                <a:solidFill>
                  <a:schemeClr val="tx2">
                    <a:lumMod val="60000"/>
                    <a:lumOff val="40000"/>
                  </a:schemeClr>
                </a:solidFill>
                <a:latin typeface="微軟正黑體" panose="020B0604030504040204" pitchFamily="34" charset="-120"/>
                <a:ea typeface="微軟正黑體" panose="020B0604030504040204" pitchFamily="34" charset="-120"/>
                <a:cs typeface="Arial"/>
                <a:sym typeface="Arial"/>
              </a:rPr>
              <a:t>最佳化</a:t>
            </a:r>
            <a:endParaRPr lang="en-US" altLang="zh-TW" sz="3200" b="1" kern="0" dirty="0">
              <a:solidFill>
                <a:schemeClr val="tx2">
                  <a:lumMod val="60000"/>
                  <a:lumOff val="40000"/>
                </a:schemeClr>
              </a:solidFill>
              <a:latin typeface="微軟正黑體" panose="020B0604030504040204" pitchFamily="34" charset="-120"/>
              <a:ea typeface="微軟正黑體" panose="020B0604030504040204" pitchFamily="34" charset="-120"/>
              <a:cs typeface="Arial"/>
              <a:sym typeface="Arial"/>
            </a:endParaRPr>
          </a:p>
        </p:txBody>
      </p:sp>
      <p:sp>
        <p:nvSpPr>
          <p:cNvPr id="4" name="圖說文字: 向右箭號 3">
            <a:extLst>
              <a:ext uri="{FF2B5EF4-FFF2-40B4-BE49-F238E27FC236}">
                <a16:creationId xmlns:a16="http://schemas.microsoft.com/office/drawing/2014/main" id="{36CA0FEF-3646-42EA-972F-CE48C08D5CEA}"/>
              </a:ext>
            </a:extLst>
          </p:cNvPr>
          <p:cNvSpPr/>
          <p:nvPr/>
        </p:nvSpPr>
        <p:spPr>
          <a:xfrm>
            <a:off x="617358" y="2309091"/>
            <a:ext cx="5771919" cy="1256145"/>
          </a:xfrm>
          <a:prstGeom prst="rightArrowCallout">
            <a:avLst>
              <a:gd name="adj1" fmla="val 19117"/>
              <a:gd name="adj2" fmla="val 27206"/>
              <a:gd name="adj3" fmla="val 19118"/>
              <a:gd name="adj4" fmla="val 90854"/>
            </a:avLst>
          </a:prstGeom>
          <a:noFill/>
          <a:ln w="38100">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4338275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4376058"/>
          </a:xfrm>
        </p:spPr>
        <p:txBody>
          <a:bodyPr/>
          <a:lstStyle/>
          <a:p>
            <a:pPr algn="ctr"/>
            <a:r>
              <a:rPr lang="zh-TW" altLang="en-US" dirty="0">
                <a:effectLst>
                  <a:outerShdw blurRad="38100" dist="38100" dir="2700000" algn="tl">
                    <a:srgbClr val="000000">
                      <a:alpha val="43137"/>
                    </a:srgbClr>
                  </a:outerShdw>
                </a:effectLst>
              </a:rPr>
              <a:t>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fld id="{E139BAAD-7476-414C-B105-1DA9148DC31B}" type="slidenum">
              <a:rPr lang="en-US" altLang="zh-TW" smtClean="0"/>
              <a:pPr/>
              <a:t>9</a:t>
            </a:fld>
            <a:endParaRPr lang="en-US" altLang="zh-TW" dirty="0"/>
          </a:p>
        </p:txBody>
      </p:sp>
    </p:spTree>
    <p:extLst>
      <p:ext uri="{BB962C8B-B14F-4D97-AF65-F5344CB8AC3E}">
        <p14:creationId xmlns:p14="http://schemas.microsoft.com/office/powerpoint/2010/main" val="16611373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dite_moe">
  <a:themeElements>
    <a:clrScheme name="氣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自訂 2">
      <a:majorFont>
        <a:latin typeface="微軟正黑體"/>
        <a:ea typeface="微軟正黑體"/>
        <a:cs typeface=""/>
      </a:majorFont>
      <a:minorFont>
        <a:latin typeface="微軟正黑體"/>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7030A0"/>
          </a:solidFill>
          <a:prstDash val="solid"/>
          <a:tailEnd type="triangle"/>
        </a:ln>
      </a:spPr>
      <a:bodyPr/>
      <a:lstStyle/>
      <a:style>
        <a:lnRef idx="1">
          <a:schemeClr val="accent2"/>
        </a:lnRef>
        <a:fillRef idx="0">
          <a:schemeClr val="accent2"/>
        </a:fillRef>
        <a:effectRef idx="0">
          <a:schemeClr val="accent2"/>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te_mo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ite_moe">
  <a:themeElements>
    <a:clrScheme name="氣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自訂 2">
      <a:majorFont>
        <a:latin typeface="微軟正黑體"/>
        <a:ea typeface="微軟正黑體"/>
        <a:cs typeface=""/>
      </a:majorFont>
      <a:minorFont>
        <a:latin typeface="微軟正黑體"/>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7030A0"/>
          </a:solidFill>
          <a:prstDash val="solid"/>
          <a:tailEnd type="triangle"/>
        </a:ln>
      </a:spPr>
      <a:bodyPr/>
      <a:lstStyle/>
      <a:style>
        <a:lnRef idx="1">
          <a:schemeClr val="accent2"/>
        </a:lnRef>
        <a:fillRef idx="0">
          <a:schemeClr val="accent2"/>
        </a:fillRef>
        <a:effectRef idx="0">
          <a:schemeClr val="accent2"/>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5646</TotalTime>
  <Words>5834</Words>
  <Application>Microsoft Office PowerPoint</Application>
  <PresentationFormat>寬螢幕</PresentationFormat>
  <Paragraphs>564</Paragraphs>
  <Slides>62</Slides>
  <Notes>1</Notes>
  <HiddenSlides>0</HiddenSlides>
  <MMClips>0</MMClips>
  <ScaleCrop>false</ScaleCrop>
  <HeadingPairs>
    <vt:vector size="6" baseType="variant">
      <vt:variant>
        <vt:lpstr>使用字型</vt:lpstr>
      </vt:variant>
      <vt:variant>
        <vt:i4>8</vt:i4>
      </vt:variant>
      <vt:variant>
        <vt:lpstr>佈景主題</vt:lpstr>
      </vt:variant>
      <vt:variant>
        <vt:i4>3</vt:i4>
      </vt:variant>
      <vt:variant>
        <vt:lpstr>投影片標題</vt:lpstr>
      </vt:variant>
      <vt:variant>
        <vt:i4>62</vt:i4>
      </vt:variant>
    </vt:vector>
  </HeadingPairs>
  <TitlesOfParts>
    <vt:vector size="73" baseType="lpstr">
      <vt:lpstr>微软雅黑</vt:lpstr>
      <vt:lpstr>思源黑體 TW Heavy</vt:lpstr>
      <vt:lpstr>微軟正黑體</vt:lpstr>
      <vt:lpstr>Arial</vt:lpstr>
      <vt:lpstr>Bell MT</vt:lpstr>
      <vt:lpstr>Calibri</vt:lpstr>
      <vt:lpstr>Times New Roman</vt:lpstr>
      <vt:lpstr>Wingdings</vt:lpstr>
      <vt:lpstr>dite_moe</vt:lpstr>
      <vt:lpstr>1_dite_moe</vt:lpstr>
      <vt:lpstr>4_dite_moe</vt:lpstr>
      <vt:lpstr>數位學習           教學</vt:lpstr>
      <vt:lpstr> 國際數位學習趨勢</vt:lpstr>
      <vt:lpstr>各國生生用平板政策</vt:lpstr>
      <vt:lpstr>教科文組織2019年首度發表關於人工智慧與教育的共識</vt:lpstr>
      <vt:lpstr>聯合國教科文組織</vt:lpstr>
      <vt:lpstr>美國 數位學習指引</vt:lpstr>
      <vt:lpstr>美國 數位學習學校領導者指引</vt:lpstr>
      <vt:lpstr>美國 數位學習教師指引</vt:lpstr>
      <vt:lpstr>推動中小學數位學習精進方案</vt:lpstr>
      <vt:lpstr>數位建設推動成果</vt:lpstr>
      <vt:lpstr>PowerPoint 簡報</vt:lpstr>
      <vt:lpstr>  推動中小學數位學習精進方案</vt:lpstr>
      <vt:lpstr>執行重點</vt:lpstr>
      <vt:lpstr>執行重點</vt:lpstr>
      <vt:lpstr>學習載具畫面</vt:lpstr>
      <vt:lpstr>數位學習入口網</vt:lpstr>
      <vt:lpstr>提供師生跨平台單一登入帳號(OPEN ID)</vt:lpstr>
      <vt:lpstr>分層分區輔導架構</vt:lpstr>
      <vt:lpstr>數位學習推動辦公室</vt:lpstr>
      <vt:lpstr>雙語數位學伴</vt:lpstr>
      <vt:lpstr>延伸學習載具方案BYOD &amp; THSD</vt:lpstr>
      <vt:lpstr>  推動中小學數位學習精進方案</vt:lpstr>
      <vt:lpstr>現有數位內容</vt:lpstr>
      <vt:lpstr>現有數位內容</vt:lpstr>
      <vt:lpstr>素養導向數位內容</vt:lpstr>
      <vt:lpstr>未來教材開發方向</vt:lpstr>
      <vt:lpstr>補助採購數位內容與教學軟體</vt:lpstr>
      <vt:lpstr>  推動中小學數位學習精進方案</vt:lpstr>
      <vt:lpstr>教育大數據分析計畫架構</vt:lpstr>
      <vt:lpstr>PowerPoint 簡報</vt:lpstr>
      <vt:lpstr>PowerPoint 簡報</vt:lpstr>
      <vt:lpstr>PowerPoint 簡報</vt:lpstr>
      <vt:lpstr>  推動中小學數位學習精進方案</vt:lpstr>
      <vt:lpstr>教育部中小學數位教學指引（草案）</vt:lpstr>
      <vt:lpstr>數位素養培訓</vt:lpstr>
      <vt:lpstr>科技輔助自主學習教學模式</vt:lpstr>
      <vt:lpstr>在職教師增能培訓</vt:lpstr>
      <vt:lpstr>行政人員與家長研習</vt:lpstr>
      <vt:lpstr>推動成效</vt:lpstr>
      <vt:lpstr>因材網使用對於110年科技化評量通過率的影響</vt:lpstr>
      <vt:lpstr>因材網使用對於2021年縣市學力測驗的影響</vt:lpstr>
      <vt:lpstr>因材網使用對於科技化評量通過率的影響</vt:lpstr>
      <vt:lpstr>因材網使用對於縣市學力測驗的影響</vt:lpstr>
      <vt:lpstr>使用因材網進行自主學習愈久、學習成效愈好</vt:lpstr>
      <vt:lpstr>運用數位學習平臺提升自主學習能力及學習成效</vt:lpstr>
      <vt:lpstr>數位學習需要校長領導</vt:lpstr>
      <vt:lpstr>數位學習精進方案 Q ＆ A</vt:lpstr>
      <vt:lpstr>常見問題</vt:lpstr>
      <vt:lpstr>常見問題</vt:lpstr>
      <vt:lpstr>常見問題</vt:lpstr>
      <vt:lpstr>常見問題</vt:lpstr>
      <vt:lpstr>常見問題</vt:lpstr>
      <vt:lpstr>常見問題</vt:lpstr>
      <vt:lpstr>常見問題</vt:lpstr>
      <vt:lpstr>常見問題</vt:lpstr>
      <vt:lpstr>常見問題</vt:lpstr>
      <vt:lpstr>常見問題</vt:lpstr>
      <vt:lpstr>常見問題</vt:lpstr>
      <vt:lpstr>常見問題</vt:lpstr>
      <vt:lpstr>常見問題</vt:lpstr>
      <vt:lpstr>常見問題</vt:lpstr>
      <vt:lpstr>感謝聆聽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詩淯 傅</dc:creator>
  <cp:lastModifiedBy>cyctjm001@gmail.com</cp:lastModifiedBy>
  <cp:revision>221</cp:revision>
  <cp:lastPrinted>2022-08-17T10:24:06Z</cp:lastPrinted>
  <dcterms:created xsi:type="dcterms:W3CDTF">2022-07-02T02:07:58Z</dcterms:created>
  <dcterms:modified xsi:type="dcterms:W3CDTF">2022-09-07T00:01:49Z</dcterms:modified>
</cp:coreProperties>
</file>