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76" r:id="rId2"/>
    <p:sldId id="261" r:id="rId3"/>
    <p:sldId id="460" r:id="rId4"/>
    <p:sldId id="461" r:id="rId5"/>
    <p:sldId id="462" r:id="rId6"/>
    <p:sldId id="475" r:id="rId7"/>
    <p:sldId id="474" r:id="rId8"/>
    <p:sldId id="473" r:id="rId9"/>
    <p:sldId id="277" r:id="rId10"/>
    <p:sldId id="472" r:id="rId11"/>
    <p:sldId id="468" r:id="rId12"/>
    <p:sldId id="464" r:id="rId13"/>
    <p:sldId id="408" r:id="rId14"/>
    <p:sldId id="265" r:id="rId15"/>
    <p:sldId id="266" r:id="rId16"/>
    <p:sldId id="465" r:id="rId17"/>
    <p:sldId id="267" r:id="rId18"/>
    <p:sldId id="268" r:id="rId19"/>
    <p:sldId id="273" r:id="rId20"/>
    <p:sldId id="269" r:id="rId21"/>
    <p:sldId id="274" r:id="rId22"/>
    <p:sldId id="275" r:id="rId23"/>
    <p:sldId id="466" r:id="rId24"/>
    <p:sldId id="467" r:id="rId25"/>
    <p:sldId id="457" r:id="rId26"/>
    <p:sldId id="458" r:id="rId27"/>
    <p:sldId id="459" r:id="rId28"/>
    <p:sldId id="470" r:id="rId29"/>
    <p:sldId id="280" r:id="rId30"/>
    <p:sldId id="282" r:id="rId31"/>
    <p:sldId id="281" r:id="rId32"/>
    <p:sldId id="390" r:id="rId33"/>
    <p:sldId id="306" r:id="rId34"/>
    <p:sldId id="389" r:id="rId35"/>
    <p:sldId id="453" r:id="rId36"/>
    <p:sldId id="410" r:id="rId37"/>
    <p:sldId id="398" r:id="rId38"/>
    <p:sldId id="413" r:id="rId39"/>
    <p:sldId id="443" r:id="rId40"/>
    <p:sldId id="445" r:id="rId41"/>
    <p:sldId id="446" r:id="rId42"/>
    <p:sldId id="447" r:id="rId43"/>
    <p:sldId id="448" r:id="rId44"/>
    <p:sldId id="449" r:id="rId45"/>
    <p:sldId id="451" r:id="rId46"/>
    <p:sldId id="308" r:id="rId47"/>
    <p:sldId id="454" r:id="rId48"/>
    <p:sldId id="272" r:id="rId49"/>
    <p:sldId id="260" r:id="rId50"/>
    <p:sldId id="455" r:id="rId51"/>
    <p:sldId id="469" r:id="rId52"/>
    <p:sldId id="471" r:id="rId5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DE5766-EE26-41E1-B563-E43787919673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7571C279-0C8A-4600-A3A4-09140AD5D60E}">
      <dgm:prSet phldrT="[文字]"/>
      <dgm:spPr/>
      <dgm:t>
        <a:bodyPr/>
        <a:lstStyle/>
        <a:p>
          <a:r>
            <a:rPr lang="zh-TW" altLang="en-US" dirty="0"/>
            <a:t>師生一同登入</a:t>
          </a:r>
          <a:r>
            <a:rPr lang="en-US" altLang="zh-TW" dirty="0" err="1"/>
            <a:t>googleclassroom</a:t>
          </a:r>
          <a:endParaRPr lang="zh-TW" altLang="en-US" dirty="0"/>
        </a:p>
      </dgm:t>
    </dgm:pt>
    <dgm:pt modelId="{4BD0FBC0-7A05-4159-8CD7-D19587DECAC7}" type="parTrans" cxnId="{384783BF-482F-4EEE-AC39-F5B7853EA7F6}">
      <dgm:prSet/>
      <dgm:spPr/>
      <dgm:t>
        <a:bodyPr/>
        <a:lstStyle/>
        <a:p>
          <a:endParaRPr lang="zh-TW" altLang="en-US"/>
        </a:p>
      </dgm:t>
    </dgm:pt>
    <dgm:pt modelId="{1633F573-3016-4DD2-9D70-B73F6B811F4A}" type="sibTrans" cxnId="{384783BF-482F-4EEE-AC39-F5B7853EA7F6}">
      <dgm:prSet/>
      <dgm:spPr/>
      <dgm:t>
        <a:bodyPr/>
        <a:lstStyle/>
        <a:p>
          <a:endParaRPr lang="zh-TW" altLang="en-US"/>
        </a:p>
      </dgm:t>
    </dgm:pt>
    <dgm:pt modelId="{468E0532-E428-40BB-B4A7-2FD392AF0065}">
      <dgm:prSet phldrT="[文字]"/>
      <dgm:spPr/>
      <dgm:t>
        <a:bodyPr/>
        <a:lstStyle/>
        <a:p>
          <a:r>
            <a:rPr lang="zh-TW" altLang="en-US" dirty="0"/>
            <a:t>師生在</a:t>
          </a:r>
          <a:r>
            <a:rPr lang="en-US" altLang="zh-TW" dirty="0" err="1"/>
            <a:t>googleclassroom</a:t>
          </a:r>
          <a:r>
            <a:rPr lang="zh-TW" altLang="en-US" dirty="0"/>
            <a:t>班級內開啟</a:t>
          </a:r>
          <a:r>
            <a:rPr lang="en-US" altLang="zh-TW" dirty="0"/>
            <a:t>meet</a:t>
          </a:r>
          <a:endParaRPr lang="zh-TW" altLang="en-US" dirty="0"/>
        </a:p>
      </dgm:t>
    </dgm:pt>
    <dgm:pt modelId="{2CEB2168-4935-4D90-BAA0-9447E9EE5B35}" type="parTrans" cxnId="{9E961547-363D-4C3C-881F-5D1A538C8B21}">
      <dgm:prSet/>
      <dgm:spPr/>
      <dgm:t>
        <a:bodyPr/>
        <a:lstStyle/>
        <a:p>
          <a:endParaRPr lang="zh-TW" altLang="en-US"/>
        </a:p>
      </dgm:t>
    </dgm:pt>
    <dgm:pt modelId="{67AF1FB7-45D3-448F-8BAE-22DF46CA34FC}" type="sibTrans" cxnId="{9E961547-363D-4C3C-881F-5D1A538C8B21}">
      <dgm:prSet/>
      <dgm:spPr/>
      <dgm:t>
        <a:bodyPr/>
        <a:lstStyle/>
        <a:p>
          <a:endParaRPr lang="zh-TW" altLang="en-US"/>
        </a:p>
      </dgm:t>
    </dgm:pt>
    <dgm:pt modelId="{E2D3E218-B849-47E3-A186-AF65587A174A}">
      <dgm:prSet phldrT="[文字]"/>
      <dgm:spPr/>
      <dgm:t>
        <a:bodyPr/>
        <a:lstStyle/>
        <a:p>
          <a:r>
            <a:rPr lang="zh-TW" altLang="en-US" dirty="0"/>
            <a:t>師生模擬線上教學情境</a:t>
          </a:r>
        </a:p>
      </dgm:t>
    </dgm:pt>
    <dgm:pt modelId="{C065FDF2-A295-403E-871C-3AAA57CD134B}" type="parTrans" cxnId="{B1C1A5C6-4451-42C5-A073-9D7FAC959951}">
      <dgm:prSet/>
      <dgm:spPr/>
      <dgm:t>
        <a:bodyPr/>
        <a:lstStyle/>
        <a:p>
          <a:endParaRPr lang="zh-TW" altLang="en-US"/>
        </a:p>
      </dgm:t>
    </dgm:pt>
    <dgm:pt modelId="{13889FC8-1DE7-44FB-964C-66DA428F0DBB}" type="sibTrans" cxnId="{B1C1A5C6-4451-42C5-A073-9D7FAC959951}">
      <dgm:prSet/>
      <dgm:spPr/>
      <dgm:t>
        <a:bodyPr/>
        <a:lstStyle/>
        <a:p>
          <a:endParaRPr lang="zh-TW" altLang="en-US"/>
        </a:p>
      </dgm:t>
    </dgm:pt>
    <dgm:pt modelId="{9EAA098F-C984-4A78-8A62-2281128494AA}" type="pres">
      <dgm:prSet presAssocID="{C1DE5766-EE26-41E1-B563-E43787919673}" presName="Name0" presStyleCnt="0">
        <dgm:presLayoutVars>
          <dgm:dir/>
          <dgm:animLvl val="lvl"/>
          <dgm:resizeHandles val="exact"/>
        </dgm:presLayoutVars>
      </dgm:prSet>
      <dgm:spPr/>
    </dgm:pt>
    <dgm:pt modelId="{BBA9A5D6-6051-4C78-A0B4-DEC414A416B9}" type="pres">
      <dgm:prSet presAssocID="{7571C279-0C8A-4600-A3A4-09140AD5D60E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C3BC922-D7B4-489F-AF67-AFB68089AABE}" type="pres">
      <dgm:prSet presAssocID="{1633F573-3016-4DD2-9D70-B73F6B811F4A}" presName="parTxOnlySpace" presStyleCnt="0"/>
      <dgm:spPr/>
    </dgm:pt>
    <dgm:pt modelId="{97520BE6-A353-4C0B-8E31-4D24C4DF59E2}" type="pres">
      <dgm:prSet presAssocID="{468E0532-E428-40BB-B4A7-2FD392AF006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984A30B-9323-4721-B974-396368CAB23C}" type="pres">
      <dgm:prSet presAssocID="{67AF1FB7-45D3-448F-8BAE-22DF46CA34FC}" presName="parTxOnlySpace" presStyleCnt="0"/>
      <dgm:spPr/>
    </dgm:pt>
    <dgm:pt modelId="{8F84C594-674E-49F7-B4E0-9C8EDA5D8044}" type="pres">
      <dgm:prSet presAssocID="{E2D3E218-B849-47E3-A186-AF65587A174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2E1CE09-EAB8-4EF1-B62A-51B047D0CD44}" type="presOf" srcId="{7571C279-0C8A-4600-A3A4-09140AD5D60E}" destId="{BBA9A5D6-6051-4C78-A0B4-DEC414A416B9}" srcOrd="0" destOrd="0" presId="urn:microsoft.com/office/officeart/2005/8/layout/chevron1"/>
    <dgm:cxn modelId="{6C6C132E-ADCD-49BC-A508-6E383091F419}" type="presOf" srcId="{E2D3E218-B849-47E3-A186-AF65587A174A}" destId="{8F84C594-674E-49F7-B4E0-9C8EDA5D8044}" srcOrd="0" destOrd="0" presId="urn:microsoft.com/office/officeart/2005/8/layout/chevron1"/>
    <dgm:cxn modelId="{9E961547-363D-4C3C-881F-5D1A538C8B21}" srcId="{C1DE5766-EE26-41E1-B563-E43787919673}" destId="{468E0532-E428-40BB-B4A7-2FD392AF0065}" srcOrd="1" destOrd="0" parTransId="{2CEB2168-4935-4D90-BAA0-9447E9EE5B35}" sibTransId="{67AF1FB7-45D3-448F-8BAE-22DF46CA34FC}"/>
    <dgm:cxn modelId="{A4DAB38B-DD11-4AA7-8266-B73B67237CB3}" type="presOf" srcId="{468E0532-E428-40BB-B4A7-2FD392AF0065}" destId="{97520BE6-A353-4C0B-8E31-4D24C4DF59E2}" srcOrd="0" destOrd="0" presId="urn:microsoft.com/office/officeart/2005/8/layout/chevron1"/>
    <dgm:cxn modelId="{384783BF-482F-4EEE-AC39-F5B7853EA7F6}" srcId="{C1DE5766-EE26-41E1-B563-E43787919673}" destId="{7571C279-0C8A-4600-A3A4-09140AD5D60E}" srcOrd="0" destOrd="0" parTransId="{4BD0FBC0-7A05-4159-8CD7-D19587DECAC7}" sibTransId="{1633F573-3016-4DD2-9D70-B73F6B811F4A}"/>
    <dgm:cxn modelId="{B1C1A5C6-4451-42C5-A073-9D7FAC959951}" srcId="{C1DE5766-EE26-41E1-B563-E43787919673}" destId="{E2D3E218-B849-47E3-A186-AF65587A174A}" srcOrd="2" destOrd="0" parTransId="{C065FDF2-A295-403E-871C-3AAA57CD134B}" sibTransId="{13889FC8-1DE7-44FB-964C-66DA428F0DBB}"/>
    <dgm:cxn modelId="{549F49CA-CCFE-418D-9EAA-560968D2D49F}" type="presOf" srcId="{C1DE5766-EE26-41E1-B563-E43787919673}" destId="{9EAA098F-C984-4A78-8A62-2281128494AA}" srcOrd="0" destOrd="0" presId="urn:microsoft.com/office/officeart/2005/8/layout/chevron1"/>
    <dgm:cxn modelId="{AEF29164-E704-4962-A8C3-03D8DF6F7CCE}" type="presParOf" srcId="{9EAA098F-C984-4A78-8A62-2281128494AA}" destId="{BBA9A5D6-6051-4C78-A0B4-DEC414A416B9}" srcOrd="0" destOrd="0" presId="urn:microsoft.com/office/officeart/2005/8/layout/chevron1"/>
    <dgm:cxn modelId="{8FB270D9-53B1-4A8C-B368-A3F53AB6B7E4}" type="presParOf" srcId="{9EAA098F-C984-4A78-8A62-2281128494AA}" destId="{3C3BC922-D7B4-489F-AF67-AFB68089AABE}" srcOrd="1" destOrd="0" presId="urn:microsoft.com/office/officeart/2005/8/layout/chevron1"/>
    <dgm:cxn modelId="{C4483CF8-1A4D-4BD0-BCB1-E83CB044B383}" type="presParOf" srcId="{9EAA098F-C984-4A78-8A62-2281128494AA}" destId="{97520BE6-A353-4C0B-8E31-4D24C4DF59E2}" srcOrd="2" destOrd="0" presId="urn:microsoft.com/office/officeart/2005/8/layout/chevron1"/>
    <dgm:cxn modelId="{61AAA2DB-39A3-43E1-92FD-30CA343FEE9D}" type="presParOf" srcId="{9EAA098F-C984-4A78-8A62-2281128494AA}" destId="{E984A30B-9323-4721-B974-396368CAB23C}" srcOrd="3" destOrd="0" presId="urn:microsoft.com/office/officeart/2005/8/layout/chevron1"/>
    <dgm:cxn modelId="{C818ECE2-BAA3-4D0C-966D-EB009FFA279D}" type="presParOf" srcId="{9EAA098F-C984-4A78-8A62-2281128494AA}" destId="{8F84C594-674E-49F7-B4E0-9C8EDA5D804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DE5766-EE26-41E1-B563-E43787919673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7571C279-0C8A-4600-A3A4-09140AD5D60E}">
      <dgm:prSet phldrT="[文字]"/>
      <dgm:spPr/>
      <dgm:t>
        <a:bodyPr/>
        <a:lstStyle/>
        <a:p>
          <a:r>
            <a:rPr lang="zh-TW" altLang="en-US" dirty="0"/>
            <a:t>師生一同登入</a:t>
          </a:r>
          <a:r>
            <a:rPr lang="en-US" altLang="zh-TW" dirty="0" err="1"/>
            <a:t>googleclassroom</a:t>
          </a:r>
          <a:endParaRPr lang="zh-TW" altLang="en-US" dirty="0"/>
        </a:p>
      </dgm:t>
    </dgm:pt>
    <dgm:pt modelId="{4BD0FBC0-7A05-4159-8CD7-D19587DECAC7}" type="parTrans" cxnId="{384783BF-482F-4EEE-AC39-F5B7853EA7F6}">
      <dgm:prSet/>
      <dgm:spPr/>
      <dgm:t>
        <a:bodyPr/>
        <a:lstStyle/>
        <a:p>
          <a:endParaRPr lang="zh-TW" altLang="en-US"/>
        </a:p>
      </dgm:t>
    </dgm:pt>
    <dgm:pt modelId="{1633F573-3016-4DD2-9D70-B73F6B811F4A}" type="sibTrans" cxnId="{384783BF-482F-4EEE-AC39-F5B7853EA7F6}">
      <dgm:prSet/>
      <dgm:spPr/>
      <dgm:t>
        <a:bodyPr/>
        <a:lstStyle/>
        <a:p>
          <a:endParaRPr lang="zh-TW" altLang="en-US"/>
        </a:p>
      </dgm:t>
    </dgm:pt>
    <dgm:pt modelId="{468E0532-E428-40BB-B4A7-2FD392AF0065}">
      <dgm:prSet phldrT="[文字]"/>
      <dgm:spPr/>
      <dgm:t>
        <a:bodyPr/>
        <a:lstStyle/>
        <a:p>
          <a:r>
            <a:rPr lang="zh-TW" altLang="en-US" dirty="0"/>
            <a:t>師生在</a:t>
          </a:r>
          <a:r>
            <a:rPr lang="en-US" altLang="zh-TW" dirty="0" err="1"/>
            <a:t>googleclassroom</a:t>
          </a:r>
          <a:r>
            <a:rPr lang="zh-TW" altLang="en-US" dirty="0"/>
            <a:t>班級內開啟</a:t>
          </a:r>
          <a:r>
            <a:rPr lang="en-US" altLang="zh-TW" dirty="0"/>
            <a:t>meet</a:t>
          </a:r>
          <a:endParaRPr lang="zh-TW" altLang="en-US" dirty="0"/>
        </a:p>
      </dgm:t>
    </dgm:pt>
    <dgm:pt modelId="{2CEB2168-4935-4D90-BAA0-9447E9EE5B35}" type="parTrans" cxnId="{9E961547-363D-4C3C-881F-5D1A538C8B21}">
      <dgm:prSet/>
      <dgm:spPr/>
      <dgm:t>
        <a:bodyPr/>
        <a:lstStyle/>
        <a:p>
          <a:endParaRPr lang="zh-TW" altLang="en-US"/>
        </a:p>
      </dgm:t>
    </dgm:pt>
    <dgm:pt modelId="{67AF1FB7-45D3-448F-8BAE-22DF46CA34FC}" type="sibTrans" cxnId="{9E961547-363D-4C3C-881F-5D1A538C8B21}">
      <dgm:prSet/>
      <dgm:spPr/>
      <dgm:t>
        <a:bodyPr/>
        <a:lstStyle/>
        <a:p>
          <a:endParaRPr lang="zh-TW" altLang="en-US"/>
        </a:p>
      </dgm:t>
    </dgm:pt>
    <dgm:pt modelId="{E2D3E218-B849-47E3-A186-AF65587A174A}">
      <dgm:prSet phldrT="[文字]"/>
      <dgm:spPr/>
      <dgm:t>
        <a:bodyPr/>
        <a:lstStyle/>
        <a:p>
          <a:r>
            <a:rPr lang="zh-TW" altLang="en-US" dirty="0"/>
            <a:t>師生進行線上教學</a:t>
          </a:r>
        </a:p>
      </dgm:t>
    </dgm:pt>
    <dgm:pt modelId="{C065FDF2-A295-403E-871C-3AAA57CD134B}" type="parTrans" cxnId="{B1C1A5C6-4451-42C5-A073-9D7FAC959951}">
      <dgm:prSet/>
      <dgm:spPr/>
      <dgm:t>
        <a:bodyPr/>
        <a:lstStyle/>
        <a:p>
          <a:endParaRPr lang="zh-TW" altLang="en-US"/>
        </a:p>
      </dgm:t>
    </dgm:pt>
    <dgm:pt modelId="{13889FC8-1DE7-44FB-964C-66DA428F0DBB}" type="sibTrans" cxnId="{B1C1A5C6-4451-42C5-A073-9D7FAC959951}">
      <dgm:prSet/>
      <dgm:spPr/>
      <dgm:t>
        <a:bodyPr/>
        <a:lstStyle/>
        <a:p>
          <a:endParaRPr lang="zh-TW" altLang="en-US"/>
        </a:p>
      </dgm:t>
    </dgm:pt>
    <dgm:pt modelId="{9EAA098F-C984-4A78-8A62-2281128494AA}" type="pres">
      <dgm:prSet presAssocID="{C1DE5766-EE26-41E1-B563-E43787919673}" presName="Name0" presStyleCnt="0">
        <dgm:presLayoutVars>
          <dgm:dir/>
          <dgm:animLvl val="lvl"/>
          <dgm:resizeHandles val="exact"/>
        </dgm:presLayoutVars>
      </dgm:prSet>
      <dgm:spPr/>
    </dgm:pt>
    <dgm:pt modelId="{BBA9A5D6-6051-4C78-A0B4-DEC414A416B9}" type="pres">
      <dgm:prSet presAssocID="{7571C279-0C8A-4600-A3A4-09140AD5D60E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C3BC922-D7B4-489F-AF67-AFB68089AABE}" type="pres">
      <dgm:prSet presAssocID="{1633F573-3016-4DD2-9D70-B73F6B811F4A}" presName="parTxOnlySpace" presStyleCnt="0"/>
      <dgm:spPr/>
    </dgm:pt>
    <dgm:pt modelId="{97520BE6-A353-4C0B-8E31-4D24C4DF59E2}" type="pres">
      <dgm:prSet presAssocID="{468E0532-E428-40BB-B4A7-2FD392AF006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984A30B-9323-4721-B974-396368CAB23C}" type="pres">
      <dgm:prSet presAssocID="{67AF1FB7-45D3-448F-8BAE-22DF46CA34FC}" presName="parTxOnlySpace" presStyleCnt="0"/>
      <dgm:spPr/>
    </dgm:pt>
    <dgm:pt modelId="{8F84C594-674E-49F7-B4E0-9C8EDA5D8044}" type="pres">
      <dgm:prSet presAssocID="{E2D3E218-B849-47E3-A186-AF65587A174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604C60D-4B82-4980-A1E7-793C599A5AB0}" type="presOf" srcId="{C1DE5766-EE26-41E1-B563-E43787919673}" destId="{9EAA098F-C984-4A78-8A62-2281128494AA}" srcOrd="0" destOrd="0" presId="urn:microsoft.com/office/officeart/2005/8/layout/chevron1"/>
    <dgm:cxn modelId="{9E961547-363D-4C3C-881F-5D1A538C8B21}" srcId="{C1DE5766-EE26-41E1-B563-E43787919673}" destId="{468E0532-E428-40BB-B4A7-2FD392AF0065}" srcOrd="1" destOrd="0" parTransId="{2CEB2168-4935-4D90-BAA0-9447E9EE5B35}" sibTransId="{67AF1FB7-45D3-448F-8BAE-22DF46CA34FC}"/>
    <dgm:cxn modelId="{1C6C4084-8B84-45DC-BE9F-BAED79AF91C9}" type="presOf" srcId="{E2D3E218-B849-47E3-A186-AF65587A174A}" destId="{8F84C594-674E-49F7-B4E0-9C8EDA5D8044}" srcOrd="0" destOrd="0" presId="urn:microsoft.com/office/officeart/2005/8/layout/chevron1"/>
    <dgm:cxn modelId="{86C85B8D-C8E5-4CCE-9F3F-6A0A212F9CBF}" type="presOf" srcId="{468E0532-E428-40BB-B4A7-2FD392AF0065}" destId="{97520BE6-A353-4C0B-8E31-4D24C4DF59E2}" srcOrd="0" destOrd="0" presId="urn:microsoft.com/office/officeart/2005/8/layout/chevron1"/>
    <dgm:cxn modelId="{384783BF-482F-4EEE-AC39-F5B7853EA7F6}" srcId="{C1DE5766-EE26-41E1-B563-E43787919673}" destId="{7571C279-0C8A-4600-A3A4-09140AD5D60E}" srcOrd="0" destOrd="0" parTransId="{4BD0FBC0-7A05-4159-8CD7-D19587DECAC7}" sibTransId="{1633F573-3016-4DD2-9D70-B73F6B811F4A}"/>
    <dgm:cxn modelId="{B1C1A5C6-4451-42C5-A073-9D7FAC959951}" srcId="{C1DE5766-EE26-41E1-B563-E43787919673}" destId="{E2D3E218-B849-47E3-A186-AF65587A174A}" srcOrd="2" destOrd="0" parTransId="{C065FDF2-A295-403E-871C-3AAA57CD134B}" sibTransId="{13889FC8-1DE7-44FB-964C-66DA428F0DBB}"/>
    <dgm:cxn modelId="{A0A8ABE3-23C1-40D1-9061-91E7806E6EAE}" type="presOf" srcId="{7571C279-0C8A-4600-A3A4-09140AD5D60E}" destId="{BBA9A5D6-6051-4C78-A0B4-DEC414A416B9}" srcOrd="0" destOrd="0" presId="urn:microsoft.com/office/officeart/2005/8/layout/chevron1"/>
    <dgm:cxn modelId="{59F902D6-2C47-4551-9E94-C38D0BCBE7D5}" type="presParOf" srcId="{9EAA098F-C984-4A78-8A62-2281128494AA}" destId="{BBA9A5D6-6051-4C78-A0B4-DEC414A416B9}" srcOrd="0" destOrd="0" presId="urn:microsoft.com/office/officeart/2005/8/layout/chevron1"/>
    <dgm:cxn modelId="{A3962CFA-881A-40F8-8520-DF0F58C578D8}" type="presParOf" srcId="{9EAA098F-C984-4A78-8A62-2281128494AA}" destId="{3C3BC922-D7B4-489F-AF67-AFB68089AABE}" srcOrd="1" destOrd="0" presId="urn:microsoft.com/office/officeart/2005/8/layout/chevron1"/>
    <dgm:cxn modelId="{63B7F0DB-D548-4DF5-8927-509010438FD7}" type="presParOf" srcId="{9EAA098F-C984-4A78-8A62-2281128494AA}" destId="{97520BE6-A353-4C0B-8E31-4D24C4DF59E2}" srcOrd="2" destOrd="0" presId="urn:microsoft.com/office/officeart/2005/8/layout/chevron1"/>
    <dgm:cxn modelId="{28B8476F-1064-4337-8C6C-8EF1A721F3DE}" type="presParOf" srcId="{9EAA098F-C984-4A78-8A62-2281128494AA}" destId="{E984A30B-9323-4721-B974-396368CAB23C}" srcOrd="3" destOrd="0" presId="urn:microsoft.com/office/officeart/2005/8/layout/chevron1"/>
    <dgm:cxn modelId="{64C1F6F3-E979-4B8B-B0A2-A96B4E2F9A42}" type="presParOf" srcId="{9EAA098F-C984-4A78-8A62-2281128494AA}" destId="{8F84C594-674E-49F7-B4E0-9C8EDA5D804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77F2DA-8DC8-4FC1-B393-1FC8E7618064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65E452C5-6187-48FF-B6D9-B48C2259E9D2}">
      <dgm:prSet phldrT="[文字]"/>
      <dgm:spPr/>
      <dgm:t>
        <a:bodyPr/>
        <a:lstStyle/>
        <a:p>
          <a:r>
            <a:rPr lang="zh-TW" altLang="en-US" dirty="0"/>
            <a:t>教師將影片置於</a:t>
          </a:r>
          <a:r>
            <a:rPr lang="en-US" altLang="zh-TW" dirty="0" err="1"/>
            <a:t>googleclassroom</a:t>
          </a:r>
          <a:r>
            <a:rPr lang="zh-TW" altLang="en-US" dirty="0"/>
            <a:t>並指為作業</a:t>
          </a:r>
        </a:p>
      </dgm:t>
    </dgm:pt>
    <dgm:pt modelId="{9D33949B-6FAC-4006-AA10-FB7468C21589}" type="parTrans" cxnId="{2859F988-DAB7-482F-82FC-BE17F195986D}">
      <dgm:prSet/>
      <dgm:spPr/>
      <dgm:t>
        <a:bodyPr/>
        <a:lstStyle/>
        <a:p>
          <a:endParaRPr lang="zh-TW" altLang="en-US"/>
        </a:p>
      </dgm:t>
    </dgm:pt>
    <dgm:pt modelId="{02275DB8-486C-4822-A86B-C3FA3F203FBC}" type="sibTrans" cxnId="{2859F988-DAB7-482F-82FC-BE17F195986D}">
      <dgm:prSet/>
      <dgm:spPr/>
      <dgm:t>
        <a:bodyPr/>
        <a:lstStyle/>
        <a:p>
          <a:endParaRPr lang="zh-TW" altLang="en-US"/>
        </a:p>
      </dgm:t>
    </dgm:pt>
    <dgm:pt modelId="{6735EA06-315E-4ACC-8DF5-97BE636D1DA1}">
      <dgm:prSet phldrT="[文字]"/>
      <dgm:spPr/>
      <dgm:t>
        <a:bodyPr/>
        <a:lstStyle/>
        <a:p>
          <a:r>
            <a:rPr lang="zh-TW" altLang="en-US" dirty="0"/>
            <a:t>學生於老師指派作業期間進行觀看及回覆（不限校內外）</a:t>
          </a:r>
        </a:p>
      </dgm:t>
    </dgm:pt>
    <dgm:pt modelId="{99116D02-ACF8-437C-B1A1-48DA3F04A2CE}" type="parTrans" cxnId="{3058A3A7-7E74-43D6-AA48-BE296100A44A}">
      <dgm:prSet/>
      <dgm:spPr/>
      <dgm:t>
        <a:bodyPr/>
        <a:lstStyle/>
        <a:p>
          <a:endParaRPr lang="zh-TW" altLang="en-US"/>
        </a:p>
      </dgm:t>
    </dgm:pt>
    <dgm:pt modelId="{10FF5FD2-326B-4933-8FD2-66A052CED418}" type="sibTrans" cxnId="{3058A3A7-7E74-43D6-AA48-BE296100A44A}">
      <dgm:prSet/>
      <dgm:spPr/>
      <dgm:t>
        <a:bodyPr/>
        <a:lstStyle/>
        <a:p>
          <a:endParaRPr lang="zh-TW" altLang="en-US"/>
        </a:p>
      </dgm:t>
    </dgm:pt>
    <dgm:pt modelId="{BE3260F2-DB6D-4253-9C4A-04FD2AB52393}">
      <dgm:prSet phldrT="[文字]"/>
      <dgm:spPr/>
      <dgm:t>
        <a:bodyPr/>
        <a:lstStyle/>
        <a:p>
          <a:r>
            <a:rPr lang="zh-TW" altLang="en-US" dirty="0"/>
            <a:t>教師追蹤學生完成程度並了解未完成學生之困難原因</a:t>
          </a:r>
        </a:p>
      </dgm:t>
    </dgm:pt>
    <dgm:pt modelId="{3C6B4295-464C-48DE-A8E1-ADF15F2FE894}" type="parTrans" cxnId="{F113166B-C4F7-4AF8-A9B2-8DA30A0ED799}">
      <dgm:prSet/>
      <dgm:spPr/>
      <dgm:t>
        <a:bodyPr/>
        <a:lstStyle/>
        <a:p>
          <a:endParaRPr lang="zh-TW" altLang="en-US"/>
        </a:p>
      </dgm:t>
    </dgm:pt>
    <dgm:pt modelId="{D2215C10-44CB-4CB4-99E5-915D9FF6DD4A}" type="sibTrans" cxnId="{F113166B-C4F7-4AF8-A9B2-8DA30A0ED799}">
      <dgm:prSet/>
      <dgm:spPr/>
      <dgm:t>
        <a:bodyPr/>
        <a:lstStyle/>
        <a:p>
          <a:endParaRPr lang="zh-TW" altLang="en-US"/>
        </a:p>
      </dgm:t>
    </dgm:pt>
    <dgm:pt modelId="{A5465B83-ED91-4764-8B47-A49B888D38B5}" type="pres">
      <dgm:prSet presAssocID="{0177F2DA-8DC8-4FC1-B393-1FC8E7618064}" presName="Name0" presStyleCnt="0">
        <dgm:presLayoutVars>
          <dgm:dir/>
          <dgm:resizeHandles val="exact"/>
        </dgm:presLayoutVars>
      </dgm:prSet>
      <dgm:spPr/>
    </dgm:pt>
    <dgm:pt modelId="{2B393811-94CF-42CE-9EB6-AB86C10767EA}" type="pres">
      <dgm:prSet presAssocID="{65E452C5-6187-48FF-B6D9-B48C2259E9D2}" presName="node" presStyleLbl="node1" presStyleIdx="0" presStyleCnt="3">
        <dgm:presLayoutVars>
          <dgm:bulletEnabled val="1"/>
        </dgm:presLayoutVars>
      </dgm:prSet>
      <dgm:spPr/>
    </dgm:pt>
    <dgm:pt modelId="{05B89FE3-4B21-40C0-B8D9-23BE2959CE89}" type="pres">
      <dgm:prSet presAssocID="{02275DB8-486C-4822-A86B-C3FA3F203FBC}" presName="sibTrans" presStyleLbl="sibTrans2D1" presStyleIdx="0" presStyleCnt="2"/>
      <dgm:spPr/>
    </dgm:pt>
    <dgm:pt modelId="{55859E3C-2FBE-4845-8A0E-AD7A03766C20}" type="pres">
      <dgm:prSet presAssocID="{02275DB8-486C-4822-A86B-C3FA3F203FBC}" presName="connectorText" presStyleLbl="sibTrans2D1" presStyleIdx="0" presStyleCnt="2"/>
      <dgm:spPr/>
    </dgm:pt>
    <dgm:pt modelId="{1CD5DF3A-38BD-4302-9EBF-3EE8AB678D17}" type="pres">
      <dgm:prSet presAssocID="{6735EA06-315E-4ACC-8DF5-97BE636D1DA1}" presName="node" presStyleLbl="node1" presStyleIdx="1" presStyleCnt="3">
        <dgm:presLayoutVars>
          <dgm:bulletEnabled val="1"/>
        </dgm:presLayoutVars>
      </dgm:prSet>
      <dgm:spPr/>
    </dgm:pt>
    <dgm:pt modelId="{DCFEA720-95B6-46B7-A3EC-F9B322E0B931}" type="pres">
      <dgm:prSet presAssocID="{10FF5FD2-326B-4933-8FD2-66A052CED418}" presName="sibTrans" presStyleLbl="sibTrans2D1" presStyleIdx="1" presStyleCnt="2"/>
      <dgm:spPr/>
    </dgm:pt>
    <dgm:pt modelId="{6A2EDD20-F39A-4748-965E-853402B13F25}" type="pres">
      <dgm:prSet presAssocID="{10FF5FD2-326B-4933-8FD2-66A052CED418}" presName="connectorText" presStyleLbl="sibTrans2D1" presStyleIdx="1" presStyleCnt="2"/>
      <dgm:spPr/>
    </dgm:pt>
    <dgm:pt modelId="{BA110C2D-E9CC-4A51-8215-A74F8992F66B}" type="pres">
      <dgm:prSet presAssocID="{BE3260F2-DB6D-4253-9C4A-04FD2AB52393}" presName="node" presStyleLbl="node1" presStyleIdx="2" presStyleCnt="3">
        <dgm:presLayoutVars>
          <dgm:bulletEnabled val="1"/>
        </dgm:presLayoutVars>
      </dgm:prSet>
      <dgm:spPr/>
    </dgm:pt>
  </dgm:ptLst>
  <dgm:cxnLst>
    <dgm:cxn modelId="{AA758107-68C1-422E-AA45-54CD0228BDDA}" type="presOf" srcId="{6735EA06-315E-4ACC-8DF5-97BE636D1DA1}" destId="{1CD5DF3A-38BD-4302-9EBF-3EE8AB678D17}" srcOrd="0" destOrd="0" presId="urn:microsoft.com/office/officeart/2005/8/layout/process1"/>
    <dgm:cxn modelId="{34D1501A-9E33-4D59-B189-403A32EA86A2}" type="presOf" srcId="{10FF5FD2-326B-4933-8FD2-66A052CED418}" destId="{DCFEA720-95B6-46B7-A3EC-F9B322E0B931}" srcOrd="0" destOrd="0" presId="urn:microsoft.com/office/officeart/2005/8/layout/process1"/>
    <dgm:cxn modelId="{AFCDB03A-EE5F-41AC-9605-35E42F5EF290}" type="presOf" srcId="{BE3260F2-DB6D-4253-9C4A-04FD2AB52393}" destId="{BA110C2D-E9CC-4A51-8215-A74F8992F66B}" srcOrd="0" destOrd="0" presId="urn:microsoft.com/office/officeart/2005/8/layout/process1"/>
    <dgm:cxn modelId="{A7EDE247-5B0E-425D-9847-3DB5B9D76580}" type="presOf" srcId="{65E452C5-6187-48FF-B6D9-B48C2259E9D2}" destId="{2B393811-94CF-42CE-9EB6-AB86C10767EA}" srcOrd="0" destOrd="0" presId="urn:microsoft.com/office/officeart/2005/8/layout/process1"/>
    <dgm:cxn modelId="{F113166B-C4F7-4AF8-A9B2-8DA30A0ED799}" srcId="{0177F2DA-8DC8-4FC1-B393-1FC8E7618064}" destId="{BE3260F2-DB6D-4253-9C4A-04FD2AB52393}" srcOrd="2" destOrd="0" parTransId="{3C6B4295-464C-48DE-A8E1-ADF15F2FE894}" sibTransId="{D2215C10-44CB-4CB4-99E5-915D9FF6DD4A}"/>
    <dgm:cxn modelId="{F686E352-1AE3-468D-9790-B2B01AFD58AA}" type="presOf" srcId="{10FF5FD2-326B-4933-8FD2-66A052CED418}" destId="{6A2EDD20-F39A-4748-965E-853402B13F25}" srcOrd="1" destOrd="0" presId="urn:microsoft.com/office/officeart/2005/8/layout/process1"/>
    <dgm:cxn modelId="{2859F988-DAB7-482F-82FC-BE17F195986D}" srcId="{0177F2DA-8DC8-4FC1-B393-1FC8E7618064}" destId="{65E452C5-6187-48FF-B6D9-B48C2259E9D2}" srcOrd="0" destOrd="0" parTransId="{9D33949B-6FAC-4006-AA10-FB7468C21589}" sibTransId="{02275DB8-486C-4822-A86B-C3FA3F203FBC}"/>
    <dgm:cxn modelId="{3058A3A7-7E74-43D6-AA48-BE296100A44A}" srcId="{0177F2DA-8DC8-4FC1-B393-1FC8E7618064}" destId="{6735EA06-315E-4ACC-8DF5-97BE636D1DA1}" srcOrd="1" destOrd="0" parTransId="{99116D02-ACF8-437C-B1A1-48DA3F04A2CE}" sibTransId="{10FF5FD2-326B-4933-8FD2-66A052CED418}"/>
    <dgm:cxn modelId="{76C1D8A7-EC09-484C-8087-DD4B20B0CD8E}" type="presOf" srcId="{02275DB8-486C-4822-A86B-C3FA3F203FBC}" destId="{05B89FE3-4B21-40C0-B8D9-23BE2959CE89}" srcOrd="0" destOrd="0" presId="urn:microsoft.com/office/officeart/2005/8/layout/process1"/>
    <dgm:cxn modelId="{BC6151D3-938D-4A52-8E0C-8BF2D54D7FDA}" type="presOf" srcId="{02275DB8-486C-4822-A86B-C3FA3F203FBC}" destId="{55859E3C-2FBE-4845-8A0E-AD7A03766C20}" srcOrd="1" destOrd="0" presId="urn:microsoft.com/office/officeart/2005/8/layout/process1"/>
    <dgm:cxn modelId="{6F7457ED-F6FB-4EC5-8941-E8CDDD739227}" type="presOf" srcId="{0177F2DA-8DC8-4FC1-B393-1FC8E7618064}" destId="{A5465B83-ED91-4764-8B47-A49B888D38B5}" srcOrd="0" destOrd="0" presId="urn:microsoft.com/office/officeart/2005/8/layout/process1"/>
    <dgm:cxn modelId="{06A30B81-4CA4-4890-82DF-85B651E4FF82}" type="presParOf" srcId="{A5465B83-ED91-4764-8B47-A49B888D38B5}" destId="{2B393811-94CF-42CE-9EB6-AB86C10767EA}" srcOrd="0" destOrd="0" presId="urn:microsoft.com/office/officeart/2005/8/layout/process1"/>
    <dgm:cxn modelId="{C1C815B1-8567-4153-9C2B-2ADC5FF7A8D9}" type="presParOf" srcId="{A5465B83-ED91-4764-8B47-A49B888D38B5}" destId="{05B89FE3-4B21-40C0-B8D9-23BE2959CE89}" srcOrd="1" destOrd="0" presId="urn:microsoft.com/office/officeart/2005/8/layout/process1"/>
    <dgm:cxn modelId="{2C2871A7-751C-4FA4-89A6-403ED39E3A7E}" type="presParOf" srcId="{05B89FE3-4B21-40C0-B8D9-23BE2959CE89}" destId="{55859E3C-2FBE-4845-8A0E-AD7A03766C20}" srcOrd="0" destOrd="0" presId="urn:microsoft.com/office/officeart/2005/8/layout/process1"/>
    <dgm:cxn modelId="{38396A8C-84EA-47A4-BCB6-74909D9A03AE}" type="presParOf" srcId="{A5465B83-ED91-4764-8B47-A49B888D38B5}" destId="{1CD5DF3A-38BD-4302-9EBF-3EE8AB678D17}" srcOrd="2" destOrd="0" presId="urn:microsoft.com/office/officeart/2005/8/layout/process1"/>
    <dgm:cxn modelId="{5F643891-9D9A-449D-B16E-85BF7044E090}" type="presParOf" srcId="{A5465B83-ED91-4764-8B47-A49B888D38B5}" destId="{DCFEA720-95B6-46B7-A3EC-F9B322E0B931}" srcOrd="3" destOrd="0" presId="urn:microsoft.com/office/officeart/2005/8/layout/process1"/>
    <dgm:cxn modelId="{731DFA6B-E932-42B4-B26E-284AA8505356}" type="presParOf" srcId="{DCFEA720-95B6-46B7-A3EC-F9B322E0B931}" destId="{6A2EDD20-F39A-4748-965E-853402B13F25}" srcOrd="0" destOrd="0" presId="urn:microsoft.com/office/officeart/2005/8/layout/process1"/>
    <dgm:cxn modelId="{50357EB5-018C-4E99-BD18-B50F1A134C3B}" type="presParOf" srcId="{A5465B83-ED91-4764-8B47-A49B888D38B5}" destId="{BA110C2D-E9CC-4A51-8215-A74F8992F66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77F2DA-8DC8-4FC1-B393-1FC8E7618064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65E452C5-6187-48FF-B6D9-B48C2259E9D2}">
      <dgm:prSet phldrT="[文字]"/>
      <dgm:spPr/>
      <dgm:t>
        <a:bodyPr/>
        <a:lstStyle/>
        <a:p>
          <a:r>
            <a:rPr lang="zh-TW" altLang="en-US" dirty="0"/>
            <a:t>教師將學習任務置於</a:t>
          </a:r>
          <a:r>
            <a:rPr lang="en-US" altLang="zh-TW" dirty="0" err="1"/>
            <a:t>googleclassroom</a:t>
          </a:r>
          <a:r>
            <a:rPr lang="zh-TW" altLang="en-US" dirty="0"/>
            <a:t>並指為作業</a:t>
          </a:r>
        </a:p>
      </dgm:t>
    </dgm:pt>
    <dgm:pt modelId="{9D33949B-6FAC-4006-AA10-FB7468C21589}" type="parTrans" cxnId="{2859F988-DAB7-482F-82FC-BE17F195986D}">
      <dgm:prSet/>
      <dgm:spPr/>
      <dgm:t>
        <a:bodyPr/>
        <a:lstStyle/>
        <a:p>
          <a:endParaRPr lang="zh-TW" altLang="en-US"/>
        </a:p>
      </dgm:t>
    </dgm:pt>
    <dgm:pt modelId="{02275DB8-486C-4822-A86B-C3FA3F203FBC}" type="sibTrans" cxnId="{2859F988-DAB7-482F-82FC-BE17F195986D}">
      <dgm:prSet/>
      <dgm:spPr/>
      <dgm:t>
        <a:bodyPr/>
        <a:lstStyle/>
        <a:p>
          <a:endParaRPr lang="zh-TW" altLang="en-US"/>
        </a:p>
      </dgm:t>
    </dgm:pt>
    <dgm:pt modelId="{6735EA06-315E-4ACC-8DF5-97BE636D1DA1}">
      <dgm:prSet phldrT="[文字]"/>
      <dgm:spPr/>
      <dgm:t>
        <a:bodyPr/>
        <a:lstStyle/>
        <a:p>
          <a:r>
            <a:rPr lang="zh-TW" altLang="en-US" dirty="0"/>
            <a:t>學生於老師指派作業期間進行學習任務完成（不限校內外）</a:t>
          </a:r>
        </a:p>
      </dgm:t>
    </dgm:pt>
    <dgm:pt modelId="{99116D02-ACF8-437C-B1A1-48DA3F04A2CE}" type="parTrans" cxnId="{3058A3A7-7E74-43D6-AA48-BE296100A44A}">
      <dgm:prSet/>
      <dgm:spPr/>
      <dgm:t>
        <a:bodyPr/>
        <a:lstStyle/>
        <a:p>
          <a:endParaRPr lang="zh-TW" altLang="en-US"/>
        </a:p>
      </dgm:t>
    </dgm:pt>
    <dgm:pt modelId="{10FF5FD2-326B-4933-8FD2-66A052CED418}" type="sibTrans" cxnId="{3058A3A7-7E74-43D6-AA48-BE296100A44A}">
      <dgm:prSet/>
      <dgm:spPr/>
      <dgm:t>
        <a:bodyPr/>
        <a:lstStyle/>
        <a:p>
          <a:endParaRPr lang="zh-TW" altLang="en-US"/>
        </a:p>
      </dgm:t>
    </dgm:pt>
    <dgm:pt modelId="{BE3260F2-DB6D-4253-9C4A-04FD2AB52393}">
      <dgm:prSet phldrT="[文字]"/>
      <dgm:spPr/>
      <dgm:t>
        <a:bodyPr/>
        <a:lstStyle/>
        <a:p>
          <a:r>
            <a:rPr lang="zh-TW" altLang="en-US" dirty="0"/>
            <a:t>教師追蹤學生完成程度並了解未完成學生之困難原因</a:t>
          </a:r>
        </a:p>
      </dgm:t>
    </dgm:pt>
    <dgm:pt modelId="{3C6B4295-464C-48DE-A8E1-ADF15F2FE894}" type="parTrans" cxnId="{F113166B-C4F7-4AF8-A9B2-8DA30A0ED799}">
      <dgm:prSet/>
      <dgm:spPr/>
      <dgm:t>
        <a:bodyPr/>
        <a:lstStyle/>
        <a:p>
          <a:endParaRPr lang="zh-TW" altLang="en-US"/>
        </a:p>
      </dgm:t>
    </dgm:pt>
    <dgm:pt modelId="{D2215C10-44CB-4CB4-99E5-915D9FF6DD4A}" type="sibTrans" cxnId="{F113166B-C4F7-4AF8-A9B2-8DA30A0ED799}">
      <dgm:prSet/>
      <dgm:spPr/>
      <dgm:t>
        <a:bodyPr/>
        <a:lstStyle/>
        <a:p>
          <a:endParaRPr lang="zh-TW" altLang="en-US"/>
        </a:p>
      </dgm:t>
    </dgm:pt>
    <dgm:pt modelId="{9BE58B09-EA0B-4CCD-98AB-B1F611703CA4}">
      <dgm:prSet phldrT="[文字]"/>
      <dgm:spPr/>
      <dgm:t>
        <a:bodyPr/>
        <a:lstStyle/>
        <a:p>
          <a:r>
            <a:rPr lang="zh-TW" altLang="en-US" dirty="0"/>
            <a:t>透過線上平台分析學生個別學習成效</a:t>
          </a:r>
        </a:p>
      </dgm:t>
    </dgm:pt>
    <dgm:pt modelId="{0F9D330F-082E-43E2-ABE5-2D79C389B93F}" type="parTrans" cxnId="{C53F2E0F-D4CF-4584-B9DB-D7A6A510781E}">
      <dgm:prSet/>
      <dgm:spPr/>
      <dgm:t>
        <a:bodyPr/>
        <a:lstStyle/>
        <a:p>
          <a:endParaRPr lang="zh-TW" altLang="en-US"/>
        </a:p>
      </dgm:t>
    </dgm:pt>
    <dgm:pt modelId="{98738EE4-E87F-483D-9699-655F17A81771}" type="sibTrans" cxnId="{C53F2E0F-D4CF-4584-B9DB-D7A6A510781E}">
      <dgm:prSet/>
      <dgm:spPr/>
      <dgm:t>
        <a:bodyPr/>
        <a:lstStyle/>
        <a:p>
          <a:endParaRPr lang="zh-TW" altLang="en-US"/>
        </a:p>
      </dgm:t>
    </dgm:pt>
    <dgm:pt modelId="{A5465B83-ED91-4764-8B47-A49B888D38B5}" type="pres">
      <dgm:prSet presAssocID="{0177F2DA-8DC8-4FC1-B393-1FC8E7618064}" presName="Name0" presStyleCnt="0">
        <dgm:presLayoutVars>
          <dgm:dir/>
          <dgm:resizeHandles val="exact"/>
        </dgm:presLayoutVars>
      </dgm:prSet>
      <dgm:spPr/>
    </dgm:pt>
    <dgm:pt modelId="{2B393811-94CF-42CE-9EB6-AB86C10767EA}" type="pres">
      <dgm:prSet presAssocID="{65E452C5-6187-48FF-B6D9-B48C2259E9D2}" presName="node" presStyleLbl="node1" presStyleIdx="0" presStyleCnt="4">
        <dgm:presLayoutVars>
          <dgm:bulletEnabled val="1"/>
        </dgm:presLayoutVars>
      </dgm:prSet>
      <dgm:spPr/>
    </dgm:pt>
    <dgm:pt modelId="{05B89FE3-4B21-40C0-B8D9-23BE2959CE89}" type="pres">
      <dgm:prSet presAssocID="{02275DB8-486C-4822-A86B-C3FA3F203FBC}" presName="sibTrans" presStyleLbl="sibTrans2D1" presStyleIdx="0" presStyleCnt="3"/>
      <dgm:spPr/>
    </dgm:pt>
    <dgm:pt modelId="{55859E3C-2FBE-4845-8A0E-AD7A03766C20}" type="pres">
      <dgm:prSet presAssocID="{02275DB8-486C-4822-A86B-C3FA3F203FBC}" presName="connectorText" presStyleLbl="sibTrans2D1" presStyleIdx="0" presStyleCnt="3"/>
      <dgm:spPr/>
    </dgm:pt>
    <dgm:pt modelId="{1CD5DF3A-38BD-4302-9EBF-3EE8AB678D17}" type="pres">
      <dgm:prSet presAssocID="{6735EA06-315E-4ACC-8DF5-97BE636D1DA1}" presName="node" presStyleLbl="node1" presStyleIdx="1" presStyleCnt="4" custScaleX="102730">
        <dgm:presLayoutVars>
          <dgm:bulletEnabled val="1"/>
        </dgm:presLayoutVars>
      </dgm:prSet>
      <dgm:spPr/>
    </dgm:pt>
    <dgm:pt modelId="{DCFEA720-95B6-46B7-A3EC-F9B322E0B931}" type="pres">
      <dgm:prSet presAssocID="{10FF5FD2-326B-4933-8FD2-66A052CED418}" presName="sibTrans" presStyleLbl="sibTrans2D1" presStyleIdx="1" presStyleCnt="3"/>
      <dgm:spPr/>
    </dgm:pt>
    <dgm:pt modelId="{6A2EDD20-F39A-4748-965E-853402B13F25}" type="pres">
      <dgm:prSet presAssocID="{10FF5FD2-326B-4933-8FD2-66A052CED418}" presName="connectorText" presStyleLbl="sibTrans2D1" presStyleIdx="1" presStyleCnt="3"/>
      <dgm:spPr/>
    </dgm:pt>
    <dgm:pt modelId="{BA110C2D-E9CC-4A51-8215-A74F8992F66B}" type="pres">
      <dgm:prSet presAssocID="{BE3260F2-DB6D-4253-9C4A-04FD2AB52393}" presName="node" presStyleLbl="node1" presStyleIdx="2" presStyleCnt="4">
        <dgm:presLayoutVars>
          <dgm:bulletEnabled val="1"/>
        </dgm:presLayoutVars>
      </dgm:prSet>
      <dgm:spPr/>
    </dgm:pt>
    <dgm:pt modelId="{A54097D3-BD00-4626-A463-E0851D1A56DD}" type="pres">
      <dgm:prSet presAssocID="{D2215C10-44CB-4CB4-99E5-915D9FF6DD4A}" presName="sibTrans" presStyleLbl="sibTrans2D1" presStyleIdx="2" presStyleCnt="3"/>
      <dgm:spPr/>
    </dgm:pt>
    <dgm:pt modelId="{59F852FE-4A67-437D-9870-254BEF1C9E1A}" type="pres">
      <dgm:prSet presAssocID="{D2215C10-44CB-4CB4-99E5-915D9FF6DD4A}" presName="connectorText" presStyleLbl="sibTrans2D1" presStyleIdx="2" presStyleCnt="3"/>
      <dgm:spPr/>
    </dgm:pt>
    <dgm:pt modelId="{8D8134FD-0F14-4092-8319-BA588EE63DD0}" type="pres">
      <dgm:prSet presAssocID="{9BE58B09-EA0B-4CCD-98AB-B1F611703CA4}" presName="node" presStyleLbl="node1" presStyleIdx="3" presStyleCnt="4">
        <dgm:presLayoutVars>
          <dgm:bulletEnabled val="1"/>
        </dgm:presLayoutVars>
      </dgm:prSet>
      <dgm:spPr/>
    </dgm:pt>
  </dgm:ptLst>
  <dgm:cxnLst>
    <dgm:cxn modelId="{C53F2E0F-D4CF-4584-B9DB-D7A6A510781E}" srcId="{0177F2DA-8DC8-4FC1-B393-1FC8E7618064}" destId="{9BE58B09-EA0B-4CCD-98AB-B1F611703CA4}" srcOrd="3" destOrd="0" parTransId="{0F9D330F-082E-43E2-ABE5-2D79C389B93F}" sibTransId="{98738EE4-E87F-483D-9699-655F17A81771}"/>
    <dgm:cxn modelId="{6FAE4F1B-6FBB-430F-AB9B-972D32D518D7}" type="presOf" srcId="{02275DB8-486C-4822-A86B-C3FA3F203FBC}" destId="{55859E3C-2FBE-4845-8A0E-AD7A03766C20}" srcOrd="1" destOrd="0" presId="urn:microsoft.com/office/officeart/2005/8/layout/process1"/>
    <dgm:cxn modelId="{E932A336-2669-4A83-A126-1496B48F1A8F}" type="presOf" srcId="{6735EA06-315E-4ACC-8DF5-97BE636D1DA1}" destId="{1CD5DF3A-38BD-4302-9EBF-3EE8AB678D17}" srcOrd="0" destOrd="0" presId="urn:microsoft.com/office/officeart/2005/8/layout/process1"/>
    <dgm:cxn modelId="{C4083D40-71B5-4065-A09B-F0D22A6F1570}" type="presOf" srcId="{65E452C5-6187-48FF-B6D9-B48C2259E9D2}" destId="{2B393811-94CF-42CE-9EB6-AB86C10767EA}" srcOrd="0" destOrd="0" presId="urn:microsoft.com/office/officeart/2005/8/layout/process1"/>
    <dgm:cxn modelId="{023C675B-13A4-4BDF-A045-BEBC0B77CC8F}" type="presOf" srcId="{D2215C10-44CB-4CB4-99E5-915D9FF6DD4A}" destId="{59F852FE-4A67-437D-9870-254BEF1C9E1A}" srcOrd="1" destOrd="0" presId="urn:microsoft.com/office/officeart/2005/8/layout/process1"/>
    <dgm:cxn modelId="{E73DE042-1522-4FE8-BC16-5DEDF3F00038}" type="presOf" srcId="{10FF5FD2-326B-4933-8FD2-66A052CED418}" destId="{DCFEA720-95B6-46B7-A3EC-F9B322E0B931}" srcOrd="0" destOrd="0" presId="urn:microsoft.com/office/officeart/2005/8/layout/process1"/>
    <dgm:cxn modelId="{91B25965-CFAF-4B26-B991-3EA5691CCA14}" type="presOf" srcId="{10FF5FD2-326B-4933-8FD2-66A052CED418}" destId="{6A2EDD20-F39A-4748-965E-853402B13F25}" srcOrd="1" destOrd="0" presId="urn:microsoft.com/office/officeart/2005/8/layout/process1"/>
    <dgm:cxn modelId="{F113166B-C4F7-4AF8-A9B2-8DA30A0ED799}" srcId="{0177F2DA-8DC8-4FC1-B393-1FC8E7618064}" destId="{BE3260F2-DB6D-4253-9C4A-04FD2AB52393}" srcOrd="2" destOrd="0" parTransId="{3C6B4295-464C-48DE-A8E1-ADF15F2FE894}" sibTransId="{D2215C10-44CB-4CB4-99E5-915D9FF6DD4A}"/>
    <dgm:cxn modelId="{104A5856-E0B0-4C5C-BFEA-C2DD7C42D8AF}" type="presOf" srcId="{BE3260F2-DB6D-4253-9C4A-04FD2AB52393}" destId="{BA110C2D-E9CC-4A51-8215-A74F8992F66B}" srcOrd="0" destOrd="0" presId="urn:microsoft.com/office/officeart/2005/8/layout/process1"/>
    <dgm:cxn modelId="{A5DC6686-4AD9-4908-AE25-AACD95051F9B}" type="presOf" srcId="{0177F2DA-8DC8-4FC1-B393-1FC8E7618064}" destId="{A5465B83-ED91-4764-8B47-A49B888D38B5}" srcOrd="0" destOrd="0" presId="urn:microsoft.com/office/officeart/2005/8/layout/process1"/>
    <dgm:cxn modelId="{2859F988-DAB7-482F-82FC-BE17F195986D}" srcId="{0177F2DA-8DC8-4FC1-B393-1FC8E7618064}" destId="{65E452C5-6187-48FF-B6D9-B48C2259E9D2}" srcOrd="0" destOrd="0" parTransId="{9D33949B-6FAC-4006-AA10-FB7468C21589}" sibTransId="{02275DB8-486C-4822-A86B-C3FA3F203FBC}"/>
    <dgm:cxn modelId="{68BB808C-89C8-4A69-AB75-9CB05321B495}" type="presOf" srcId="{9BE58B09-EA0B-4CCD-98AB-B1F611703CA4}" destId="{8D8134FD-0F14-4092-8319-BA588EE63DD0}" srcOrd="0" destOrd="0" presId="urn:microsoft.com/office/officeart/2005/8/layout/process1"/>
    <dgm:cxn modelId="{3058A3A7-7E74-43D6-AA48-BE296100A44A}" srcId="{0177F2DA-8DC8-4FC1-B393-1FC8E7618064}" destId="{6735EA06-315E-4ACC-8DF5-97BE636D1DA1}" srcOrd="1" destOrd="0" parTransId="{99116D02-ACF8-437C-B1A1-48DA3F04A2CE}" sibTransId="{10FF5FD2-326B-4933-8FD2-66A052CED418}"/>
    <dgm:cxn modelId="{FCC235BF-65EB-4BE8-BCD4-F1BDFCD0D521}" type="presOf" srcId="{D2215C10-44CB-4CB4-99E5-915D9FF6DD4A}" destId="{A54097D3-BD00-4626-A463-E0851D1A56DD}" srcOrd="0" destOrd="0" presId="urn:microsoft.com/office/officeart/2005/8/layout/process1"/>
    <dgm:cxn modelId="{7DCFE3E3-5AEA-4AFC-A416-F49DE70A5A8C}" type="presOf" srcId="{02275DB8-486C-4822-A86B-C3FA3F203FBC}" destId="{05B89FE3-4B21-40C0-B8D9-23BE2959CE89}" srcOrd="0" destOrd="0" presId="urn:microsoft.com/office/officeart/2005/8/layout/process1"/>
    <dgm:cxn modelId="{78B526F5-B07F-458B-BB32-D630BD248F08}" type="presParOf" srcId="{A5465B83-ED91-4764-8B47-A49B888D38B5}" destId="{2B393811-94CF-42CE-9EB6-AB86C10767EA}" srcOrd="0" destOrd="0" presId="urn:microsoft.com/office/officeart/2005/8/layout/process1"/>
    <dgm:cxn modelId="{F34E52DC-BA57-463D-9760-98461840B905}" type="presParOf" srcId="{A5465B83-ED91-4764-8B47-A49B888D38B5}" destId="{05B89FE3-4B21-40C0-B8D9-23BE2959CE89}" srcOrd="1" destOrd="0" presId="urn:microsoft.com/office/officeart/2005/8/layout/process1"/>
    <dgm:cxn modelId="{F48AD339-056D-40CE-B3B6-9876E459638B}" type="presParOf" srcId="{05B89FE3-4B21-40C0-B8D9-23BE2959CE89}" destId="{55859E3C-2FBE-4845-8A0E-AD7A03766C20}" srcOrd="0" destOrd="0" presId="urn:microsoft.com/office/officeart/2005/8/layout/process1"/>
    <dgm:cxn modelId="{F09DF16E-AD03-4EF4-9DFA-5A46A42B635C}" type="presParOf" srcId="{A5465B83-ED91-4764-8B47-A49B888D38B5}" destId="{1CD5DF3A-38BD-4302-9EBF-3EE8AB678D17}" srcOrd="2" destOrd="0" presId="urn:microsoft.com/office/officeart/2005/8/layout/process1"/>
    <dgm:cxn modelId="{E774D5D8-751B-43CB-8A29-4A8384FE55B4}" type="presParOf" srcId="{A5465B83-ED91-4764-8B47-A49B888D38B5}" destId="{DCFEA720-95B6-46B7-A3EC-F9B322E0B931}" srcOrd="3" destOrd="0" presId="urn:microsoft.com/office/officeart/2005/8/layout/process1"/>
    <dgm:cxn modelId="{02A53E29-493D-4F34-9897-B15395F19A71}" type="presParOf" srcId="{DCFEA720-95B6-46B7-A3EC-F9B322E0B931}" destId="{6A2EDD20-F39A-4748-965E-853402B13F25}" srcOrd="0" destOrd="0" presId="urn:microsoft.com/office/officeart/2005/8/layout/process1"/>
    <dgm:cxn modelId="{4EF6C217-BF81-4C33-BA30-4F011935693D}" type="presParOf" srcId="{A5465B83-ED91-4764-8B47-A49B888D38B5}" destId="{BA110C2D-E9CC-4A51-8215-A74F8992F66B}" srcOrd="4" destOrd="0" presId="urn:microsoft.com/office/officeart/2005/8/layout/process1"/>
    <dgm:cxn modelId="{30BA6478-7820-46FC-B005-4D0343BE0572}" type="presParOf" srcId="{A5465B83-ED91-4764-8B47-A49B888D38B5}" destId="{A54097D3-BD00-4626-A463-E0851D1A56DD}" srcOrd="5" destOrd="0" presId="urn:microsoft.com/office/officeart/2005/8/layout/process1"/>
    <dgm:cxn modelId="{EAD6E6D4-86D0-4DD2-A4B5-A3458BB17773}" type="presParOf" srcId="{A54097D3-BD00-4626-A463-E0851D1A56DD}" destId="{59F852FE-4A67-437D-9870-254BEF1C9E1A}" srcOrd="0" destOrd="0" presId="urn:microsoft.com/office/officeart/2005/8/layout/process1"/>
    <dgm:cxn modelId="{AF1E50EE-D78E-45AE-B418-460D14695CED}" type="presParOf" srcId="{A5465B83-ED91-4764-8B47-A49B888D38B5}" destId="{8D8134FD-0F14-4092-8319-BA588EE63DD0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86CAF4-E3EC-4CFC-B28C-4FEB4374E8D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AD1184F-ECAF-43F4-8643-A410B442374E}">
      <dgm:prSet phldrT="[文字]"/>
      <dgm:spPr/>
      <dgm:t>
        <a:bodyPr/>
        <a:lstStyle/>
        <a:p>
          <a:r>
            <a:rPr lang="zh-TW" altLang="en-US" dirty="0"/>
            <a:t>教師帳號登入</a:t>
          </a:r>
        </a:p>
      </dgm:t>
    </dgm:pt>
    <dgm:pt modelId="{EDBA2C43-4021-4891-BD7B-CC25265D2E80}" type="parTrans" cxnId="{4E1A0F2C-5976-49FB-96ED-0187192FCD5B}">
      <dgm:prSet/>
      <dgm:spPr/>
      <dgm:t>
        <a:bodyPr/>
        <a:lstStyle/>
        <a:p>
          <a:endParaRPr lang="zh-TW" altLang="en-US"/>
        </a:p>
      </dgm:t>
    </dgm:pt>
    <dgm:pt modelId="{FB648D34-E992-4A8F-A3A1-19659ED6D126}" type="sibTrans" cxnId="{4E1A0F2C-5976-49FB-96ED-0187192FCD5B}">
      <dgm:prSet/>
      <dgm:spPr/>
      <dgm:t>
        <a:bodyPr/>
        <a:lstStyle/>
        <a:p>
          <a:endParaRPr lang="zh-TW" altLang="en-US"/>
        </a:p>
      </dgm:t>
    </dgm:pt>
    <dgm:pt modelId="{65AF767C-EFD4-4AEA-A713-58323927A8B6}">
      <dgm:prSet phldrT="[文字]"/>
      <dgm:spPr/>
      <dgm:t>
        <a:bodyPr/>
        <a:lstStyle/>
        <a:p>
          <a:r>
            <a:rPr lang="zh-TW" altLang="en-US" dirty="0"/>
            <a:t>建立班級</a:t>
          </a:r>
        </a:p>
      </dgm:t>
    </dgm:pt>
    <dgm:pt modelId="{F3056EFA-5FED-48EF-A109-948A8BCB39E1}" type="parTrans" cxnId="{4BCAA0D0-0FA8-4150-BA3A-275C0A651DCC}">
      <dgm:prSet/>
      <dgm:spPr/>
      <dgm:t>
        <a:bodyPr/>
        <a:lstStyle/>
        <a:p>
          <a:endParaRPr lang="zh-TW" altLang="en-US"/>
        </a:p>
      </dgm:t>
    </dgm:pt>
    <dgm:pt modelId="{D29F1C3C-694F-43BD-834F-BD33EA9B4FCD}" type="sibTrans" cxnId="{4BCAA0D0-0FA8-4150-BA3A-275C0A651DCC}">
      <dgm:prSet/>
      <dgm:spPr/>
      <dgm:t>
        <a:bodyPr/>
        <a:lstStyle/>
        <a:p>
          <a:endParaRPr lang="zh-TW" altLang="en-US"/>
        </a:p>
      </dgm:t>
    </dgm:pt>
    <dgm:pt modelId="{E96B3B02-95FE-4B41-9C55-DAB1BF448DFE}">
      <dgm:prSet phldrT="[文字]"/>
      <dgm:spPr/>
      <dgm:t>
        <a:bodyPr/>
        <a:lstStyle/>
        <a:p>
          <a:r>
            <a:rPr lang="zh-TW" altLang="en-US" dirty="0"/>
            <a:t>加入學生</a:t>
          </a:r>
        </a:p>
      </dgm:t>
    </dgm:pt>
    <dgm:pt modelId="{CD50FFC4-0411-48DD-A8DE-A886C2D33724}" type="parTrans" cxnId="{4207197D-4642-414E-83CC-0394244E2E02}">
      <dgm:prSet/>
      <dgm:spPr/>
      <dgm:t>
        <a:bodyPr/>
        <a:lstStyle/>
        <a:p>
          <a:endParaRPr lang="zh-TW" altLang="en-US"/>
        </a:p>
      </dgm:t>
    </dgm:pt>
    <dgm:pt modelId="{AD0E3095-9B9F-45D3-B103-875FECDE2BFC}" type="sibTrans" cxnId="{4207197D-4642-414E-83CC-0394244E2E02}">
      <dgm:prSet/>
      <dgm:spPr/>
      <dgm:t>
        <a:bodyPr/>
        <a:lstStyle/>
        <a:p>
          <a:endParaRPr lang="zh-TW" altLang="en-US"/>
        </a:p>
      </dgm:t>
    </dgm:pt>
    <dgm:pt modelId="{367FD25C-DAB9-4BC4-ABAE-F2E483330E38}" type="pres">
      <dgm:prSet presAssocID="{7886CAF4-E3EC-4CFC-B28C-4FEB4374E8D9}" presName="CompostProcess" presStyleCnt="0">
        <dgm:presLayoutVars>
          <dgm:dir/>
          <dgm:resizeHandles val="exact"/>
        </dgm:presLayoutVars>
      </dgm:prSet>
      <dgm:spPr/>
    </dgm:pt>
    <dgm:pt modelId="{8BBD4C46-E4AC-4CFA-B405-6258D2B94392}" type="pres">
      <dgm:prSet presAssocID="{7886CAF4-E3EC-4CFC-B28C-4FEB4374E8D9}" presName="arrow" presStyleLbl="bgShp" presStyleIdx="0" presStyleCnt="1" custLinFactNeighborX="-2220" custLinFactNeighborY="1722"/>
      <dgm:spPr/>
    </dgm:pt>
    <dgm:pt modelId="{E8D34B63-A637-49AC-9627-3A10F6A4DC30}" type="pres">
      <dgm:prSet presAssocID="{7886CAF4-E3EC-4CFC-B28C-4FEB4374E8D9}" presName="linearProcess" presStyleCnt="0"/>
      <dgm:spPr/>
    </dgm:pt>
    <dgm:pt modelId="{294B50CD-F606-468B-A27D-3501FE57BC58}" type="pres">
      <dgm:prSet presAssocID="{1AD1184F-ECAF-43F4-8643-A410B442374E}" presName="textNode" presStyleLbl="node1" presStyleIdx="0" presStyleCnt="3">
        <dgm:presLayoutVars>
          <dgm:bulletEnabled val="1"/>
        </dgm:presLayoutVars>
      </dgm:prSet>
      <dgm:spPr/>
    </dgm:pt>
    <dgm:pt modelId="{2615E1C9-8970-48B7-AC5B-E08F34DF0946}" type="pres">
      <dgm:prSet presAssocID="{FB648D34-E992-4A8F-A3A1-19659ED6D126}" presName="sibTrans" presStyleCnt="0"/>
      <dgm:spPr/>
    </dgm:pt>
    <dgm:pt modelId="{08F04FCC-0074-4401-8360-1F2BD3D3BD7C}" type="pres">
      <dgm:prSet presAssocID="{65AF767C-EFD4-4AEA-A713-58323927A8B6}" presName="textNode" presStyleLbl="node1" presStyleIdx="1" presStyleCnt="3">
        <dgm:presLayoutVars>
          <dgm:bulletEnabled val="1"/>
        </dgm:presLayoutVars>
      </dgm:prSet>
      <dgm:spPr/>
    </dgm:pt>
    <dgm:pt modelId="{40BBF82A-9780-4F12-B4EE-290677737FA3}" type="pres">
      <dgm:prSet presAssocID="{D29F1C3C-694F-43BD-834F-BD33EA9B4FCD}" presName="sibTrans" presStyleCnt="0"/>
      <dgm:spPr/>
    </dgm:pt>
    <dgm:pt modelId="{4DD5DBA7-899D-4295-9820-E36ADCCABD29}" type="pres">
      <dgm:prSet presAssocID="{E96B3B02-95FE-4B41-9C55-DAB1BF448DFE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F8FB890C-E3FA-415E-B395-4C41A1227A78}" type="presOf" srcId="{65AF767C-EFD4-4AEA-A713-58323927A8B6}" destId="{08F04FCC-0074-4401-8360-1F2BD3D3BD7C}" srcOrd="0" destOrd="0" presId="urn:microsoft.com/office/officeart/2005/8/layout/hProcess9"/>
    <dgm:cxn modelId="{4E1A0F2C-5976-49FB-96ED-0187192FCD5B}" srcId="{7886CAF4-E3EC-4CFC-B28C-4FEB4374E8D9}" destId="{1AD1184F-ECAF-43F4-8643-A410B442374E}" srcOrd="0" destOrd="0" parTransId="{EDBA2C43-4021-4891-BD7B-CC25265D2E80}" sibTransId="{FB648D34-E992-4A8F-A3A1-19659ED6D126}"/>
    <dgm:cxn modelId="{0EF9BE2F-8C31-44F7-A5A8-B9BF47FD6134}" type="presOf" srcId="{7886CAF4-E3EC-4CFC-B28C-4FEB4374E8D9}" destId="{367FD25C-DAB9-4BC4-ABAE-F2E483330E38}" srcOrd="0" destOrd="0" presId="urn:microsoft.com/office/officeart/2005/8/layout/hProcess9"/>
    <dgm:cxn modelId="{0F5B3139-91E0-4244-B56F-6C36D41D7F14}" type="presOf" srcId="{1AD1184F-ECAF-43F4-8643-A410B442374E}" destId="{294B50CD-F606-468B-A27D-3501FE57BC58}" srcOrd="0" destOrd="0" presId="urn:microsoft.com/office/officeart/2005/8/layout/hProcess9"/>
    <dgm:cxn modelId="{6FC98B57-9C53-4A56-8A22-50C7B4B85FB4}" type="presOf" srcId="{E96B3B02-95FE-4B41-9C55-DAB1BF448DFE}" destId="{4DD5DBA7-899D-4295-9820-E36ADCCABD29}" srcOrd="0" destOrd="0" presId="urn:microsoft.com/office/officeart/2005/8/layout/hProcess9"/>
    <dgm:cxn modelId="{4207197D-4642-414E-83CC-0394244E2E02}" srcId="{7886CAF4-E3EC-4CFC-B28C-4FEB4374E8D9}" destId="{E96B3B02-95FE-4B41-9C55-DAB1BF448DFE}" srcOrd="2" destOrd="0" parTransId="{CD50FFC4-0411-48DD-A8DE-A886C2D33724}" sibTransId="{AD0E3095-9B9F-45D3-B103-875FECDE2BFC}"/>
    <dgm:cxn modelId="{4BCAA0D0-0FA8-4150-BA3A-275C0A651DCC}" srcId="{7886CAF4-E3EC-4CFC-B28C-4FEB4374E8D9}" destId="{65AF767C-EFD4-4AEA-A713-58323927A8B6}" srcOrd="1" destOrd="0" parTransId="{F3056EFA-5FED-48EF-A109-948A8BCB39E1}" sibTransId="{D29F1C3C-694F-43BD-834F-BD33EA9B4FCD}"/>
    <dgm:cxn modelId="{85EF4B2C-D168-47A3-8A40-3290D1F74B1C}" type="presParOf" srcId="{367FD25C-DAB9-4BC4-ABAE-F2E483330E38}" destId="{8BBD4C46-E4AC-4CFA-B405-6258D2B94392}" srcOrd="0" destOrd="0" presId="urn:microsoft.com/office/officeart/2005/8/layout/hProcess9"/>
    <dgm:cxn modelId="{DF44F3AA-21E6-4290-BEB6-4F8352DFC844}" type="presParOf" srcId="{367FD25C-DAB9-4BC4-ABAE-F2E483330E38}" destId="{E8D34B63-A637-49AC-9627-3A10F6A4DC30}" srcOrd="1" destOrd="0" presId="urn:microsoft.com/office/officeart/2005/8/layout/hProcess9"/>
    <dgm:cxn modelId="{4A0ECB43-1D0A-4F55-ACF6-C28FBC6FE262}" type="presParOf" srcId="{E8D34B63-A637-49AC-9627-3A10F6A4DC30}" destId="{294B50CD-F606-468B-A27D-3501FE57BC58}" srcOrd="0" destOrd="0" presId="urn:microsoft.com/office/officeart/2005/8/layout/hProcess9"/>
    <dgm:cxn modelId="{602E31E4-7FDC-4028-89B0-14A4BDEAC463}" type="presParOf" srcId="{E8D34B63-A637-49AC-9627-3A10F6A4DC30}" destId="{2615E1C9-8970-48B7-AC5B-E08F34DF0946}" srcOrd="1" destOrd="0" presId="urn:microsoft.com/office/officeart/2005/8/layout/hProcess9"/>
    <dgm:cxn modelId="{A6EB18DA-7998-422F-BDB6-EFF6725071EA}" type="presParOf" srcId="{E8D34B63-A637-49AC-9627-3A10F6A4DC30}" destId="{08F04FCC-0074-4401-8360-1F2BD3D3BD7C}" srcOrd="2" destOrd="0" presId="urn:microsoft.com/office/officeart/2005/8/layout/hProcess9"/>
    <dgm:cxn modelId="{723843F1-6C2C-4CAE-A038-E7BC906190F9}" type="presParOf" srcId="{E8D34B63-A637-49AC-9627-3A10F6A4DC30}" destId="{40BBF82A-9780-4F12-B4EE-290677737FA3}" srcOrd="3" destOrd="0" presId="urn:microsoft.com/office/officeart/2005/8/layout/hProcess9"/>
    <dgm:cxn modelId="{5A249D6C-FCCD-49D6-8E26-AF2860450CF8}" type="presParOf" srcId="{E8D34B63-A637-49AC-9627-3A10F6A4DC30}" destId="{4DD5DBA7-899D-4295-9820-E36ADCCABD2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DE5766-EE26-41E1-B563-E43787919673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7571C279-0C8A-4600-A3A4-09140AD5D60E}">
      <dgm:prSet phldrT="[文字]" custT="1"/>
      <dgm:spPr/>
      <dgm:t>
        <a:bodyPr/>
        <a:lstStyle/>
        <a:p>
          <a:r>
            <a:rPr lang="zh-TW" altLang="en-US" sz="1400" dirty="0"/>
            <a:t>師生一同登入</a:t>
          </a:r>
          <a:r>
            <a:rPr lang="en-US" altLang="zh-TW" sz="1400" dirty="0" err="1"/>
            <a:t>googleclassroom</a:t>
          </a:r>
          <a:endParaRPr lang="zh-TW" altLang="en-US" sz="1400" dirty="0"/>
        </a:p>
      </dgm:t>
    </dgm:pt>
    <dgm:pt modelId="{4BD0FBC0-7A05-4159-8CD7-D19587DECAC7}" type="parTrans" cxnId="{384783BF-482F-4EEE-AC39-F5B7853EA7F6}">
      <dgm:prSet/>
      <dgm:spPr/>
      <dgm:t>
        <a:bodyPr/>
        <a:lstStyle/>
        <a:p>
          <a:endParaRPr lang="zh-TW" altLang="en-US"/>
        </a:p>
      </dgm:t>
    </dgm:pt>
    <dgm:pt modelId="{1633F573-3016-4DD2-9D70-B73F6B811F4A}" type="sibTrans" cxnId="{384783BF-482F-4EEE-AC39-F5B7853EA7F6}">
      <dgm:prSet/>
      <dgm:spPr/>
      <dgm:t>
        <a:bodyPr/>
        <a:lstStyle/>
        <a:p>
          <a:endParaRPr lang="zh-TW" altLang="en-US"/>
        </a:p>
      </dgm:t>
    </dgm:pt>
    <dgm:pt modelId="{468E0532-E428-40BB-B4A7-2FD392AF0065}">
      <dgm:prSet phldrT="[文字]" custT="1"/>
      <dgm:spPr/>
      <dgm:t>
        <a:bodyPr/>
        <a:lstStyle/>
        <a:p>
          <a:r>
            <a:rPr lang="zh-TW" altLang="en-US" sz="1400" dirty="0"/>
            <a:t>師生在</a:t>
          </a:r>
          <a:r>
            <a:rPr lang="en-US" altLang="zh-TW" sz="1400" dirty="0" err="1"/>
            <a:t>googleclassroom</a:t>
          </a:r>
          <a:r>
            <a:rPr lang="zh-TW" altLang="en-US" sz="1400" dirty="0"/>
            <a:t>班級內開啟</a:t>
          </a:r>
          <a:r>
            <a:rPr lang="en-US" altLang="zh-TW" sz="1400" dirty="0"/>
            <a:t>meet</a:t>
          </a:r>
          <a:endParaRPr lang="zh-TW" altLang="en-US" sz="1400" dirty="0"/>
        </a:p>
      </dgm:t>
    </dgm:pt>
    <dgm:pt modelId="{2CEB2168-4935-4D90-BAA0-9447E9EE5B35}" type="parTrans" cxnId="{9E961547-363D-4C3C-881F-5D1A538C8B21}">
      <dgm:prSet/>
      <dgm:spPr/>
      <dgm:t>
        <a:bodyPr/>
        <a:lstStyle/>
        <a:p>
          <a:endParaRPr lang="zh-TW" altLang="en-US"/>
        </a:p>
      </dgm:t>
    </dgm:pt>
    <dgm:pt modelId="{67AF1FB7-45D3-448F-8BAE-22DF46CA34FC}" type="sibTrans" cxnId="{9E961547-363D-4C3C-881F-5D1A538C8B21}">
      <dgm:prSet/>
      <dgm:spPr/>
      <dgm:t>
        <a:bodyPr/>
        <a:lstStyle/>
        <a:p>
          <a:endParaRPr lang="zh-TW" altLang="en-US"/>
        </a:p>
      </dgm:t>
    </dgm:pt>
    <dgm:pt modelId="{E2D3E218-B849-47E3-A186-AF65587A174A}">
      <dgm:prSet phldrT="[文字]" custT="1"/>
      <dgm:spPr/>
      <dgm:t>
        <a:bodyPr/>
        <a:lstStyle/>
        <a:p>
          <a:r>
            <a:rPr lang="zh-TW" altLang="en-US" sz="1400" dirty="0"/>
            <a:t>師生進行線上、線下混成教學</a:t>
          </a:r>
        </a:p>
      </dgm:t>
    </dgm:pt>
    <dgm:pt modelId="{C065FDF2-A295-403E-871C-3AAA57CD134B}" type="parTrans" cxnId="{B1C1A5C6-4451-42C5-A073-9D7FAC959951}">
      <dgm:prSet/>
      <dgm:spPr/>
      <dgm:t>
        <a:bodyPr/>
        <a:lstStyle/>
        <a:p>
          <a:endParaRPr lang="zh-TW" altLang="en-US"/>
        </a:p>
      </dgm:t>
    </dgm:pt>
    <dgm:pt modelId="{13889FC8-1DE7-44FB-964C-66DA428F0DBB}" type="sibTrans" cxnId="{B1C1A5C6-4451-42C5-A073-9D7FAC959951}">
      <dgm:prSet/>
      <dgm:spPr/>
      <dgm:t>
        <a:bodyPr/>
        <a:lstStyle/>
        <a:p>
          <a:endParaRPr lang="zh-TW" altLang="en-US"/>
        </a:p>
      </dgm:t>
    </dgm:pt>
    <dgm:pt modelId="{12F1E774-9DE6-4576-BD58-9356B91BD46E}">
      <dgm:prSet phldrT="[文字]" custT="1"/>
      <dgm:spPr/>
      <dgm:t>
        <a:bodyPr/>
        <a:lstStyle/>
        <a:p>
          <a:r>
            <a:rPr lang="zh-TW" altLang="en-US" sz="1400" dirty="0"/>
            <a:t>追蹤線上學生學習成效</a:t>
          </a:r>
        </a:p>
      </dgm:t>
    </dgm:pt>
    <dgm:pt modelId="{840C51F3-AAE5-4CA8-9F26-E211A5DB3353}" type="parTrans" cxnId="{C76F5BDF-5784-40AE-9105-974961086478}">
      <dgm:prSet/>
      <dgm:spPr/>
      <dgm:t>
        <a:bodyPr/>
        <a:lstStyle/>
        <a:p>
          <a:endParaRPr lang="zh-TW" altLang="en-US"/>
        </a:p>
      </dgm:t>
    </dgm:pt>
    <dgm:pt modelId="{C417ADF8-D3B9-4876-BE21-35A014CA981D}" type="sibTrans" cxnId="{C76F5BDF-5784-40AE-9105-974961086478}">
      <dgm:prSet/>
      <dgm:spPr/>
      <dgm:t>
        <a:bodyPr/>
        <a:lstStyle/>
        <a:p>
          <a:endParaRPr lang="zh-TW" altLang="en-US"/>
        </a:p>
      </dgm:t>
    </dgm:pt>
    <dgm:pt modelId="{9EAA098F-C984-4A78-8A62-2281128494AA}" type="pres">
      <dgm:prSet presAssocID="{C1DE5766-EE26-41E1-B563-E43787919673}" presName="Name0" presStyleCnt="0">
        <dgm:presLayoutVars>
          <dgm:dir/>
          <dgm:animLvl val="lvl"/>
          <dgm:resizeHandles val="exact"/>
        </dgm:presLayoutVars>
      </dgm:prSet>
      <dgm:spPr/>
    </dgm:pt>
    <dgm:pt modelId="{BBA9A5D6-6051-4C78-A0B4-DEC414A416B9}" type="pres">
      <dgm:prSet presAssocID="{7571C279-0C8A-4600-A3A4-09140AD5D60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C3BC922-D7B4-489F-AF67-AFB68089AABE}" type="pres">
      <dgm:prSet presAssocID="{1633F573-3016-4DD2-9D70-B73F6B811F4A}" presName="parTxOnlySpace" presStyleCnt="0"/>
      <dgm:spPr/>
    </dgm:pt>
    <dgm:pt modelId="{97520BE6-A353-4C0B-8E31-4D24C4DF59E2}" type="pres">
      <dgm:prSet presAssocID="{468E0532-E428-40BB-B4A7-2FD392AF006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984A30B-9323-4721-B974-396368CAB23C}" type="pres">
      <dgm:prSet presAssocID="{67AF1FB7-45D3-448F-8BAE-22DF46CA34FC}" presName="parTxOnlySpace" presStyleCnt="0"/>
      <dgm:spPr/>
    </dgm:pt>
    <dgm:pt modelId="{8F84C594-674E-49F7-B4E0-9C8EDA5D8044}" type="pres">
      <dgm:prSet presAssocID="{E2D3E218-B849-47E3-A186-AF65587A174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F3ED238-0735-484D-A608-DD879FD85047}" type="pres">
      <dgm:prSet presAssocID="{13889FC8-1DE7-44FB-964C-66DA428F0DBB}" presName="parTxOnlySpace" presStyleCnt="0"/>
      <dgm:spPr/>
    </dgm:pt>
    <dgm:pt modelId="{A48DE8E4-2067-4507-9578-63AE692B5740}" type="pres">
      <dgm:prSet presAssocID="{12F1E774-9DE6-4576-BD58-9356B91BD46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07EBF40-3421-40AF-88F6-3526A23007B4}" type="presOf" srcId="{468E0532-E428-40BB-B4A7-2FD392AF0065}" destId="{97520BE6-A353-4C0B-8E31-4D24C4DF59E2}" srcOrd="0" destOrd="0" presId="urn:microsoft.com/office/officeart/2005/8/layout/chevron1"/>
    <dgm:cxn modelId="{9E961547-363D-4C3C-881F-5D1A538C8B21}" srcId="{C1DE5766-EE26-41E1-B563-E43787919673}" destId="{468E0532-E428-40BB-B4A7-2FD392AF0065}" srcOrd="1" destOrd="0" parTransId="{2CEB2168-4935-4D90-BAA0-9447E9EE5B35}" sibTransId="{67AF1FB7-45D3-448F-8BAE-22DF46CA34FC}"/>
    <dgm:cxn modelId="{A176B880-D0E6-4E70-B13A-A9DC93554A89}" type="presOf" srcId="{12F1E774-9DE6-4576-BD58-9356B91BD46E}" destId="{A48DE8E4-2067-4507-9578-63AE692B5740}" srcOrd="0" destOrd="0" presId="urn:microsoft.com/office/officeart/2005/8/layout/chevron1"/>
    <dgm:cxn modelId="{C16DB2B7-8B0F-49E5-A40A-0A6268FBBBB0}" type="presOf" srcId="{C1DE5766-EE26-41E1-B563-E43787919673}" destId="{9EAA098F-C984-4A78-8A62-2281128494AA}" srcOrd="0" destOrd="0" presId="urn:microsoft.com/office/officeart/2005/8/layout/chevron1"/>
    <dgm:cxn modelId="{384783BF-482F-4EEE-AC39-F5B7853EA7F6}" srcId="{C1DE5766-EE26-41E1-B563-E43787919673}" destId="{7571C279-0C8A-4600-A3A4-09140AD5D60E}" srcOrd="0" destOrd="0" parTransId="{4BD0FBC0-7A05-4159-8CD7-D19587DECAC7}" sibTransId="{1633F573-3016-4DD2-9D70-B73F6B811F4A}"/>
    <dgm:cxn modelId="{7B2DBAC0-854B-4D98-A872-0A743039578D}" type="presOf" srcId="{7571C279-0C8A-4600-A3A4-09140AD5D60E}" destId="{BBA9A5D6-6051-4C78-A0B4-DEC414A416B9}" srcOrd="0" destOrd="0" presId="urn:microsoft.com/office/officeart/2005/8/layout/chevron1"/>
    <dgm:cxn modelId="{B1C1A5C6-4451-42C5-A073-9D7FAC959951}" srcId="{C1DE5766-EE26-41E1-B563-E43787919673}" destId="{E2D3E218-B849-47E3-A186-AF65587A174A}" srcOrd="2" destOrd="0" parTransId="{C065FDF2-A295-403E-871C-3AAA57CD134B}" sibTransId="{13889FC8-1DE7-44FB-964C-66DA428F0DBB}"/>
    <dgm:cxn modelId="{C76F5BDF-5784-40AE-9105-974961086478}" srcId="{C1DE5766-EE26-41E1-B563-E43787919673}" destId="{12F1E774-9DE6-4576-BD58-9356B91BD46E}" srcOrd="3" destOrd="0" parTransId="{840C51F3-AAE5-4CA8-9F26-E211A5DB3353}" sibTransId="{C417ADF8-D3B9-4876-BE21-35A014CA981D}"/>
    <dgm:cxn modelId="{090F66E6-D669-4A02-8E1C-64775BEA6F09}" type="presOf" srcId="{E2D3E218-B849-47E3-A186-AF65587A174A}" destId="{8F84C594-674E-49F7-B4E0-9C8EDA5D8044}" srcOrd="0" destOrd="0" presId="urn:microsoft.com/office/officeart/2005/8/layout/chevron1"/>
    <dgm:cxn modelId="{65A20A23-A57C-48A7-A326-FF0630BF9C83}" type="presParOf" srcId="{9EAA098F-C984-4A78-8A62-2281128494AA}" destId="{BBA9A5D6-6051-4C78-A0B4-DEC414A416B9}" srcOrd="0" destOrd="0" presId="urn:microsoft.com/office/officeart/2005/8/layout/chevron1"/>
    <dgm:cxn modelId="{256D337A-22D4-464C-A2CF-B539C35842B2}" type="presParOf" srcId="{9EAA098F-C984-4A78-8A62-2281128494AA}" destId="{3C3BC922-D7B4-489F-AF67-AFB68089AABE}" srcOrd="1" destOrd="0" presId="urn:microsoft.com/office/officeart/2005/8/layout/chevron1"/>
    <dgm:cxn modelId="{8187CC01-C7FE-4EAE-8921-81B66F929792}" type="presParOf" srcId="{9EAA098F-C984-4A78-8A62-2281128494AA}" destId="{97520BE6-A353-4C0B-8E31-4D24C4DF59E2}" srcOrd="2" destOrd="0" presId="urn:microsoft.com/office/officeart/2005/8/layout/chevron1"/>
    <dgm:cxn modelId="{23B18629-D7D0-4CA4-B47A-339382F8B594}" type="presParOf" srcId="{9EAA098F-C984-4A78-8A62-2281128494AA}" destId="{E984A30B-9323-4721-B974-396368CAB23C}" srcOrd="3" destOrd="0" presId="urn:microsoft.com/office/officeart/2005/8/layout/chevron1"/>
    <dgm:cxn modelId="{42ED8881-C32B-49B0-AD89-8C128440B29E}" type="presParOf" srcId="{9EAA098F-C984-4A78-8A62-2281128494AA}" destId="{8F84C594-674E-49F7-B4E0-9C8EDA5D8044}" srcOrd="4" destOrd="0" presId="urn:microsoft.com/office/officeart/2005/8/layout/chevron1"/>
    <dgm:cxn modelId="{0E65F389-7E00-4039-80DD-46319AC6F94A}" type="presParOf" srcId="{9EAA098F-C984-4A78-8A62-2281128494AA}" destId="{DF3ED238-0735-484D-A608-DD879FD85047}" srcOrd="5" destOrd="0" presId="urn:microsoft.com/office/officeart/2005/8/layout/chevron1"/>
    <dgm:cxn modelId="{538ECF3B-2718-437C-A7D2-7696CBC2C3B2}" type="presParOf" srcId="{9EAA098F-C984-4A78-8A62-2281128494AA}" destId="{A48DE8E4-2067-4507-9578-63AE692B5740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1DE5766-EE26-41E1-B563-E43787919673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7571C279-0C8A-4600-A3A4-09140AD5D60E}">
      <dgm:prSet phldrT="[文字]" custT="1"/>
      <dgm:spPr/>
      <dgm:t>
        <a:bodyPr/>
        <a:lstStyle/>
        <a:p>
          <a:r>
            <a:rPr lang="zh-TW" altLang="en-US" sz="1400" b="1" dirty="0"/>
            <a:t>師生一同登入</a:t>
          </a:r>
          <a:r>
            <a:rPr lang="en-US" altLang="zh-TW" sz="1400" b="1" dirty="0" err="1"/>
            <a:t>googleclassroom</a:t>
          </a:r>
          <a:endParaRPr lang="zh-TW" altLang="en-US" sz="1400" b="1" dirty="0"/>
        </a:p>
      </dgm:t>
    </dgm:pt>
    <dgm:pt modelId="{4BD0FBC0-7A05-4159-8CD7-D19587DECAC7}" type="parTrans" cxnId="{384783BF-482F-4EEE-AC39-F5B7853EA7F6}">
      <dgm:prSet/>
      <dgm:spPr/>
      <dgm:t>
        <a:bodyPr/>
        <a:lstStyle/>
        <a:p>
          <a:endParaRPr lang="zh-TW" altLang="en-US" b="1"/>
        </a:p>
      </dgm:t>
    </dgm:pt>
    <dgm:pt modelId="{1633F573-3016-4DD2-9D70-B73F6B811F4A}" type="sibTrans" cxnId="{384783BF-482F-4EEE-AC39-F5B7853EA7F6}">
      <dgm:prSet/>
      <dgm:spPr/>
      <dgm:t>
        <a:bodyPr/>
        <a:lstStyle/>
        <a:p>
          <a:endParaRPr lang="zh-TW" altLang="en-US" b="1"/>
        </a:p>
      </dgm:t>
    </dgm:pt>
    <dgm:pt modelId="{468E0532-E428-40BB-B4A7-2FD392AF0065}">
      <dgm:prSet phldrT="[文字]" custT="1"/>
      <dgm:spPr/>
      <dgm:t>
        <a:bodyPr/>
        <a:lstStyle/>
        <a:p>
          <a:r>
            <a:rPr lang="zh-TW" altLang="en-US" sz="1400" b="1" dirty="0"/>
            <a:t>師生在</a:t>
          </a:r>
          <a:r>
            <a:rPr lang="en-US" altLang="zh-TW" sz="1400" b="1" dirty="0" err="1"/>
            <a:t>googleclassroom</a:t>
          </a:r>
          <a:r>
            <a:rPr lang="zh-TW" altLang="en-US" sz="1400" b="1" dirty="0"/>
            <a:t>班級內開啟</a:t>
          </a:r>
          <a:r>
            <a:rPr lang="en-US" altLang="zh-TW" sz="1400" b="1" dirty="0"/>
            <a:t>meet</a:t>
          </a:r>
          <a:endParaRPr lang="zh-TW" altLang="en-US" sz="1400" b="1" dirty="0"/>
        </a:p>
      </dgm:t>
    </dgm:pt>
    <dgm:pt modelId="{2CEB2168-4935-4D90-BAA0-9447E9EE5B35}" type="parTrans" cxnId="{9E961547-363D-4C3C-881F-5D1A538C8B21}">
      <dgm:prSet/>
      <dgm:spPr/>
      <dgm:t>
        <a:bodyPr/>
        <a:lstStyle/>
        <a:p>
          <a:endParaRPr lang="zh-TW" altLang="en-US" b="1"/>
        </a:p>
      </dgm:t>
    </dgm:pt>
    <dgm:pt modelId="{67AF1FB7-45D3-448F-8BAE-22DF46CA34FC}" type="sibTrans" cxnId="{9E961547-363D-4C3C-881F-5D1A538C8B21}">
      <dgm:prSet/>
      <dgm:spPr/>
      <dgm:t>
        <a:bodyPr/>
        <a:lstStyle/>
        <a:p>
          <a:endParaRPr lang="zh-TW" altLang="en-US" b="1"/>
        </a:p>
      </dgm:t>
    </dgm:pt>
    <dgm:pt modelId="{E2D3E218-B849-47E3-A186-AF65587A174A}">
      <dgm:prSet phldrT="[文字]" custT="1"/>
      <dgm:spPr/>
      <dgm:t>
        <a:bodyPr/>
        <a:lstStyle/>
        <a:p>
          <a:r>
            <a:rPr lang="zh-TW" altLang="en-US" sz="1400" b="1" dirty="0"/>
            <a:t>教師於</a:t>
          </a:r>
          <a:r>
            <a:rPr lang="en-US" altLang="zh-TW" sz="1400" b="1" dirty="0"/>
            <a:t>meet</a:t>
          </a:r>
          <a:r>
            <a:rPr lang="zh-TW" altLang="en-US" sz="1400" b="1" dirty="0"/>
            <a:t>開啟分享桌面</a:t>
          </a:r>
        </a:p>
      </dgm:t>
    </dgm:pt>
    <dgm:pt modelId="{C065FDF2-A295-403E-871C-3AAA57CD134B}" type="parTrans" cxnId="{B1C1A5C6-4451-42C5-A073-9D7FAC959951}">
      <dgm:prSet/>
      <dgm:spPr/>
      <dgm:t>
        <a:bodyPr/>
        <a:lstStyle/>
        <a:p>
          <a:endParaRPr lang="zh-TW" altLang="en-US" b="1"/>
        </a:p>
      </dgm:t>
    </dgm:pt>
    <dgm:pt modelId="{13889FC8-1DE7-44FB-964C-66DA428F0DBB}" type="sibTrans" cxnId="{B1C1A5C6-4451-42C5-A073-9D7FAC959951}">
      <dgm:prSet/>
      <dgm:spPr/>
      <dgm:t>
        <a:bodyPr/>
        <a:lstStyle/>
        <a:p>
          <a:endParaRPr lang="zh-TW" altLang="en-US" b="1"/>
        </a:p>
      </dgm:t>
    </dgm:pt>
    <dgm:pt modelId="{12F1E774-9DE6-4576-BD58-9356B91BD46E}">
      <dgm:prSet phldrT="[文字]" custT="1"/>
      <dgm:spPr/>
      <dgm:t>
        <a:bodyPr/>
        <a:lstStyle/>
        <a:p>
          <a:r>
            <a:rPr lang="zh-TW" altLang="en-US" sz="1400" b="1" dirty="0"/>
            <a:t>學生透過</a:t>
          </a:r>
          <a:r>
            <a:rPr lang="en-US" altLang="zh-TW" sz="1400" b="1" dirty="0"/>
            <a:t>meet</a:t>
          </a:r>
          <a:r>
            <a:rPr lang="zh-TW" altLang="en-US" sz="1400" b="1" dirty="0"/>
            <a:t>觀看教師分享桌面</a:t>
          </a:r>
        </a:p>
      </dgm:t>
    </dgm:pt>
    <dgm:pt modelId="{840C51F3-AAE5-4CA8-9F26-E211A5DB3353}" type="parTrans" cxnId="{C76F5BDF-5784-40AE-9105-974961086478}">
      <dgm:prSet/>
      <dgm:spPr/>
      <dgm:t>
        <a:bodyPr/>
        <a:lstStyle/>
        <a:p>
          <a:endParaRPr lang="zh-TW" altLang="en-US" b="1"/>
        </a:p>
      </dgm:t>
    </dgm:pt>
    <dgm:pt modelId="{C417ADF8-D3B9-4876-BE21-35A014CA981D}" type="sibTrans" cxnId="{C76F5BDF-5784-40AE-9105-974961086478}">
      <dgm:prSet/>
      <dgm:spPr/>
      <dgm:t>
        <a:bodyPr/>
        <a:lstStyle/>
        <a:p>
          <a:endParaRPr lang="zh-TW" altLang="en-US" b="1"/>
        </a:p>
      </dgm:t>
    </dgm:pt>
    <dgm:pt modelId="{9EAA098F-C984-4A78-8A62-2281128494AA}" type="pres">
      <dgm:prSet presAssocID="{C1DE5766-EE26-41E1-B563-E43787919673}" presName="Name0" presStyleCnt="0">
        <dgm:presLayoutVars>
          <dgm:dir/>
          <dgm:animLvl val="lvl"/>
          <dgm:resizeHandles val="exact"/>
        </dgm:presLayoutVars>
      </dgm:prSet>
      <dgm:spPr/>
    </dgm:pt>
    <dgm:pt modelId="{BBA9A5D6-6051-4C78-A0B4-DEC414A416B9}" type="pres">
      <dgm:prSet presAssocID="{7571C279-0C8A-4600-A3A4-09140AD5D60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C3BC922-D7B4-489F-AF67-AFB68089AABE}" type="pres">
      <dgm:prSet presAssocID="{1633F573-3016-4DD2-9D70-B73F6B811F4A}" presName="parTxOnlySpace" presStyleCnt="0"/>
      <dgm:spPr/>
    </dgm:pt>
    <dgm:pt modelId="{97520BE6-A353-4C0B-8E31-4D24C4DF59E2}" type="pres">
      <dgm:prSet presAssocID="{468E0532-E428-40BB-B4A7-2FD392AF006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984A30B-9323-4721-B974-396368CAB23C}" type="pres">
      <dgm:prSet presAssocID="{67AF1FB7-45D3-448F-8BAE-22DF46CA34FC}" presName="parTxOnlySpace" presStyleCnt="0"/>
      <dgm:spPr/>
    </dgm:pt>
    <dgm:pt modelId="{8F84C594-674E-49F7-B4E0-9C8EDA5D8044}" type="pres">
      <dgm:prSet presAssocID="{E2D3E218-B849-47E3-A186-AF65587A174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F3ED238-0735-484D-A608-DD879FD85047}" type="pres">
      <dgm:prSet presAssocID="{13889FC8-1DE7-44FB-964C-66DA428F0DBB}" presName="parTxOnlySpace" presStyleCnt="0"/>
      <dgm:spPr/>
    </dgm:pt>
    <dgm:pt modelId="{A48DE8E4-2067-4507-9578-63AE692B5740}" type="pres">
      <dgm:prSet presAssocID="{12F1E774-9DE6-4576-BD58-9356B91BD46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3415226-86FD-4584-8D4B-D4F903ADC4A3}" type="presOf" srcId="{E2D3E218-B849-47E3-A186-AF65587A174A}" destId="{8F84C594-674E-49F7-B4E0-9C8EDA5D8044}" srcOrd="0" destOrd="0" presId="urn:microsoft.com/office/officeart/2005/8/layout/chevron1"/>
    <dgm:cxn modelId="{9E961547-363D-4C3C-881F-5D1A538C8B21}" srcId="{C1DE5766-EE26-41E1-B563-E43787919673}" destId="{468E0532-E428-40BB-B4A7-2FD392AF0065}" srcOrd="1" destOrd="0" parTransId="{2CEB2168-4935-4D90-BAA0-9447E9EE5B35}" sibTransId="{67AF1FB7-45D3-448F-8BAE-22DF46CA34FC}"/>
    <dgm:cxn modelId="{68921948-4B6C-47C0-90B4-4ED7E1168FBB}" type="presOf" srcId="{12F1E774-9DE6-4576-BD58-9356B91BD46E}" destId="{A48DE8E4-2067-4507-9578-63AE692B5740}" srcOrd="0" destOrd="0" presId="urn:microsoft.com/office/officeart/2005/8/layout/chevron1"/>
    <dgm:cxn modelId="{5A01E873-7C6C-4F04-96CF-B4173FCA899D}" type="presOf" srcId="{468E0532-E428-40BB-B4A7-2FD392AF0065}" destId="{97520BE6-A353-4C0B-8E31-4D24C4DF59E2}" srcOrd="0" destOrd="0" presId="urn:microsoft.com/office/officeart/2005/8/layout/chevron1"/>
    <dgm:cxn modelId="{B163B4B9-A1ED-46CE-ADD6-F9A7FE5DD680}" type="presOf" srcId="{7571C279-0C8A-4600-A3A4-09140AD5D60E}" destId="{BBA9A5D6-6051-4C78-A0B4-DEC414A416B9}" srcOrd="0" destOrd="0" presId="urn:microsoft.com/office/officeart/2005/8/layout/chevron1"/>
    <dgm:cxn modelId="{384783BF-482F-4EEE-AC39-F5B7853EA7F6}" srcId="{C1DE5766-EE26-41E1-B563-E43787919673}" destId="{7571C279-0C8A-4600-A3A4-09140AD5D60E}" srcOrd="0" destOrd="0" parTransId="{4BD0FBC0-7A05-4159-8CD7-D19587DECAC7}" sibTransId="{1633F573-3016-4DD2-9D70-B73F6B811F4A}"/>
    <dgm:cxn modelId="{B1C1A5C6-4451-42C5-A073-9D7FAC959951}" srcId="{C1DE5766-EE26-41E1-B563-E43787919673}" destId="{E2D3E218-B849-47E3-A186-AF65587A174A}" srcOrd="2" destOrd="0" parTransId="{C065FDF2-A295-403E-871C-3AAA57CD134B}" sibTransId="{13889FC8-1DE7-44FB-964C-66DA428F0DBB}"/>
    <dgm:cxn modelId="{82DF10D6-C448-49AE-AB98-93BC7D81CE6D}" type="presOf" srcId="{C1DE5766-EE26-41E1-B563-E43787919673}" destId="{9EAA098F-C984-4A78-8A62-2281128494AA}" srcOrd="0" destOrd="0" presId="urn:microsoft.com/office/officeart/2005/8/layout/chevron1"/>
    <dgm:cxn modelId="{C76F5BDF-5784-40AE-9105-974961086478}" srcId="{C1DE5766-EE26-41E1-B563-E43787919673}" destId="{12F1E774-9DE6-4576-BD58-9356B91BD46E}" srcOrd="3" destOrd="0" parTransId="{840C51F3-AAE5-4CA8-9F26-E211A5DB3353}" sibTransId="{C417ADF8-D3B9-4876-BE21-35A014CA981D}"/>
    <dgm:cxn modelId="{F095E64B-B35C-42E8-B20A-513CED3375D5}" type="presParOf" srcId="{9EAA098F-C984-4A78-8A62-2281128494AA}" destId="{BBA9A5D6-6051-4C78-A0B4-DEC414A416B9}" srcOrd="0" destOrd="0" presId="urn:microsoft.com/office/officeart/2005/8/layout/chevron1"/>
    <dgm:cxn modelId="{846F94FB-41AA-4E55-A9A7-DDA1CBEC498D}" type="presParOf" srcId="{9EAA098F-C984-4A78-8A62-2281128494AA}" destId="{3C3BC922-D7B4-489F-AF67-AFB68089AABE}" srcOrd="1" destOrd="0" presId="urn:microsoft.com/office/officeart/2005/8/layout/chevron1"/>
    <dgm:cxn modelId="{5C3EED83-3E8C-414F-8212-1911C5D4005D}" type="presParOf" srcId="{9EAA098F-C984-4A78-8A62-2281128494AA}" destId="{97520BE6-A353-4C0B-8E31-4D24C4DF59E2}" srcOrd="2" destOrd="0" presId="urn:microsoft.com/office/officeart/2005/8/layout/chevron1"/>
    <dgm:cxn modelId="{6F545A5F-028A-4245-8598-5D568C1454DB}" type="presParOf" srcId="{9EAA098F-C984-4A78-8A62-2281128494AA}" destId="{E984A30B-9323-4721-B974-396368CAB23C}" srcOrd="3" destOrd="0" presId="urn:microsoft.com/office/officeart/2005/8/layout/chevron1"/>
    <dgm:cxn modelId="{EE0DEADA-98D9-417E-ABA1-4AA767D30E1A}" type="presParOf" srcId="{9EAA098F-C984-4A78-8A62-2281128494AA}" destId="{8F84C594-674E-49F7-B4E0-9C8EDA5D8044}" srcOrd="4" destOrd="0" presId="urn:microsoft.com/office/officeart/2005/8/layout/chevron1"/>
    <dgm:cxn modelId="{BB7F27FA-2F51-405D-B20B-6947B3144973}" type="presParOf" srcId="{9EAA098F-C984-4A78-8A62-2281128494AA}" destId="{DF3ED238-0735-484D-A608-DD879FD85047}" srcOrd="5" destOrd="0" presId="urn:microsoft.com/office/officeart/2005/8/layout/chevron1"/>
    <dgm:cxn modelId="{E92F2194-3280-417E-B794-A35983BED309}" type="presParOf" srcId="{9EAA098F-C984-4A78-8A62-2281128494AA}" destId="{A48DE8E4-2067-4507-9578-63AE692B5740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DE5766-EE26-41E1-B563-E43787919673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7571C279-0C8A-4600-A3A4-09140AD5D60E}">
      <dgm:prSet phldrT="[文字]" custT="1"/>
      <dgm:spPr/>
      <dgm:t>
        <a:bodyPr/>
        <a:lstStyle/>
        <a:p>
          <a:r>
            <a:rPr lang="zh-TW" altLang="en-US" sz="1400" dirty="0"/>
            <a:t>師生一同登入</a:t>
          </a:r>
          <a:r>
            <a:rPr lang="en-US" altLang="zh-TW" sz="1400" dirty="0" err="1"/>
            <a:t>googleclassroom</a:t>
          </a:r>
          <a:endParaRPr lang="zh-TW" altLang="en-US" sz="1400" dirty="0"/>
        </a:p>
      </dgm:t>
    </dgm:pt>
    <dgm:pt modelId="{4BD0FBC0-7A05-4159-8CD7-D19587DECAC7}" type="parTrans" cxnId="{384783BF-482F-4EEE-AC39-F5B7853EA7F6}">
      <dgm:prSet/>
      <dgm:spPr/>
      <dgm:t>
        <a:bodyPr/>
        <a:lstStyle/>
        <a:p>
          <a:endParaRPr lang="zh-TW" altLang="en-US"/>
        </a:p>
      </dgm:t>
    </dgm:pt>
    <dgm:pt modelId="{1633F573-3016-4DD2-9D70-B73F6B811F4A}" type="sibTrans" cxnId="{384783BF-482F-4EEE-AC39-F5B7853EA7F6}">
      <dgm:prSet/>
      <dgm:spPr/>
      <dgm:t>
        <a:bodyPr/>
        <a:lstStyle/>
        <a:p>
          <a:endParaRPr lang="zh-TW" altLang="en-US"/>
        </a:p>
      </dgm:t>
    </dgm:pt>
    <dgm:pt modelId="{468E0532-E428-40BB-B4A7-2FD392AF0065}">
      <dgm:prSet phldrT="[文字]" custT="1"/>
      <dgm:spPr/>
      <dgm:t>
        <a:bodyPr/>
        <a:lstStyle/>
        <a:p>
          <a:r>
            <a:rPr lang="zh-TW" altLang="en-US" sz="1400" dirty="0"/>
            <a:t>師生在</a:t>
          </a:r>
          <a:r>
            <a:rPr lang="en-US" altLang="zh-TW" sz="1400" dirty="0" err="1"/>
            <a:t>googleclassroom</a:t>
          </a:r>
          <a:r>
            <a:rPr lang="zh-TW" altLang="en-US" sz="1400" dirty="0"/>
            <a:t>班級內開啟</a:t>
          </a:r>
          <a:r>
            <a:rPr lang="en-US" altLang="zh-TW" sz="1400" dirty="0"/>
            <a:t>meet</a:t>
          </a:r>
          <a:endParaRPr lang="zh-TW" altLang="en-US" sz="1400" dirty="0"/>
        </a:p>
      </dgm:t>
    </dgm:pt>
    <dgm:pt modelId="{2CEB2168-4935-4D90-BAA0-9447E9EE5B35}" type="parTrans" cxnId="{9E961547-363D-4C3C-881F-5D1A538C8B21}">
      <dgm:prSet/>
      <dgm:spPr/>
      <dgm:t>
        <a:bodyPr/>
        <a:lstStyle/>
        <a:p>
          <a:endParaRPr lang="zh-TW" altLang="en-US"/>
        </a:p>
      </dgm:t>
    </dgm:pt>
    <dgm:pt modelId="{67AF1FB7-45D3-448F-8BAE-22DF46CA34FC}" type="sibTrans" cxnId="{9E961547-363D-4C3C-881F-5D1A538C8B21}">
      <dgm:prSet/>
      <dgm:spPr/>
      <dgm:t>
        <a:bodyPr/>
        <a:lstStyle/>
        <a:p>
          <a:endParaRPr lang="zh-TW" altLang="en-US"/>
        </a:p>
      </dgm:t>
    </dgm:pt>
    <dgm:pt modelId="{E2D3E218-B849-47E3-A186-AF65587A174A}">
      <dgm:prSet phldrT="[文字]" custT="1"/>
      <dgm:spPr/>
      <dgm:t>
        <a:bodyPr/>
        <a:lstStyle/>
        <a:p>
          <a:r>
            <a:rPr lang="zh-TW" altLang="en-US" sz="1400" dirty="0"/>
            <a:t>教師將大型顯示器設為延伸桌面，</a:t>
          </a:r>
          <a:r>
            <a:rPr lang="en-US" altLang="zh-TW" sz="1400" dirty="0"/>
            <a:t>meet</a:t>
          </a:r>
          <a:r>
            <a:rPr lang="zh-TW" altLang="en-US" sz="1400" dirty="0"/>
            <a:t>開啟分享大型顯示器桌面</a:t>
          </a:r>
        </a:p>
      </dgm:t>
    </dgm:pt>
    <dgm:pt modelId="{C065FDF2-A295-403E-871C-3AAA57CD134B}" type="parTrans" cxnId="{B1C1A5C6-4451-42C5-A073-9D7FAC959951}">
      <dgm:prSet/>
      <dgm:spPr/>
      <dgm:t>
        <a:bodyPr/>
        <a:lstStyle/>
        <a:p>
          <a:endParaRPr lang="zh-TW" altLang="en-US"/>
        </a:p>
      </dgm:t>
    </dgm:pt>
    <dgm:pt modelId="{13889FC8-1DE7-44FB-964C-66DA428F0DBB}" type="sibTrans" cxnId="{B1C1A5C6-4451-42C5-A073-9D7FAC959951}">
      <dgm:prSet/>
      <dgm:spPr/>
      <dgm:t>
        <a:bodyPr/>
        <a:lstStyle/>
        <a:p>
          <a:endParaRPr lang="zh-TW" altLang="en-US"/>
        </a:p>
      </dgm:t>
    </dgm:pt>
    <dgm:pt modelId="{12F1E774-9DE6-4576-BD58-9356B91BD46E}">
      <dgm:prSet phldrT="[文字]" custT="1"/>
      <dgm:spPr/>
      <dgm:t>
        <a:bodyPr/>
        <a:lstStyle/>
        <a:p>
          <a:r>
            <a:rPr lang="zh-TW" altLang="en-US" sz="1400" dirty="0"/>
            <a:t>教師於</a:t>
          </a:r>
          <a:r>
            <a:rPr lang="en-US" altLang="zh-TW" sz="1400" dirty="0"/>
            <a:t>meet</a:t>
          </a:r>
          <a:r>
            <a:rPr lang="zh-TW" altLang="en-US" sz="1400" dirty="0"/>
            <a:t>即時通訊處分享互動連結與遠距學生同步互動</a:t>
          </a:r>
        </a:p>
      </dgm:t>
    </dgm:pt>
    <dgm:pt modelId="{840C51F3-AAE5-4CA8-9F26-E211A5DB3353}" type="parTrans" cxnId="{C76F5BDF-5784-40AE-9105-974961086478}">
      <dgm:prSet/>
      <dgm:spPr/>
      <dgm:t>
        <a:bodyPr/>
        <a:lstStyle/>
        <a:p>
          <a:endParaRPr lang="zh-TW" altLang="en-US"/>
        </a:p>
      </dgm:t>
    </dgm:pt>
    <dgm:pt modelId="{C417ADF8-D3B9-4876-BE21-35A014CA981D}" type="sibTrans" cxnId="{C76F5BDF-5784-40AE-9105-974961086478}">
      <dgm:prSet/>
      <dgm:spPr/>
      <dgm:t>
        <a:bodyPr/>
        <a:lstStyle/>
        <a:p>
          <a:endParaRPr lang="zh-TW" altLang="en-US"/>
        </a:p>
      </dgm:t>
    </dgm:pt>
    <dgm:pt modelId="{9EAA098F-C984-4A78-8A62-2281128494AA}" type="pres">
      <dgm:prSet presAssocID="{C1DE5766-EE26-41E1-B563-E43787919673}" presName="Name0" presStyleCnt="0">
        <dgm:presLayoutVars>
          <dgm:dir/>
          <dgm:animLvl val="lvl"/>
          <dgm:resizeHandles val="exact"/>
        </dgm:presLayoutVars>
      </dgm:prSet>
      <dgm:spPr/>
    </dgm:pt>
    <dgm:pt modelId="{BBA9A5D6-6051-4C78-A0B4-DEC414A416B9}" type="pres">
      <dgm:prSet presAssocID="{7571C279-0C8A-4600-A3A4-09140AD5D60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C3BC922-D7B4-489F-AF67-AFB68089AABE}" type="pres">
      <dgm:prSet presAssocID="{1633F573-3016-4DD2-9D70-B73F6B811F4A}" presName="parTxOnlySpace" presStyleCnt="0"/>
      <dgm:spPr/>
    </dgm:pt>
    <dgm:pt modelId="{97520BE6-A353-4C0B-8E31-4D24C4DF59E2}" type="pres">
      <dgm:prSet presAssocID="{468E0532-E428-40BB-B4A7-2FD392AF006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984A30B-9323-4721-B974-396368CAB23C}" type="pres">
      <dgm:prSet presAssocID="{67AF1FB7-45D3-448F-8BAE-22DF46CA34FC}" presName="parTxOnlySpace" presStyleCnt="0"/>
      <dgm:spPr/>
    </dgm:pt>
    <dgm:pt modelId="{8F84C594-674E-49F7-B4E0-9C8EDA5D8044}" type="pres">
      <dgm:prSet presAssocID="{E2D3E218-B849-47E3-A186-AF65587A174A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F3ED238-0735-484D-A608-DD879FD85047}" type="pres">
      <dgm:prSet presAssocID="{13889FC8-1DE7-44FB-964C-66DA428F0DBB}" presName="parTxOnlySpace" presStyleCnt="0"/>
      <dgm:spPr/>
    </dgm:pt>
    <dgm:pt modelId="{A48DE8E4-2067-4507-9578-63AE692B5740}" type="pres">
      <dgm:prSet presAssocID="{12F1E774-9DE6-4576-BD58-9356B91BD46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1830D11-23BD-493A-BBBF-2F68C21C0B48}" type="presOf" srcId="{468E0532-E428-40BB-B4A7-2FD392AF0065}" destId="{97520BE6-A353-4C0B-8E31-4D24C4DF59E2}" srcOrd="0" destOrd="0" presId="urn:microsoft.com/office/officeart/2005/8/layout/chevron1"/>
    <dgm:cxn modelId="{22C5E924-A468-4E57-93F6-791A5DE1409D}" type="presOf" srcId="{C1DE5766-EE26-41E1-B563-E43787919673}" destId="{9EAA098F-C984-4A78-8A62-2281128494AA}" srcOrd="0" destOrd="0" presId="urn:microsoft.com/office/officeart/2005/8/layout/chevron1"/>
    <dgm:cxn modelId="{9E961547-363D-4C3C-881F-5D1A538C8B21}" srcId="{C1DE5766-EE26-41E1-B563-E43787919673}" destId="{468E0532-E428-40BB-B4A7-2FD392AF0065}" srcOrd="1" destOrd="0" parTransId="{2CEB2168-4935-4D90-BAA0-9447E9EE5B35}" sibTransId="{67AF1FB7-45D3-448F-8BAE-22DF46CA34FC}"/>
    <dgm:cxn modelId="{6FC59C9C-4A5B-4A87-B1A1-ED8718359271}" type="presOf" srcId="{12F1E774-9DE6-4576-BD58-9356B91BD46E}" destId="{A48DE8E4-2067-4507-9578-63AE692B5740}" srcOrd="0" destOrd="0" presId="urn:microsoft.com/office/officeart/2005/8/layout/chevron1"/>
    <dgm:cxn modelId="{384783BF-482F-4EEE-AC39-F5B7853EA7F6}" srcId="{C1DE5766-EE26-41E1-B563-E43787919673}" destId="{7571C279-0C8A-4600-A3A4-09140AD5D60E}" srcOrd="0" destOrd="0" parTransId="{4BD0FBC0-7A05-4159-8CD7-D19587DECAC7}" sibTransId="{1633F573-3016-4DD2-9D70-B73F6B811F4A}"/>
    <dgm:cxn modelId="{B1C1A5C6-4451-42C5-A073-9D7FAC959951}" srcId="{C1DE5766-EE26-41E1-B563-E43787919673}" destId="{E2D3E218-B849-47E3-A186-AF65587A174A}" srcOrd="2" destOrd="0" parTransId="{C065FDF2-A295-403E-871C-3AAA57CD134B}" sibTransId="{13889FC8-1DE7-44FB-964C-66DA428F0DBB}"/>
    <dgm:cxn modelId="{0F8989D1-A18B-4D52-A784-F6FE2BE9E2CB}" type="presOf" srcId="{7571C279-0C8A-4600-A3A4-09140AD5D60E}" destId="{BBA9A5D6-6051-4C78-A0B4-DEC414A416B9}" srcOrd="0" destOrd="0" presId="urn:microsoft.com/office/officeart/2005/8/layout/chevron1"/>
    <dgm:cxn modelId="{C76F5BDF-5784-40AE-9105-974961086478}" srcId="{C1DE5766-EE26-41E1-B563-E43787919673}" destId="{12F1E774-9DE6-4576-BD58-9356B91BD46E}" srcOrd="3" destOrd="0" parTransId="{840C51F3-AAE5-4CA8-9F26-E211A5DB3353}" sibTransId="{C417ADF8-D3B9-4876-BE21-35A014CA981D}"/>
    <dgm:cxn modelId="{923D64F5-8821-413D-A2A2-07FD69D06B0A}" type="presOf" srcId="{E2D3E218-B849-47E3-A186-AF65587A174A}" destId="{8F84C594-674E-49F7-B4E0-9C8EDA5D8044}" srcOrd="0" destOrd="0" presId="urn:microsoft.com/office/officeart/2005/8/layout/chevron1"/>
    <dgm:cxn modelId="{39BA9F11-AD5F-44E1-A84E-B25B0BCD9630}" type="presParOf" srcId="{9EAA098F-C984-4A78-8A62-2281128494AA}" destId="{BBA9A5D6-6051-4C78-A0B4-DEC414A416B9}" srcOrd="0" destOrd="0" presId="urn:microsoft.com/office/officeart/2005/8/layout/chevron1"/>
    <dgm:cxn modelId="{5F8D28C0-ED05-44F4-A674-C78BE5D75062}" type="presParOf" srcId="{9EAA098F-C984-4A78-8A62-2281128494AA}" destId="{3C3BC922-D7B4-489F-AF67-AFB68089AABE}" srcOrd="1" destOrd="0" presId="urn:microsoft.com/office/officeart/2005/8/layout/chevron1"/>
    <dgm:cxn modelId="{03C71D69-EAD6-4466-94A2-D5C81D92C3B3}" type="presParOf" srcId="{9EAA098F-C984-4A78-8A62-2281128494AA}" destId="{97520BE6-A353-4C0B-8E31-4D24C4DF59E2}" srcOrd="2" destOrd="0" presId="urn:microsoft.com/office/officeart/2005/8/layout/chevron1"/>
    <dgm:cxn modelId="{4D0A065E-A7DB-4F7E-9CC3-B308E7E71AA1}" type="presParOf" srcId="{9EAA098F-C984-4A78-8A62-2281128494AA}" destId="{E984A30B-9323-4721-B974-396368CAB23C}" srcOrd="3" destOrd="0" presId="urn:microsoft.com/office/officeart/2005/8/layout/chevron1"/>
    <dgm:cxn modelId="{AFABC8B5-637B-4AC1-BAF3-FB6AC0F5124A}" type="presParOf" srcId="{9EAA098F-C984-4A78-8A62-2281128494AA}" destId="{8F84C594-674E-49F7-B4E0-9C8EDA5D8044}" srcOrd="4" destOrd="0" presId="urn:microsoft.com/office/officeart/2005/8/layout/chevron1"/>
    <dgm:cxn modelId="{E356757D-0031-4A69-888A-A812629F328B}" type="presParOf" srcId="{9EAA098F-C984-4A78-8A62-2281128494AA}" destId="{DF3ED238-0735-484D-A608-DD879FD85047}" srcOrd="5" destOrd="0" presId="urn:microsoft.com/office/officeart/2005/8/layout/chevron1"/>
    <dgm:cxn modelId="{A2050C3D-2570-4AE4-8A09-59DA92A55D02}" type="presParOf" srcId="{9EAA098F-C984-4A78-8A62-2281128494AA}" destId="{A48DE8E4-2067-4507-9578-63AE692B5740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9A5D6-6051-4C78-A0B4-DEC414A416B9}">
      <dsp:nvSpPr>
        <dsp:cNvPr id="0" name=""/>
        <dsp:cNvSpPr/>
      </dsp:nvSpPr>
      <dsp:spPr>
        <a:xfrm>
          <a:off x="2381" y="351103"/>
          <a:ext cx="2901156" cy="116046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師生一同登入</a:t>
          </a:r>
          <a:r>
            <a:rPr lang="en-US" altLang="zh-TW" sz="1800" kern="1200" dirty="0" err="1"/>
            <a:t>googleclassroom</a:t>
          </a:r>
          <a:endParaRPr lang="zh-TW" altLang="en-US" sz="1800" kern="1200" dirty="0"/>
        </a:p>
      </dsp:txBody>
      <dsp:txXfrm>
        <a:off x="582612" y="351103"/>
        <a:ext cx="1740694" cy="1160462"/>
      </dsp:txXfrm>
    </dsp:sp>
    <dsp:sp modelId="{97520BE6-A353-4C0B-8E31-4D24C4DF59E2}">
      <dsp:nvSpPr>
        <dsp:cNvPr id="0" name=""/>
        <dsp:cNvSpPr/>
      </dsp:nvSpPr>
      <dsp:spPr>
        <a:xfrm>
          <a:off x="2613421" y="351103"/>
          <a:ext cx="2901156" cy="116046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師生在</a:t>
          </a:r>
          <a:r>
            <a:rPr lang="en-US" altLang="zh-TW" sz="1800" kern="1200" dirty="0" err="1"/>
            <a:t>googleclassroom</a:t>
          </a:r>
          <a:r>
            <a:rPr lang="zh-TW" altLang="en-US" sz="1800" kern="1200" dirty="0"/>
            <a:t>班級內開啟</a:t>
          </a:r>
          <a:r>
            <a:rPr lang="en-US" altLang="zh-TW" sz="1800" kern="1200" dirty="0"/>
            <a:t>meet</a:t>
          </a:r>
          <a:endParaRPr lang="zh-TW" altLang="en-US" sz="1800" kern="1200" dirty="0"/>
        </a:p>
      </dsp:txBody>
      <dsp:txXfrm>
        <a:off x="3193652" y="351103"/>
        <a:ext cx="1740694" cy="1160462"/>
      </dsp:txXfrm>
    </dsp:sp>
    <dsp:sp modelId="{8F84C594-674E-49F7-B4E0-9C8EDA5D8044}">
      <dsp:nvSpPr>
        <dsp:cNvPr id="0" name=""/>
        <dsp:cNvSpPr/>
      </dsp:nvSpPr>
      <dsp:spPr>
        <a:xfrm>
          <a:off x="5224462" y="351103"/>
          <a:ext cx="2901156" cy="116046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師生模擬線上教學情境</a:t>
          </a:r>
        </a:p>
      </dsp:txBody>
      <dsp:txXfrm>
        <a:off x="5804693" y="351103"/>
        <a:ext cx="1740694" cy="11604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9A5D6-6051-4C78-A0B4-DEC414A416B9}">
      <dsp:nvSpPr>
        <dsp:cNvPr id="0" name=""/>
        <dsp:cNvSpPr/>
      </dsp:nvSpPr>
      <dsp:spPr>
        <a:xfrm>
          <a:off x="2381" y="351103"/>
          <a:ext cx="2901156" cy="116046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師生一同登入</a:t>
          </a:r>
          <a:r>
            <a:rPr lang="en-US" altLang="zh-TW" sz="1800" kern="1200" dirty="0" err="1"/>
            <a:t>googleclassroom</a:t>
          </a:r>
          <a:endParaRPr lang="zh-TW" altLang="en-US" sz="1800" kern="1200" dirty="0"/>
        </a:p>
      </dsp:txBody>
      <dsp:txXfrm>
        <a:off x="582612" y="351103"/>
        <a:ext cx="1740694" cy="1160462"/>
      </dsp:txXfrm>
    </dsp:sp>
    <dsp:sp modelId="{97520BE6-A353-4C0B-8E31-4D24C4DF59E2}">
      <dsp:nvSpPr>
        <dsp:cNvPr id="0" name=""/>
        <dsp:cNvSpPr/>
      </dsp:nvSpPr>
      <dsp:spPr>
        <a:xfrm>
          <a:off x="2613421" y="351103"/>
          <a:ext cx="2901156" cy="116046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師生在</a:t>
          </a:r>
          <a:r>
            <a:rPr lang="en-US" altLang="zh-TW" sz="1800" kern="1200" dirty="0" err="1"/>
            <a:t>googleclassroom</a:t>
          </a:r>
          <a:r>
            <a:rPr lang="zh-TW" altLang="en-US" sz="1800" kern="1200" dirty="0"/>
            <a:t>班級內開啟</a:t>
          </a:r>
          <a:r>
            <a:rPr lang="en-US" altLang="zh-TW" sz="1800" kern="1200" dirty="0"/>
            <a:t>meet</a:t>
          </a:r>
          <a:endParaRPr lang="zh-TW" altLang="en-US" sz="1800" kern="1200" dirty="0"/>
        </a:p>
      </dsp:txBody>
      <dsp:txXfrm>
        <a:off x="3193652" y="351103"/>
        <a:ext cx="1740694" cy="1160462"/>
      </dsp:txXfrm>
    </dsp:sp>
    <dsp:sp modelId="{8F84C594-674E-49F7-B4E0-9C8EDA5D8044}">
      <dsp:nvSpPr>
        <dsp:cNvPr id="0" name=""/>
        <dsp:cNvSpPr/>
      </dsp:nvSpPr>
      <dsp:spPr>
        <a:xfrm>
          <a:off x="5224462" y="351103"/>
          <a:ext cx="2901156" cy="116046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師生進行線上教學</a:t>
          </a:r>
        </a:p>
      </dsp:txBody>
      <dsp:txXfrm>
        <a:off x="5804693" y="351103"/>
        <a:ext cx="1740694" cy="11604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93811-94CF-42CE-9EB6-AB86C10767EA}">
      <dsp:nvSpPr>
        <dsp:cNvPr id="0" name=""/>
        <dsp:cNvSpPr/>
      </dsp:nvSpPr>
      <dsp:spPr>
        <a:xfrm>
          <a:off x="7143" y="361103"/>
          <a:ext cx="2135187" cy="12811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教師將影片置於</a:t>
          </a:r>
          <a:r>
            <a:rPr lang="en-US" altLang="zh-TW" sz="1800" kern="1200" dirty="0" err="1"/>
            <a:t>googleclassroom</a:t>
          </a:r>
          <a:r>
            <a:rPr lang="zh-TW" altLang="en-US" sz="1800" kern="1200" dirty="0"/>
            <a:t>並指為作業</a:t>
          </a:r>
        </a:p>
      </dsp:txBody>
      <dsp:txXfrm>
        <a:off x="44665" y="398625"/>
        <a:ext cx="2060143" cy="1206068"/>
      </dsp:txXfrm>
    </dsp:sp>
    <dsp:sp modelId="{05B89FE3-4B21-40C0-B8D9-23BE2959CE89}">
      <dsp:nvSpPr>
        <dsp:cNvPr id="0" name=""/>
        <dsp:cNvSpPr/>
      </dsp:nvSpPr>
      <dsp:spPr>
        <a:xfrm>
          <a:off x="2355850" y="736896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kern="1200"/>
        </a:p>
      </dsp:txBody>
      <dsp:txXfrm>
        <a:off x="2355850" y="842801"/>
        <a:ext cx="316861" cy="317716"/>
      </dsp:txXfrm>
    </dsp:sp>
    <dsp:sp modelId="{1CD5DF3A-38BD-4302-9EBF-3EE8AB678D17}">
      <dsp:nvSpPr>
        <dsp:cNvPr id="0" name=""/>
        <dsp:cNvSpPr/>
      </dsp:nvSpPr>
      <dsp:spPr>
        <a:xfrm>
          <a:off x="2996406" y="361103"/>
          <a:ext cx="2135187" cy="1281112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學生於老師指派作業期間進行觀看及回覆（不限校內外）</a:t>
          </a:r>
        </a:p>
      </dsp:txBody>
      <dsp:txXfrm>
        <a:off x="3033928" y="398625"/>
        <a:ext cx="2060143" cy="1206068"/>
      </dsp:txXfrm>
    </dsp:sp>
    <dsp:sp modelId="{DCFEA720-95B6-46B7-A3EC-F9B322E0B931}">
      <dsp:nvSpPr>
        <dsp:cNvPr id="0" name=""/>
        <dsp:cNvSpPr/>
      </dsp:nvSpPr>
      <dsp:spPr>
        <a:xfrm>
          <a:off x="5345112" y="736896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kern="1200"/>
        </a:p>
      </dsp:txBody>
      <dsp:txXfrm>
        <a:off x="5345112" y="842801"/>
        <a:ext cx="316861" cy="317716"/>
      </dsp:txXfrm>
    </dsp:sp>
    <dsp:sp modelId="{BA110C2D-E9CC-4A51-8215-A74F8992F66B}">
      <dsp:nvSpPr>
        <dsp:cNvPr id="0" name=""/>
        <dsp:cNvSpPr/>
      </dsp:nvSpPr>
      <dsp:spPr>
        <a:xfrm>
          <a:off x="5985668" y="361103"/>
          <a:ext cx="2135187" cy="1281112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教師追蹤學生完成程度並了解未完成學生之困難原因</a:t>
          </a:r>
        </a:p>
      </dsp:txBody>
      <dsp:txXfrm>
        <a:off x="6023190" y="398625"/>
        <a:ext cx="2060143" cy="12060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93811-94CF-42CE-9EB6-AB86C10767EA}">
      <dsp:nvSpPr>
        <dsp:cNvPr id="0" name=""/>
        <dsp:cNvSpPr/>
      </dsp:nvSpPr>
      <dsp:spPr>
        <a:xfrm>
          <a:off x="3686" y="348411"/>
          <a:ext cx="1909035" cy="13064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教師將學習任務置於</a:t>
          </a:r>
          <a:r>
            <a:rPr lang="en-US" altLang="zh-TW" sz="1800" kern="1200" dirty="0" err="1"/>
            <a:t>googleclassroom</a:t>
          </a:r>
          <a:r>
            <a:rPr lang="zh-TW" altLang="en-US" sz="1800" kern="1200" dirty="0"/>
            <a:t>並指為作業</a:t>
          </a:r>
        </a:p>
      </dsp:txBody>
      <dsp:txXfrm>
        <a:off x="41952" y="386677"/>
        <a:ext cx="1832503" cy="1229963"/>
      </dsp:txXfrm>
    </dsp:sp>
    <dsp:sp modelId="{05B89FE3-4B21-40C0-B8D9-23BE2959CE89}">
      <dsp:nvSpPr>
        <dsp:cNvPr id="0" name=""/>
        <dsp:cNvSpPr/>
      </dsp:nvSpPr>
      <dsp:spPr>
        <a:xfrm>
          <a:off x="2103625" y="764939"/>
          <a:ext cx="404715" cy="473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kern="1200"/>
        </a:p>
      </dsp:txBody>
      <dsp:txXfrm>
        <a:off x="2103625" y="859627"/>
        <a:ext cx="283301" cy="284064"/>
      </dsp:txXfrm>
    </dsp:sp>
    <dsp:sp modelId="{1CD5DF3A-38BD-4302-9EBF-3EE8AB678D17}">
      <dsp:nvSpPr>
        <dsp:cNvPr id="0" name=""/>
        <dsp:cNvSpPr/>
      </dsp:nvSpPr>
      <dsp:spPr>
        <a:xfrm>
          <a:off x="2676335" y="348411"/>
          <a:ext cx="1961151" cy="1306495"/>
        </a:xfrm>
        <a:prstGeom prst="roundRect">
          <a:avLst>
            <a:gd name="adj" fmla="val 1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學生於老師指派作業期間進行學習任務完成（不限校內外）</a:t>
          </a:r>
        </a:p>
      </dsp:txBody>
      <dsp:txXfrm>
        <a:off x="2714601" y="386677"/>
        <a:ext cx="1884619" cy="1229963"/>
      </dsp:txXfrm>
    </dsp:sp>
    <dsp:sp modelId="{DCFEA720-95B6-46B7-A3EC-F9B322E0B931}">
      <dsp:nvSpPr>
        <dsp:cNvPr id="0" name=""/>
        <dsp:cNvSpPr/>
      </dsp:nvSpPr>
      <dsp:spPr>
        <a:xfrm>
          <a:off x="4828391" y="764939"/>
          <a:ext cx="404715" cy="473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kern="1200"/>
        </a:p>
      </dsp:txBody>
      <dsp:txXfrm>
        <a:off x="4828391" y="859627"/>
        <a:ext cx="283301" cy="284064"/>
      </dsp:txXfrm>
    </dsp:sp>
    <dsp:sp modelId="{BA110C2D-E9CC-4A51-8215-A74F8992F66B}">
      <dsp:nvSpPr>
        <dsp:cNvPr id="0" name=""/>
        <dsp:cNvSpPr/>
      </dsp:nvSpPr>
      <dsp:spPr>
        <a:xfrm>
          <a:off x="5401101" y="348411"/>
          <a:ext cx="1909035" cy="1306495"/>
        </a:xfrm>
        <a:prstGeom prst="roundRect">
          <a:avLst>
            <a:gd name="adj" fmla="val 1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教師追蹤學生完成程度並了解未完成學生之困難原因</a:t>
          </a:r>
        </a:p>
      </dsp:txBody>
      <dsp:txXfrm>
        <a:off x="5439367" y="386677"/>
        <a:ext cx="1832503" cy="1229963"/>
      </dsp:txXfrm>
    </dsp:sp>
    <dsp:sp modelId="{A54097D3-BD00-4626-A463-E0851D1A56DD}">
      <dsp:nvSpPr>
        <dsp:cNvPr id="0" name=""/>
        <dsp:cNvSpPr/>
      </dsp:nvSpPr>
      <dsp:spPr>
        <a:xfrm>
          <a:off x="7501040" y="764939"/>
          <a:ext cx="404715" cy="4734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kern="1200"/>
        </a:p>
      </dsp:txBody>
      <dsp:txXfrm>
        <a:off x="7501040" y="859627"/>
        <a:ext cx="283301" cy="284064"/>
      </dsp:txXfrm>
    </dsp:sp>
    <dsp:sp modelId="{8D8134FD-0F14-4092-8319-BA588EE63DD0}">
      <dsp:nvSpPr>
        <dsp:cNvPr id="0" name=""/>
        <dsp:cNvSpPr/>
      </dsp:nvSpPr>
      <dsp:spPr>
        <a:xfrm>
          <a:off x="8073751" y="348411"/>
          <a:ext cx="1909035" cy="1306495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透過線上平台分析學生個別學習成效</a:t>
          </a:r>
        </a:p>
      </dsp:txBody>
      <dsp:txXfrm>
        <a:off x="8112017" y="386677"/>
        <a:ext cx="1832503" cy="12299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D4C46-E4AC-4CFA-B405-6258D2B94392}">
      <dsp:nvSpPr>
        <dsp:cNvPr id="0" name=""/>
        <dsp:cNvSpPr/>
      </dsp:nvSpPr>
      <dsp:spPr>
        <a:xfrm>
          <a:off x="381708" y="0"/>
          <a:ext cx="5780372" cy="331821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4B50CD-F606-468B-A27D-3501FE57BC58}">
      <dsp:nvSpPr>
        <dsp:cNvPr id="0" name=""/>
        <dsp:cNvSpPr/>
      </dsp:nvSpPr>
      <dsp:spPr>
        <a:xfrm>
          <a:off x="208030" y="995465"/>
          <a:ext cx="2040131" cy="13272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 dirty="0"/>
            <a:t>教師帳號登入</a:t>
          </a:r>
        </a:p>
      </dsp:txBody>
      <dsp:txXfrm>
        <a:off x="272823" y="1060258"/>
        <a:ext cx="1910545" cy="1197701"/>
      </dsp:txXfrm>
    </dsp:sp>
    <dsp:sp modelId="{08F04FCC-0074-4401-8360-1F2BD3D3BD7C}">
      <dsp:nvSpPr>
        <dsp:cNvPr id="0" name=""/>
        <dsp:cNvSpPr/>
      </dsp:nvSpPr>
      <dsp:spPr>
        <a:xfrm>
          <a:off x="2380153" y="995465"/>
          <a:ext cx="2040131" cy="13272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 dirty="0"/>
            <a:t>建立班級</a:t>
          </a:r>
        </a:p>
      </dsp:txBody>
      <dsp:txXfrm>
        <a:off x="2444946" y="1060258"/>
        <a:ext cx="1910545" cy="1197701"/>
      </dsp:txXfrm>
    </dsp:sp>
    <dsp:sp modelId="{4DD5DBA7-899D-4295-9820-E36ADCCABD29}">
      <dsp:nvSpPr>
        <dsp:cNvPr id="0" name=""/>
        <dsp:cNvSpPr/>
      </dsp:nvSpPr>
      <dsp:spPr>
        <a:xfrm>
          <a:off x="4552275" y="995465"/>
          <a:ext cx="2040131" cy="13272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 dirty="0"/>
            <a:t>加入學生</a:t>
          </a:r>
        </a:p>
      </dsp:txBody>
      <dsp:txXfrm>
        <a:off x="4617068" y="1060258"/>
        <a:ext cx="1910545" cy="11977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9A5D6-6051-4C78-A0B4-DEC414A416B9}">
      <dsp:nvSpPr>
        <dsp:cNvPr id="0" name=""/>
        <dsp:cNvSpPr/>
      </dsp:nvSpPr>
      <dsp:spPr>
        <a:xfrm>
          <a:off x="4269" y="547517"/>
          <a:ext cx="2485245" cy="99409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師生一同登入</a:t>
          </a:r>
          <a:r>
            <a:rPr lang="en-US" altLang="zh-TW" sz="1400" kern="1200" dirty="0" err="1"/>
            <a:t>googleclassroom</a:t>
          </a:r>
          <a:endParaRPr lang="zh-TW" altLang="en-US" sz="1400" kern="1200" dirty="0"/>
        </a:p>
      </dsp:txBody>
      <dsp:txXfrm>
        <a:off x="501318" y="547517"/>
        <a:ext cx="1491147" cy="994098"/>
      </dsp:txXfrm>
    </dsp:sp>
    <dsp:sp modelId="{97520BE6-A353-4C0B-8E31-4D24C4DF59E2}">
      <dsp:nvSpPr>
        <dsp:cNvPr id="0" name=""/>
        <dsp:cNvSpPr/>
      </dsp:nvSpPr>
      <dsp:spPr>
        <a:xfrm>
          <a:off x="2240990" y="547517"/>
          <a:ext cx="2485245" cy="99409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師生在</a:t>
          </a:r>
          <a:r>
            <a:rPr lang="en-US" altLang="zh-TW" sz="1400" kern="1200" dirty="0" err="1"/>
            <a:t>googleclassroom</a:t>
          </a:r>
          <a:r>
            <a:rPr lang="zh-TW" altLang="en-US" sz="1400" kern="1200" dirty="0"/>
            <a:t>班級內開啟</a:t>
          </a:r>
          <a:r>
            <a:rPr lang="en-US" altLang="zh-TW" sz="1400" kern="1200" dirty="0"/>
            <a:t>meet</a:t>
          </a:r>
          <a:endParaRPr lang="zh-TW" altLang="en-US" sz="1400" kern="1200" dirty="0"/>
        </a:p>
      </dsp:txBody>
      <dsp:txXfrm>
        <a:off x="2738039" y="547517"/>
        <a:ext cx="1491147" cy="994098"/>
      </dsp:txXfrm>
    </dsp:sp>
    <dsp:sp modelId="{8F84C594-674E-49F7-B4E0-9C8EDA5D8044}">
      <dsp:nvSpPr>
        <dsp:cNvPr id="0" name=""/>
        <dsp:cNvSpPr/>
      </dsp:nvSpPr>
      <dsp:spPr>
        <a:xfrm>
          <a:off x="4477710" y="547517"/>
          <a:ext cx="2485245" cy="99409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師生進行線上、線下混成教學</a:t>
          </a:r>
        </a:p>
      </dsp:txBody>
      <dsp:txXfrm>
        <a:off x="4974759" y="547517"/>
        <a:ext cx="1491147" cy="994098"/>
      </dsp:txXfrm>
    </dsp:sp>
    <dsp:sp modelId="{A48DE8E4-2067-4507-9578-63AE692B5740}">
      <dsp:nvSpPr>
        <dsp:cNvPr id="0" name=""/>
        <dsp:cNvSpPr/>
      </dsp:nvSpPr>
      <dsp:spPr>
        <a:xfrm>
          <a:off x="6714431" y="547517"/>
          <a:ext cx="2485245" cy="99409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追蹤線上學生學習成效</a:t>
          </a:r>
        </a:p>
      </dsp:txBody>
      <dsp:txXfrm>
        <a:off x="7211480" y="547517"/>
        <a:ext cx="1491147" cy="9940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9A5D6-6051-4C78-A0B4-DEC414A416B9}">
      <dsp:nvSpPr>
        <dsp:cNvPr id="0" name=""/>
        <dsp:cNvSpPr/>
      </dsp:nvSpPr>
      <dsp:spPr>
        <a:xfrm>
          <a:off x="4269" y="547517"/>
          <a:ext cx="2485245" cy="99409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 dirty="0"/>
            <a:t>師生一同登入</a:t>
          </a:r>
          <a:r>
            <a:rPr lang="en-US" altLang="zh-TW" sz="1400" b="1" kern="1200" dirty="0" err="1"/>
            <a:t>googleclassroom</a:t>
          </a:r>
          <a:endParaRPr lang="zh-TW" altLang="en-US" sz="1400" b="1" kern="1200" dirty="0"/>
        </a:p>
      </dsp:txBody>
      <dsp:txXfrm>
        <a:off x="501318" y="547517"/>
        <a:ext cx="1491147" cy="994098"/>
      </dsp:txXfrm>
    </dsp:sp>
    <dsp:sp modelId="{97520BE6-A353-4C0B-8E31-4D24C4DF59E2}">
      <dsp:nvSpPr>
        <dsp:cNvPr id="0" name=""/>
        <dsp:cNvSpPr/>
      </dsp:nvSpPr>
      <dsp:spPr>
        <a:xfrm>
          <a:off x="2240990" y="547517"/>
          <a:ext cx="2485245" cy="99409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 dirty="0"/>
            <a:t>師生在</a:t>
          </a:r>
          <a:r>
            <a:rPr lang="en-US" altLang="zh-TW" sz="1400" b="1" kern="1200" dirty="0" err="1"/>
            <a:t>googleclassroom</a:t>
          </a:r>
          <a:r>
            <a:rPr lang="zh-TW" altLang="en-US" sz="1400" b="1" kern="1200" dirty="0"/>
            <a:t>班級內開啟</a:t>
          </a:r>
          <a:r>
            <a:rPr lang="en-US" altLang="zh-TW" sz="1400" b="1" kern="1200" dirty="0"/>
            <a:t>meet</a:t>
          </a:r>
          <a:endParaRPr lang="zh-TW" altLang="en-US" sz="1400" b="1" kern="1200" dirty="0"/>
        </a:p>
      </dsp:txBody>
      <dsp:txXfrm>
        <a:off x="2738039" y="547517"/>
        <a:ext cx="1491147" cy="994098"/>
      </dsp:txXfrm>
    </dsp:sp>
    <dsp:sp modelId="{8F84C594-674E-49F7-B4E0-9C8EDA5D8044}">
      <dsp:nvSpPr>
        <dsp:cNvPr id="0" name=""/>
        <dsp:cNvSpPr/>
      </dsp:nvSpPr>
      <dsp:spPr>
        <a:xfrm>
          <a:off x="4477710" y="547517"/>
          <a:ext cx="2485245" cy="99409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 dirty="0"/>
            <a:t>教師於</a:t>
          </a:r>
          <a:r>
            <a:rPr lang="en-US" altLang="zh-TW" sz="1400" b="1" kern="1200" dirty="0"/>
            <a:t>meet</a:t>
          </a:r>
          <a:r>
            <a:rPr lang="zh-TW" altLang="en-US" sz="1400" b="1" kern="1200" dirty="0"/>
            <a:t>開啟分享桌面</a:t>
          </a:r>
        </a:p>
      </dsp:txBody>
      <dsp:txXfrm>
        <a:off x="4974759" y="547517"/>
        <a:ext cx="1491147" cy="994098"/>
      </dsp:txXfrm>
    </dsp:sp>
    <dsp:sp modelId="{A48DE8E4-2067-4507-9578-63AE692B5740}">
      <dsp:nvSpPr>
        <dsp:cNvPr id="0" name=""/>
        <dsp:cNvSpPr/>
      </dsp:nvSpPr>
      <dsp:spPr>
        <a:xfrm>
          <a:off x="6714431" y="547517"/>
          <a:ext cx="2485245" cy="99409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 dirty="0"/>
            <a:t>學生透過</a:t>
          </a:r>
          <a:r>
            <a:rPr lang="en-US" altLang="zh-TW" sz="1400" b="1" kern="1200" dirty="0"/>
            <a:t>meet</a:t>
          </a:r>
          <a:r>
            <a:rPr lang="zh-TW" altLang="en-US" sz="1400" b="1" kern="1200" dirty="0"/>
            <a:t>觀看教師分享桌面</a:t>
          </a:r>
        </a:p>
      </dsp:txBody>
      <dsp:txXfrm>
        <a:off x="7211480" y="547517"/>
        <a:ext cx="1491147" cy="9940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9A5D6-6051-4C78-A0B4-DEC414A416B9}">
      <dsp:nvSpPr>
        <dsp:cNvPr id="0" name=""/>
        <dsp:cNvSpPr/>
      </dsp:nvSpPr>
      <dsp:spPr>
        <a:xfrm>
          <a:off x="4269" y="547517"/>
          <a:ext cx="2485245" cy="99409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師生一同登入</a:t>
          </a:r>
          <a:r>
            <a:rPr lang="en-US" altLang="zh-TW" sz="1400" kern="1200" dirty="0" err="1"/>
            <a:t>googleclassroom</a:t>
          </a:r>
          <a:endParaRPr lang="zh-TW" altLang="en-US" sz="1400" kern="1200" dirty="0"/>
        </a:p>
      </dsp:txBody>
      <dsp:txXfrm>
        <a:off x="501318" y="547517"/>
        <a:ext cx="1491147" cy="994098"/>
      </dsp:txXfrm>
    </dsp:sp>
    <dsp:sp modelId="{97520BE6-A353-4C0B-8E31-4D24C4DF59E2}">
      <dsp:nvSpPr>
        <dsp:cNvPr id="0" name=""/>
        <dsp:cNvSpPr/>
      </dsp:nvSpPr>
      <dsp:spPr>
        <a:xfrm>
          <a:off x="2240990" y="547517"/>
          <a:ext cx="2485245" cy="99409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師生在</a:t>
          </a:r>
          <a:r>
            <a:rPr lang="en-US" altLang="zh-TW" sz="1400" kern="1200" dirty="0" err="1"/>
            <a:t>googleclassroom</a:t>
          </a:r>
          <a:r>
            <a:rPr lang="zh-TW" altLang="en-US" sz="1400" kern="1200" dirty="0"/>
            <a:t>班級內開啟</a:t>
          </a:r>
          <a:r>
            <a:rPr lang="en-US" altLang="zh-TW" sz="1400" kern="1200" dirty="0"/>
            <a:t>meet</a:t>
          </a:r>
          <a:endParaRPr lang="zh-TW" altLang="en-US" sz="1400" kern="1200" dirty="0"/>
        </a:p>
      </dsp:txBody>
      <dsp:txXfrm>
        <a:off x="2738039" y="547517"/>
        <a:ext cx="1491147" cy="994098"/>
      </dsp:txXfrm>
    </dsp:sp>
    <dsp:sp modelId="{8F84C594-674E-49F7-B4E0-9C8EDA5D8044}">
      <dsp:nvSpPr>
        <dsp:cNvPr id="0" name=""/>
        <dsp:cNvSpPr/>
      </dsp:nvSpPr>
      <dsp:spPr>
        <a:xfrm>
          <a:off x="4477710" y="547517"/>
          <a:ext cx="2485245" cy="99409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教師將大型顯示器設為延伸桌面，</a:t>
          </a:r>
          <a:r>
            <a:rPr lang="en-US" altLang="zh-TW" sz="1400" kern="1200" dirty="0"/>
            <a:t>meet</a:t>
          </a:r>
          <a:r>
            <a:rPr lang="zh-TW" altLang="en-US" sz="1400" kern="1200" dirty="0"/>
            <a:t>開啟分享大型顯示器桌面</a:t>
          </a:r>
        </a:p>
      </dsp:txBody>
      <dsp:txXfrm>
        <a:off x="4974759" y="547517"/>
        <a:ext cx="1491147" cy="994098"/>
      </dsp:txXfrm>
    </dsp:sp>
    <dsp:sp modelId="{A48DE8E4-2067-4507-9578-63AE692B5740}">
      <dsp:nvSpPr>
        <dsp:cNvPr id="0" name=""/>
        <dsp:cNvSpPr/>
      </dsp:nvSpPr>
      <dsp:spPr>
        <a:xfrm>
          <a:off x="6714431" y="547517"/>
          <a:ext cx="2485245" cy="99409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教師於</a:t>
          </a:r>
          <a:r>
            <a:rPr lang="en-US" altLang="zh-TW" sz="1400" kern="1200" dirty="0"/>
            <a:t>meet</a:t>
          </a:r>
          <a:r>
            <a:rPr lang="zh-TW" altLang="en-US" sz="1400" kern="1200" dirty="0"/>
            <a:t>即時通訊處分享互動連結與遠距學生同步互動</a:t>
          </a:r>
        </a:p>
      </dsp:txBody>
      <dsp:txXfrm>
        <a:off x="7211480" y="547517"/>
        <a:ext cx="1491147" cy="994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CE2B8-AC2E-5F45-B033-97DA7042B5D0}" type="datetimeFigureOut">
              <a:rPr kumimoji="1" lang="zh-TW" altLang="en-US" smtClean="0"/>
              <a:t>2022/5/4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0820A-2069-AC44-B85B-0773A6DEDE3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93958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0820A-2069-AC44-B85B-0773A6DEDE3D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37135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0820A-2069-AC44-B85B-0773A6DEDE3D}" type="slidenum">
              <a:rPr kumimoji="1" lang="zh-TW" altLang="en-US" smtClean="0"/>
              <a:t>49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20164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0820A-2069-AC44-B85B-0773A6DEDE3D}" type="slidenum">
              <a:rPr kumimoji="1" lang="zh-TW" altLang="en-US" smtClean="0"/>
              <a:t>50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78723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07253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5779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3164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3216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74371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8675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74921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06247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A828D07-D726-4041-9945-5DD913E4D0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EBC0C18-B45F-CC42-89D2-38D21AC0A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8079C44-678A-B74C-8922-43D352169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124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 dirty="0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953E44E-D70D-7649-A8A5-3499C1AD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2022/5/4</a:t>
            </a:fld>
            <a:endParaRPr kumimoji="1"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F0273AF-381B-6247-AAF2-BED525F9E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01F2FC9-7253-104B-8E9C-0C683A288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7606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84100A5-4C46-394B-84C2-EE351B9EAC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130E52F-1ABB-A24A-AA4C-2A1C91CD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2022/5/4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2A8DEEA-1D14-E84A-AA05-F22E89A97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18C748-3E1D-994F-A4BF-A8BC7DCB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EE69ED39-E0A4-C44C-B7AD-9D4965623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5"/>
            <a:ext cx="10515600" cy="7083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11" name="直排文字版面配置區 2">
            <a:extLst>
              <a:ext uri="{FF2B5EF4-FFF2-40B4-BE49-F238E27FC236}">
                <a16:creationId xmlns:a16="http://schemas.microsoft.com/office/drawing/2014/main" id="{346B4467-236C-D041-8EDC-758BABC18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39219"/>
            <a:ext cx="10515600" cy="4351338"/>
          </a:xfrm>
        </p:spPr>
        <p:txBody>
          <a:bodyPr vert="eaVer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26441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951628A4-D3DE-6743-9F86-8A9C2F44C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直排標題 1">
            <a:extLst>
              <a:ext uri="{FF2B5EF4-FFF2-40B4-BE49-F238E27FC236}">
                <a16:creationId xmlns:a16="http://schemas.microsoft.com/office/drawing/2014/main" id="{46B59026-478E-0944-ADB0-AD4F9EAA5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64515"/>
            <a:ext cx="2628900" cy="5811838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E976FAF-7965-3346-9FEA-4256C636F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515"/>
            <a:ext cx="7734300" cy="5811838"/>
          </a:xfrm>
        </p:spPr>
        <p:txBody>
          <a:bodyPr vert="eaVer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E78AFEA-2AF7-BA40-9C70-783F746F1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2022/5/4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3DE9F38-2905-AE46-A695-C7637DBB2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3F1BA83-05FE-A346-8809-D0E334B4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3482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感謝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圖片版面配置區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5006" y="213496"/>
            <a:ext cx="11703600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zh-TW" noProof="0"/>
              <a:t>插入或拖放影像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1731" y="3817743"/>
            <a:ext cx="3253153" cy="1543717"/>
          </a:xfrm>
          <a:prstGeom prst="roundRect">
            <a:avLst>
              <a:gd name="adj" fmla="val 4701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63525" lvl="0" indent="-263525" rtl="0"/>
            <a:r>
              <a:rPr lang="zh-TW" noProof="0"/>
              <a:t>姓名</a:t>
            </a:r>
          </a:p>
        </p:txBody>
      </p:sp>
      <p:sp>
        <p:nvSpPr>
          <p:cNvPr id="6" name="手繪多邊形：圖案 5">
            <a:extLst>
              <a:ext uri="{FF2B5EF4-FFF2-40B4-BE49-F238E27FC236}">
                <a16:creationId xmlns:a16="http://schemas.microsoft.com/office/drawing/2014/main" id="{F4B21DA0-507D-4272-B364-60352FA5AE0D}"/>
              </a:ext>
            </a:extLst>
          </p:cNvPr>
          <p:cNvSpPr/>
          <p:nvPr userDrawn="1"/>
        </p:nvSpPr>
        <p:spPr>
          <a:xfrm>
            <a:off x="571500" y="6286500"/>
            <a:ext cx="1562100" cy="572206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手繪多邊形：圖案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手繪多邊形：圖案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739FA77-7C02-48DF-9C68-79BA2D1A1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2097" y="4371921"/>
            <a:ext cx="3252787" cy="782252"/>
          </a:xfrm>
          <a:noFill/>
          <a:scene3d>
            <a:camera prst="isometricOffAxis1Right"/>
            <a:lightRig rig="flat" dir="t"/>
          </a:scene3d>
          <a:sp3d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14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63525" lvl="0" indent="-263525" rtl="0"/>
            <a:r>
              <a:rPr lang="zh-TW" noProof="0"/>
              <a:t>電話號碼或電子郵件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659773"/>
            <a:ext cx="3717377" cy="1543717"/>
          </a:xfrm>
          <a:prstGeom prst="roundRect">
            <a:avLst>
              <a:gd name="adj" fmla="val 1885"/>
            </a:avLst>
          </a:prstGeo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zh-TW" noProof="0"/>
              <a:t>感謝您</a:t>
            </a:r>
          </a:p>
        </p:txBody>
      </p:sp>
    </p:spTree>
    <p:extLst>
      <p:ext uri="{BB962C8B-B14F-4D97-AF65-F5344CB8AC3E}">
        <p14:creationId xmlns:p14="http://schemas.microsoft.com/office/powerpoint/2010/main" val="2265296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D25DC28-E195-4E47-B3E2-8DC1BB80CB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4EE9F22-F8A7-8D40-B042-ED44D620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5"/>
            <a:ext cx="10515600" cy="7083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D15A32-D77F-3C42-9CDF-2CDE61FA0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9219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AF6C92D-070D-3F43-9DCC-8E24BC50C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2022/5/4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0E1FB07-CD19-CC48-84BB-D5650415A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C212232-9A80-3A41-B925-F0EFA5C8B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1644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B59D6F89-6316-4B48-9D1B-4D8407AE4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F16E1E3-F187-F447-A420-E4140C6C7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2022/5/4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BFB777-3CF1-F94E-8F3F-4412468B0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9619A31-1820-BB46-B2C7-CA9A49F0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587D1811-C8AC-994F-B4D0-F27A26EE2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9" name="副標題 2">
            <a:extLst>
              <a:ext uri="{FF2B5EF4-FFF2-40B4-BE49-F238E27FC236}">
                <a16:creationId xmlns:a16="http://schemas.microsoft.com/office/drawing/2014/main" id="{0B1E366D-2088-F94D-9A6D-5FCB7513C3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124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 dirty="0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98287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AEC51E08-3350-844F-BC74-6B77D05CC3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48479"/>
            <a:ext cx="12192000" cy="68580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3A24F86-E3FD-6B47-BBD4-ADDAB57CD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8551"/>
            <a:ext cx="5181600" cy="47384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BA90E38-030B-3342-8BC6-B44808266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8551"/>
            <a:ext cx="5181600" cy="47384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430E0EC-34B7-F64B-9B52-707E63347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2022/5/4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1FCA40F-C793-B243-B79E-C1825323A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4103CCF-B50E-674D-BBBF-A20C6403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4A92366E-4936-1A44-87EA-51E642907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5"/>
            <a:ext cx="10515600" cy="7083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784301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21EE91CC-3182-934E-80B1-3F8BB6385B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5902CDE-C042-EB42-8ED3-B11316E50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48696"/>
            <a:ext cx="5157787" cy="453679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dirty="0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83F880A-5800-8045-89EF-5AE5641E7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17034"/>
            <a:ext cx="5157787" cy="38738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841E222-17AB-F44F-A002-FBF1E2800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48696"/>
            <a:ext cx="5183188" cy="453679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dirty="0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88A3D63-8E6A-314E-98DB-0615D3364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17034"/>
            <a:ext cx="5183188" cy="387384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775666E-BECF-E543-A157-607E5B5ED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2022/5/4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CE52D2A-6AA9-5648-A37E-7FF71857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12B6B77-F730-5D46-AC52-A0065F41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CA2265A9-3F27-2643-AC32-0505F6521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5"/>
            <a:ext cx="10515600" cy="7083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49271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6370722-E071-4F40-9762-6190C8488E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4CA0D13-F031-9F46-A8B3-26012FCF5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2022/5/4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1FBFCA8-341B-F04B-A170-0FF8F29F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7852C48-D0B4-1646-B20C-5CCB934B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A7465091-DD89-9544-8BAB-E30CA97FA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4515"/>
            <a:ext cx="10515600" cy="7083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85862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2524ABC-C601-9B4F-8963-C65B4630E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B57B363-4C15-A44B-A33E-91CC2F4DE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2022/5/4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9F52CB7-E857-0A4E-9A13-0E58B595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6A503B-6769-6E48-8602-0836AAF8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3576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F4D9F9C-C3F6-8A49-B825-1D6AFCFE84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DDCC3B3-0DD9-2641-A488-77D88199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7393"/>
            <a:ext cx="3932237" cy="1069975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230DD91-9DBD-254F-A4B7-EAECD3367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7394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B71E1A5-6685-B44F-B09D-B19DCBE31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0736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 dirty="0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A07717-53BE-724E-BC7F-979623A3D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2022/5/4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9E84970-6FE6-7748-B779-28D30E45A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184FBDC-4D55-FD4D-B6E4-AADD0A3DE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41326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0C54A79F-45C2-DB4A-BDC7-920AC9E3C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BFDC7FC-098A-5D47-ADEA-4724D1BBB0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45332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F382018-15CF-7542-95F6-5A89FC7BA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7E80-F51F-E843-AC44-2F8F84795B98}" type="datetimeFigureOut">
              <a:rPr kumimoji="1" lang="zh-TW" altLang="en-US" smtClean="0"/>
              <a:t>2022/5/4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9B60411-4AA6-A140-8CD8-76EBEF7D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87C915C-5624-2341-B6E1-E0C714A9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D18C6E2F-AD24-8E4C-AB1D-9F25D244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7393"/>
            <a:ext cx="3932237" cy="1069975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10" name="文字版面配置區 3">
            <a:extLst>
              <a:ext uri="{FF2B5EF4-FFF2-40B4-BE49-F238E27FC236}">
                <a16:creationId xmlns:a16="http://schemas.microsoft.com/office/drawing/2014/main" id="{AF4EFFC8-FDBC-0147-A930-9028878AD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0736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86059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FB97D0E-AF48-A64B-9A86-3F914924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8F272FA-8F91-8A43-968C-DB46E4FC2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AEC41D4-35D6-AF49-9B24-3031D4065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8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fld id="{1BB67E80-F51F-E843-AC44-2F8F84795B98}" type="datetimeFigureOut">
              <a:rPr kumimoji="1" lang="zh-TW" altLang="en-US" smtClean="0"/>
              <a:pPr/>
              <a:t>2022/5/4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92DECA2-3AAB-A54A-B278-79D2CE881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2DCEFF-98F0-FA49-B1A7-ECEE15E33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fld id="{027F88FA-95D8-A04F-8E36-24DD1F38BB5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3581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gg.gg/cycdl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dl.edu.tw/adl_material.php" TargetMode="External"/><Relationship Id="rId4" Type="http://schemas.openxmlformats.org/officeDocument/2006/relationships/hyperlink" Target="https://learning.cloud.edu.tw/onlinelearning/?v3.0.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lo.cyc.edu.tw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7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35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34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51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drive.google.com/drive/folders/1xjR_teER7eclrNzrXAKkDLraMpf23Ofy?usp=shar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.cloud.edu.tw/onlinelearning/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dlo@mail.cyc.edu.t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url.cc/WkOdak" TargetMode="External"/><Relationship Id="rId5" Type="http://schemas.openxmlformats.org/officeDocument/2006/relationships/hyperlink" Target="https://reurl.cc/AK3qq8" TargetMode="External"/><Relationship Id="rId4" Type="http://schemas.openxmlformats.org/officeDocument/2006/relationships/hyperlink" Target="https://reurl.cc/mGYnYV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learning.cloud.edu.tw/onlinelearning/map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68540" y="1742212"/>
            <a:ext cx="9446042" cy="2677648"/>
          </a:xfrm>
        </p:spPr>
        <p:txBody>
          <a:bodyPr>
            <a:normAutofit/>
          </a:bodyPr>
          <a:lstStyle/>
          <a:p>
            <a:r>
              <a:rPr lang="zh-TW" altLang="en-US" sz="5400" dirty="0"/>
              <a:t>嘉義縣</a:t>
            </a:r>
            <a:r>
              <a:rPr lang="zh-TW" altLang="zh-TW" sz="5400" b="1" kern="0" dirty="0">
                <a:effectLst/>
                <a:ea typeface="微軟正黑體" panose="020B0604030504040204" pitchFamily="34" charset="-120"/>
                <a:cs typeface="DFKaiShu-SB-Estd-BF"/>
              </a:rPr>
              <a:t>因應疫情暫停實體</a:t>
            </a:r>
            <a:r>
              <a:rPr lang="zh-TW" altLang="en-US" sz="5400" kern="0" dirty="0">
                <a:ea typeface="微軟正黑體" panose="020B0604030504040204" pitchFamily="34" charset="-120"/>
                <a:cs typeface="DFKaiShu-SB-Estd-BF"/>
              </a:rPr>
              <a:t>課程</a:t>
            </a:r>
            <a:br>
              <a:rPr lang="en-US" altLang="zh-TW" sz="5400" kern="0" dirty="0">
                <a:ea typeface="微軟正黑體" panose="020B0604030504040204" pitchFamily="34" charset="-120"/>
                <a:cs typeface="DFKaiShu-SB-Estd-BF"/>
              </a:rPr>
            </a:br>
            <a:br>
              <a:rPr lang="en-US" altLang="zh-TW" sz="5400" kern="0" dirty="0">
                <a:ea typeface="微軟正黑體" panose="020B0604030504040204" pitchFamily="34" charset="-120"/>
                <a:cs typeface="DFKaiShu-SB-Estd-BF"/>
              </a:rPr>
            </a:br>
            <a:r>
              <a:rPr lang="zh-TW" altLang="en-US" sz="5400" kern="0" dirty="0">
                <a:ea typeface="微軟正黑體" panose="020B0604030504040204" pitchFamily="34" charset="-120"/>
                <a:cs typeface="DFKaiShu-SB-Estd-BF"/>
              </a:rPr>
              <a:t>實施</a:t>
            </a:r>
            <a:r>
              <a:rPr lang="zh-TW" altLang="zh-TW" sz="5400" b="1" kern="0" dirty="0">
                <a:effectLst/>
                <a:ea typeface="微軟正黑體" panose="020B0604030504040204" pitchFamily="34" charset="-120"/>
                <a:cs typeface="DFKaiShu-SB-Estd-BF"/>
              </a:rPr>
              <a:t>線上教學</a:t>
            </a:r>
            <a:r>
              <a:rPr lang="zh-TW" altLang="en-US" sz="5400" b="1" kern="0" dirty="0">
                <a:effectLst/>
                <a:ea typeface="微軟正黑體" panose="020B0604030504040204" pitchFamily="34" charset="-120"/>
                <a:cs typeface="DFKaiShu-SB-Estd-BF"/>
              </a:rPr>
              <a:t>模式</a:t>
            </a:r>
            <a:endParaRPr lang="zh-TW" altLang="en-US" sz="54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843753" y="5093345"/>
            <a:ext cx="9144000" cy="1655762"/>
          </a:xfrm>
        </p:spPr>
        <p:txBody>
          <a:bodyPr>
            <a:normAutofit/>
          </a:bodyPr>
          <a:lstStyle/>
          <a:p>
            <a:r>
              <a:rPr lang="zh-TW" altLang="en-US" sz="2800" b="1" dirty="0">
                <a:solidFill>
                  <a:srgbClr val="339933"/>
                </a:solidFill>
              </a:rPr>
              <a:t>線上增教能   師生不停學</a:t>
            </a:r>
            <a:endParaRPr lang="en-US" altLang="zh-TW" sz="2800" b="1" dirty="0">
              <a:solidFill>
                <a:srgbClr val="339933"/>
              </a:solidFill>
            </a:endParaRPr>
          </a:p>
          <a:p>
            <a:r>
              <a:rPr lang="en-US" altLang="zh-TW" sz="2800" b="1" dirty="0">
                <a:solidFill>
                  <a:srgbClr val="339933"/>
                </a:solidFill>
              </a:rPr>
              <a:t>111.05.04</a:t>
            </a:r>
            <a:endParaRPr lang="zh-TW" altLang="en-US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114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264D3F-2BA7-1625-FBD1-C2D6B9AD1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D9AC57F0-D25D-8D4C-A568-6A3970671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534" y="-86656"/>
            <a:ext cx="9945278" cy="7031312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B4064F0-AA3D-38F2-6F50-55CA59AC07A6}"/>
              </a:ext>
            </a:extLst>
          </p:cNvPr>
          <p:cNvSpPr/>
          <p:nvPr/>
        </p:nvSpPr>
        <p:spPr>
          <a:xfrm>
            <a:off x="3558092" y="1527144"/>
            <a:ext cx="5571242" cy="9898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980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CB0FC8-0615-ABF2-29E5-D4075B34D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278" y="177402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600" b="1" dirty="0">
                <a:highlight>
                  <a:srgbClr val="FFFF00"/>
                </a:highlight>
              </a:rPr>
              <a:t>提前部署就是疫情常態</a:t>
            </a:r>
            <a:endParaRPr lang="en-US" altLang="zh-TW" sz="6600" b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altLang="zh-TW" sz="6600" b="1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zh-TW" altLang="en-US" sz="6600" b="1" dirty="0">
                <a:highlight>
                  <a:srgbClr val="FFFF00"/>
                </a:highlight>
              </a:rPr>
              <a:t>教學演練就是正式上場</a:t>
            </a:r>
          </a:p>
        </p:txBody>
      </p:sp>
    </p:spTree>
    <p:extLst>
      <p:ext uri="{BB962C8B-B14F-4D97-AF65-F5344CB8AC3E}">
        <p14:creationId xmlns:p14="http://schemas.microsoft.com/office/powerpoint/2010/main" val="726647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551C84-1162-560F-BFF6-A3665DF6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線上資源包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7AC74D1-2881-DCD2-3A83-EC42389F8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671"/>
            <a:ext cx="10515600" cy="4351338"/>
          </a:xfrm>
        </p:spPr>
        <p:txBody>
          <a:bodyPr>
            <a:normAutofit/>
          </a:bodyPr>
          <a:lstStyle/>
          <a:p>
            <a:r>
              <a:rPr lang="zh-TW" altLang="en-US" dirty="0"/>
              <a:t>歡迎加入本縣數位學習諮詢社群  </a:t>
            </a:r>
            <a:r>
              <a:rPr lang="en-US" altLang="zh-TW" dirty="0">
                <a:hlinkClick r:id="rId3"/>
              </a:rPr>
              <a:t>http://gg.gg/cycdlo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教育部提供有線上教學便利包</a:t>
            </a:r>
            <a:r>
              <a:rPr lang="en-US" altLang="zh-TW" dirty="0"/>
              <a:t>(</a:t>
            </a:r>
            <a:r>
              <a:rPr lang="en-US" altLang="zh-TW" dirty="0">
                <a:hlinkClick r:id="rId4"/>
              </a:rPr>
              <a:t>https://learning.cloud.edu.tw/onlinelearning/?v3.0.1</a:t>
            </a:r>
            <a:r>
              <a:rPr lang="en-US" altLang="zh-TW" dirty="0"/>
              <a:t>)</a:t>
            </a:r>
          </a:p>
          <a:p>
            <a:pPr marL="0" indent="0">
              <a:buNone/>
            </a:pPr>
            <a:r>
              <a:rPr lang="zh-TW" altLang="en-US" dirty="0"/>
              <a:t>引導各級學校準備與實施線上教學，並彙集教育部教育雲及民間數位學習資源、平臺與工具，提供教師數位教學及學生自學參考使用。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  <a:p>
            <a:r>
              <a:rPr lang="zh-TW" altLang="en-US" dirty="0"/>
              <a:t>因材網中小學數位教材專區 </a:t>
            </a:r>
            <a:r>
              <a:rPr lang="en-US" altLang="zh-TW" dirty="0">
                <a:hlinkClick r:id="rId5"/>
              </a:rPr>
              <a:t>https://adl.edu.tw/adl_material.php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將教育部、教科書業者及其它平臺之免登入教學資源連結，全國師生可依照課綱或課程編排進度選擇取用所需資源。請大家可妥善運用前述資源。</a:t>
            </a:r>
          </a:p>
        </p:txBody>
      </p:sp>
    </p:spTree>
    <p:extLst>
      <p:ext uri="{BB962C8B-B14F-4D97-AF65-F5344CB8AC3E}">
        <p14:creationId xmlns:p14="http://schemas.microsoft.com/office/powerpoint/2010/main" val="1766242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5B9F7D8-DE6A-42A2-9E71-8000648D5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1853675" y="261890"/>
            <a:ext cx="9053137" cy="882421"/>
          </a:xfrm>
          <a:solidFill>
            <a:srgbClr val="002060"/>
          </a:solidFill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嘉義縣數位學習專案辦公室</a:t>
            </a:r>
            <a:endParaRPr lang="zh-CN" altLang="en-US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89086" y="6365277"/>
            <a:ext cx="4131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i="0" dirty="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網址</a:t>
            </a:r>
            <a:r>
              <a:rPr lang="en-US" altLang="zh-TW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:https://dlo.cyc.edu.tw</a:t>
            </a:r>
            <a:endParaRPr lang="zh-TW" altLang="en-US" sz="2400" b="1" i="0" dirty="0">
              <a:solidFill>
                <a:srgbClr val="7030A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671D366-9FA2-4055-BA94-01FEC30B2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53" y="1144311"/>
            <a:ext cx="10642862" cy="508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5297" y="294968"/>
            <a:ext cx="10515600" cy="848378"/>
          </a:xfrm>
        </p:spPr>
        <p:txBody>
          <a:bodyPr/>
          <a:lstStyle/>
          <a:p>
            <a:r>
              <a:rPr lang="zh-TW" altLang="en-US" b="1" dirty="0"/>
              <a:t>同步教學演練</a:t>
            </a:r>
            <a:r>
              <a:rPr lang="en-US" altLang="zh-TW" b="1" dirty="0"/>
              <a:t>-</a:t>
            </a:r>
            <a:r>
              <a:rPr lang="zh-TW" altLang="en-US" b="1" dirty="0"/>
              <a:t>校內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1131832" y="1629025"/>
            <a:ext cx="3885487" cy="3201330"/>
            <a:chOff x="960916" y="1298960"/>
            <a:chExt cx="3885487" cy="3201330"/>
          </a:xfrm>
        </p:grpSpPr>
        <p:pic>
          <p:nvPicPr>
            <p:cNvPr id="1026" name="Picture 2" descr="https://lh3.googleusercontent.com/6SASUiJNUexYQ3s_mfL0cAvwVPctdgg_k6AB_wZtgmG5Dvb57_8Zw6mXlhVhLW8m18XStzG8UVwBzgP8qOdahX0nppIBez7i_hHebOpCj0DKADk6ZMjRwrmnRWdBU1eSNhVVwo5h9_nXru74BczG8lu4V9uD-1LEdgF8lMoohkUdKwgYslrBT2depwljy7AtKzrpKtcuxbJwOBQULnhMFQCc3jFr3VQAkcRimN0wd4BLKMJDU3bTfePb4CJFYv1UO1GynGcJ77Zyr32FyjdyOY1t-KV_Hw7XA-P57hdnpgNLbfVi13kYato_5u-bLSZUyDWmyVtTGzhQ-AxhG5p1XQ8p7tpBdstHD2z6v5gr696D30q_u_9A7lzgtYCGwZl2UuQQ4-iGko8ea5L3Tufp0A5vSjfxrxn9ptQeJVnM3H1IJbYJN0zzByEEtRLkHwRin8jp4EjQegzgC7QOvwoAY4_wI8SFSHBN3HZR2FhiQoaaAec1bdww8VxPI29oeL6EVtsxqD3MFHAeTFVidqGEjMFdnQl6jNNmR5uy8sGy6S0lJLenZ4Mtd6YUcftfJphhPy8yxTFSuTPnBv8j162XNfLDi8VDjiCXIjgh9UpVifjKx-Z4Z2klK1VTHQ3SgX553c4fgBTfhdw5g8zOF1F4mVvSB_izv4y09fCX0r0gLwuzLcET1IbU01UAydtVCub6Dcyu9KhzPN0Aukuq_YnvTVxj1m7kRsgwfXKnilhIWKFpKyKkXbjAz2XDResT=w1204-h903-no?authuser=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916" y="1298960"/>
              <a:ext cx="3612022" cy="2709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字方塊 3"/>
            <p:cNvSpPr txBox="1"/>
            <p:nvPr/>
          </p:nvSpPr>
          <p:spPr>
            <a:xfrm>
              <a:off x="1249595" y="4130958"/>
              <a:ext cx="3596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學生在電腦教室</a:t>
              </a:r>
            </a:p>
          </p:txBody>
        </p:sp>
      </p:grp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650675975"/>
              </p:ext>
            </p:extLst>
          </p:nvPr>
        </p:nvGraphicFramePr>
        <p:xfrm>
          <a:off x="2100368" y="4546169"/>
          <a:ext cx="8128000" cy="1862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4287334" y="4030201"/>
            <a:ext cx="247238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協同科任老師一起進行 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C479623-4571-1097-59AF-E6529E8F4152}"/>
              </a:ext>
            </a:extLst>
          </p:cNvPr>
          <p:cNvSpPr txBox="1"/>
          <p:nvPr/>
        </p:nvSpPr>
        <p:spPr>
          <a:xfrm>
            <a:off x="8427875" y="424883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老師在原班教室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A635492-7646-B95C-8051-D4AF15D656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614" y="933889"/>
            <a:ext cx="4322177" cy="32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11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41762"/>
            <a:ext cx="10515600" cy="788557"/>
          </a:xfrm>
        </p:spPr>
        <p:txBody>
          <a:bodyPr/>
          <a:lstStyle/>
          <a:p>
            <a:r>
              <a:rPr lang="zh-TW" altLang="en-US" b="1" dirty="0"/>
              <a:t>同步教學演練</a:t>
            </a:r>
            <a:r>
              <a:rPr lang="en-US" altLang="zh-TW" b="1" dirty="0"/>
              <a:t>-</a:t>
            </a:r>
            <a:r>
              <a:rPr lang="zh-TW" altLang="en-US" b="1" dirty="0"/>
              <a:t>居家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3824896"/>
              </p:ext>
            </p:extLst>
          </p:nvPr>
        </p:nvGraphicFramePr>
        <p:xfrm>
          <a:off x="1840418" y="4485076"/>
          <a:ext cx="8128000" cy="1862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4349080" y="4325649"/>
            <a:ext cx="254570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學生家戶設備問題了解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BD8F943-A374-2E04-3C10-E80FF0825D8A}"/>
              </a:ext>
            </a:extLst>
          </p:cNvPr>
          <p:cNvSpPr txBox="1"/>
          <p:nvPr/>
        </p:nvSpPr>
        <p:spPr>
          <a:xfrm>
            <a:off x="1496672" y="412693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學生各自在家中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B6C1278-6E84-C40C-815C-AAEE60F617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49908"/>
            <a:ext cx="3597257" cy="269672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1347A4D1-09D1-FCF7-81B1-184164FD6044}"/>
              </a:ext>
            </a:extLst>
          </p:cNvPr>
          <p:cNvSpPr txBox="1"/>
          <p:nvPr/>
        </p:nvSpPr>
        <p:spPr>
          <a:xfrm>
            <a:off x="7786540" y="4126933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老師在家中或是校內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DD19545-E9E5-89BB-9B05-871158336B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484" y="1998572"/>
            <a:ext cx="2829323" cy="199248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6C742A5-4F2D-0EF1-722D-F9B52912CB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091" y="975738"/>
            <a:ext cx="4278251" cy="240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78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05159"/>
            <a:ext cx="10515600" cy="708301"/>
          </a:xfrm>
        </p:spPr>
        <p:txBody>
          <a:bodyPr/>
          <a:lstStyle/>
          <a:p>
            <a:r>
              <a:rPr lang="zh-TW" altLang="en-US" b="1" dirty="0"/>
              <a:t>同步教學常用設備</a:t>
            </a:r>
          </a:p>
        </p:txBody>
      </p:sp>
      <p:pic>
        <p:nvPicPr>
          <p:cNvPr id="1026" name="Picture 2" descr="7招必學！雙螢幕實用技巧，延伸桌面等搞定多視窗工作！ | GeC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2" y="1993814"/>
            <a:ext cx="2929969" cy="194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800" y="1514789"/>
            <a:ext cx="2907811" cy="2907811"/>
          </a:xfrm>
          <a:prstGeom prst="rect">
            <a:avLst/>
          </a:prstGeom>
        </p:spPr>
      </p:pic>
      <p:pic>
        <p:nvPicPr>
          <p:cNvPr id="1030" name="Picture 6" descr="超高清實物投影機教學直播神器- XGIMI Smart LED proj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023" y="180045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7842" y="1897131"/>
            <a:ext cx="2143125" cy="2143125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00201" y="4237934"/>
            <a:ext cx="247238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雙螢幕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3604510" y="4237934"/>
            <a:ext cx="247238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手寫板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6700023" y="4237934"/>
            <a:ext cx="247238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實物投影機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9487842" y="4237934"/>
            <a:ext cx="247238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網路攝影機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9487842" y="4804944"/>
            <a:ext cx="247238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麥克風</a:t>
            </a:r>
          </a:p>
        </p:txBody>
      </p:sp>
    </p:spTree>
    <p:extLst>
      <p:ext uri="{BB962C8B-B14F-4D97-AF65-F5344CB8AC3E}">
        <p14:creationId xmlns:p14="http://schemas.microsoft.com/office/powerpoint/2010/main" val="4124766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71644"/>
            <a:ext cx="10515600" cy="708301"/>
          </a:xfrm>
        </p:spPr>
        <p:txBody>
          <a:bodyPr/>
          <a:lstStyle/>
          <a:p>
            <a:r>
              <a:rPr lang="zh-TW" altLang="en-US" b="1" dirty="0"/>
              <a:t>非同步教學演練</a:t>
            </a:r>
            <a:r>
              <a:rPr lang="en-US" altLang="zh-TW" b="1" dirty="0"/>
              <a:t>-</a:t>
            </a:r>
            <a:r>
              <a:rPr lang="zh-TW" altLang="en-US" b="1" dirty="0"/>
              <a:t>教學影片（資源）觀看</a:t>
            </a: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97639076"/>
              </p:ext>
            </p:extLst>
          </p:nvPr>
        </p:nvGraphicFramePr>
        <p:xfrm>
          <a:off x="2270963" y="4234568"/>
          <a:ext cx="8128000" cy="2003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C37133A0-1E9C-3023-DB79-E2D2AD789E16}"/>
              </a:ext>
            </a:extLst>
          </p:cNvPr>
          <p:cNvSpPr txBox="1"/>
          <p:nvPr/>
        </p:nvSpPr>
        <p:spPr>
          <a:xfrm>
            <a:off x="1470581" y="392761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教師自行錄製教學影片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992E0AB-4619-518D-94D7-A9CF8E65D6B7}"/>
              </a:ext>
            </a:extLst>
          </p:cNvPr>
          <p:cNvSpPr txBox="1"/>
          <p:nvPr/>
        </p:nvSpPr>
        <p:spPr>
          <a:xfrm>
            <a:off x="10473179" y="2782669"/>
            <a:ext cx="153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現有平台上的教學短片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CCB0D54-83E5-BEAB-89B4-733B07DEC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082" y="1632529"/>
            <a:ext cx="3253774" cy="220342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D9ADE4D-F10C-3BC6-6510-30A143310E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7887" y="1358816"/>
            <a:ext cx="4532517" cy="287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25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74503"/>
            <a:ext cx="10515600" cy="848378"/>
          </a:xfrm>
        </p:spPr>
        <p:txBody>
          <a:bodyPr>
            <a:normAutofit/>
          </a:bodyPr>
          <a:lstStyle/>
          <a:p>
            <a:r>
              <a:rPr lang="zh-TW" altLang="en-US" b="1" dirty="0"/>
              <a:t>非同步教學演練</a:t>
            </a:r>
            <a:r>
              <a:rPr lang="en-US" altLang="zh-TW" b="1" dirty="0"/>
              <a:t>-</a:t>
            </a:r>
            <a:r>
              <a:rPr lang="zh-TW" altLang="en-US" b="1" dirty="0"/>
              <a:t>線上學習平台任務指派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1041933" y="1605742"/>
            <a:ext cx="4414058" cy="2690272"/>
            <a:chOff x="1021846" y="1507576"/>
            <a:chExt cx="4414058" cy="2690272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1846" y="1507576"/>
              <a:ext cx="4414058" cy="2320940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1634157" y="3828516"/>
              <a:ext cx="2775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/>
                <a:t>因材網任務（作業）指派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6605465" y="1605742"/>
            <a:ext cx="3586608" cy="2870036"/>
            <a:chOff x="6388825" y="1437217"/>
            <a:chExt cx="3586608" cy="2870036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8825" y="1437217"/>
              <a:ext cx="3586608" cy="2461657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6905488" y="3937921"/>
              <a:ext cx="2775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err="1"/>
                <a:t>PaGaMo</a:t>
              </a:r>
              <a:r>
                <a:rPr lang="zh-TW" altLang="en-US" dirty="0"/>
                <a:t>學習任務指派</a:t>
              </a:r>
            </a:p>
          </p:txBody>
        </p:sp>
      </p:grpSp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2826338855"/>
              </p:ext>
            </p:extLst>
          </p:nvPr>
        </p:nvGraphicFramePr>
        <p:xfrm>
          <a:off x="985761" y="4241727"/>
          <a:ext cx="9986473" cy="2003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92019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04316"/>
            <a:ext cx="10515600" cy="708301"/>
          </a:xfrm>
        </p:spPr>
        <p:txBody>
          <a:bodyPr/>
          <a:lstStyle/>
          <a:p>
            <a:r>
              <a:rPr lang="zh-TW" altLang="en-US" b="1" dirty="0"/>
              <a:t>非同步教學必備─師生帳號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856080249"/>
              </p:ext>
            </p:extLst>
          </p:nvPr>
        </p:nvGraphicFramePr>
        <p:xfrm>
          <a:off x="2940811" y="2155682"/>
          <a:ext cx="6800438" cy="331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8721" y="1550034"/>
            <a:ext cx="1941853" cy="144892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5634" y="3065270"/>
            <a:ext cx="1982446" cy="105558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8721" y="4397208"/>
            <a:ext cx="2226357" cy="124676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020" y="3306928"/>
            <a:ext cx="2306617" cy="120151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715" y="5020588"/>
            <a:ext cx="3049164" cy="73554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3447" y="1421816"/>
            <a:ext cx="1726250" cy="171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09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5483" y="324107"/>
            <a:ext cx="9601200" cy="689671"/>
          </a:xfrm>
        </p:spPr>
        <p:txBody>
          <a:bodyPr>
            <a:normAutofit/>
          </a:bodyPr>
          <a:lstStyle/>
          <a:p>
            <a:r>
              <a:rPr lang="zh-TW" altLang="en-US" sz="3600" b="1" dirty="0"/>
              <a:t>學校準備好了嗎？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6291"/>
            <a:ext cx="7338750" cy="505483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8BE22DA-AA0C-7058-37A6-B9E906395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154" y="0"/>
            <a:ext cx="4775689" cy="437087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79D2BC0-9DE4-656D-FA8B-5F6F7C96B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812" y="3913709"/>
            <a:ext cx="4848372" cy="340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37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87093"/>
            <a:ext cx="10515600" cy="801925"/>
          </a:xfrm>
        </p:spPr>
        <p:txBody>
          <a:bodyPr/>
          <a:lstStyle/>
          <a:p>
            <a:r>
              <a:rPr lang="zh-TW" altLang="en-US" b="1" dirty="0"/>
              <a:t>混成式教學演練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/>
          <a:srcRect b="12808"/>
          <a:stretch/>
        </p:blipFill>
        <p:spPr>
          <a:xfrm>
            <a:off x="8844615" y="1101830"/>
            <a:ext cx="2378809" cy="3709453"/>
          </a:xfrm>
          <a:prstGeom prst="rect">
            <a:avLst/>
          </a:prstGeom>
        </p:spPr>
      </p:pic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val="4005465944"/>
              </p:ext>
            </p:extLst>
          </p:nvPr>
        </p:nvGraphicFramePr>
        <p:xfrm>
          <a:off x="1260811" y="4534992"/>
          <a:ext cx="9203946" cy="2089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矩形 2"/>
          <p:cNvSpPr/>
          <p:nvPr/>
        </p:nvSpPr>
        <p:spPr>
          <a:xfrm>
            <a:off x="7994148" y="4901682"/>
            <a:ext cx="2563792" cy="12732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7994148" y="5904510"/>
            <a:ext cx="2563792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/>
              <a:t>分派學習任務檢核、回饋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68F9B01-361C-F153-5B10-52DAC755B3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7603" y="1070690"/>
            <a:ext cx="3649070" cy="2736251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B4ED2920-8746-512E-EA8F-41588BFBEA60}"/>
              </a:ext>
            </a:extLst>
          </p:cNvPr>
          <p:cNvSpPr txBox="1"/>
          <p:nvPr/>
        </p:nvSpPr>
        <p:spPr>
          <a:xfrm>
            <a:off x="4967029" y="4084904"/>
            <a:ext cx="374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教師搭配視訊設備於實體教室授課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ACD83D5A-5484-9EAF-64E9-EEE71AD8C1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37" y="1080876"/>
            <a:ext cx="3607274" cy="2736251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95BC6453-248E-9C84-FEC7-C61608AC4A4F}"/>
              </a:ext>
            </a:extLst>
          </p:cNvPr>
          <p:cNvSpPr txBox="1"/>
          <p:nvPr/>
        </p:nvSpPr>
        <p:spPr>
          <a:xfrm>
            <a:off x="838200" y="4084904"/>
            <a:ext cx="3584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學生居家隔離，且健康無虞</a:t>
            </a:r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9055463A-1F2D-34EB-FE9D-CEEC6A9180A7}"/>
              </a:ext>
            </a:extLst>
          </p:cNvPr>
          <p:cNvSpPr/>
          <p:nvPr/>
        </p:nvSpPr>
        <p:spPr>
          <a:xfrm>
            <a:off x="4317476" y="2177592"/>
            <a:ext cx="580127" cy="452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4B65A3DA-3AD1-3F11-F4A4-EA663FC3D961}"/>
              </a:ext>
            </a:extLst>
          </p:cNvPr>
          <p:cNvSpPr/>
          <p:nvPr/>
        </p:nvSpPr>
        <p:spPr>
          <a:xfrm>
            <a:off x="4317475" y="4001750"/>
            <a:ext cx="580127" cy="452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3437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84142"/>
            <a:ext cx="10515600" cy="708301"/>
          </a:xfrm>
        </p:spPr>
        <p:txBody>
          <a:bodyPr/>
          <a:lstStyle/>
          <a:p>
            <a:r>
              <a:rPr lang="zh-TW" altLang="en-US" b="1" dirty="0"/>
              <a:t>混成式教學設備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71" y="1193994"/>
            <a:ext cx="2143125" cy="21431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989" y="1555944"/>
            <a:ext cx="2562225" cy="17811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519" y="1352843"/>
            <a:ext cx="2855743" cy="218737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287" y="3607654"/>
            <a:ext cx="2466975" cy="18478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947" y="3726717"/>
            <a:ext cx="2847975" cy="16097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4839" y="3540221"/>
            <a:ext cx="2619375" cy="1743075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471825" y="5336442"/>
            <a:ext cx="247238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影像擷取器（卡）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8559937" y="5270838"/>
            <a:ext cx="247238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無線麥克風</a:t>
            </a:r>
          </a:p>
        </p:txBody>
      </p:sp>
    </p:spTree>
    <p:extLst>
      <p:ext uri="{BB962C8B-B14F-4D97-AF65-F5344CB8AC3E}">
        <p14:creationId xmlns:p14="http://schemas.microsoft.com/office/powerpoint/2010/main" val="4133561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4954" y="358440"/>
            <a:ext cx="9459031" cy="706964"/>
          </a:xfrm>
        </p:spPr>
        <p:txBody>
          <a:bodyPr/>
          <a:lstStyle/>
          <a:p>
            <a:r>
              <a:rPr lang="zh-TW" altLang="en-US" b="1" dirty="0"/>
              <a:t>混成式教學模式一     「教師於黑板講解教學」</a:t>
            </a:r>
          </a:p>
        </p:txBody>
      </p:sp>
      <p:pic>
        <p:nvPicPr>
          <p:cNvPr id="1026" name="Picture 2" descr="那些年，我們記憶中的黑板- 壹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5" y="1877156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845105" y="3987928"/>
            <a:ext cx="247238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教師於黑板前教學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3433906" y="1279122"/>
            <a:ext cx="2855743" cy="4505464"/>
            <a:chOff x="3748450" y="2259938"/>
            <a:chExt cx="2855743" cy="4505464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517" y="2566237"/>
              <a:ext cx="1629586" cy="1629586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48450" y="4211410"/>
              <a:ext cx="2855743" cy="2187378"/>
            </a:xfrm>
            <a:prstGeom prst="rect">
              <a:avLst/>
            </a:prstGeom>
          </p:spPr>
        </p:pic>
        <p:sp>
          <p:nvSpPr>
            <p:cNvPr id="13" name="文字方塊 12"/>
            <p:cNvSpPr txBox="1"/>
            <p:nvPr/>
          </p:nvSpPr>
          <p:spPr>
            <a:xfrm>
              <a:off x="4301117" y="6058756"/>
              <a:ext cx="1856615" cy="6463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dirty="0"/>
                <a:t>平板開啟</a:t>
              </a:r>
              <a:r>
                <a:rPr lang="en-US" altLang="zh-TW" dirty="0"/>
                <a:t>meet</a:t>
              </a:r>
              <a:r>
                <a:rPr lang="zh-TW" altLang="en-US" dirty="0"/>
                <a:t>，請學生加入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4145616" y="2291787"/>
              <a:ext cx="2419109" cy="447361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736289" y="2259938"/>
              <a:ext cx="69762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TW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A</a:t>
              </a:r>
              <a:endPara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6445150" y="1516886"/>
            <a:ext cx="5494218" cy="4267700"/>
            <a:chOff x="6364046" y="2347232"/>
            <a:chExt cx="5494218" cy="4267700"/>
          </a:xfrm>
        </p:grpSpPr>
        <p:grpSp>
          <p:nvGrpSpPr>
            <p:cNvPr id="14" name="群組 13"/>
            <p:cNvGrpSpPr/>
            <p:nvPr/>
          </p:nvGrpSpPr>
          <p:grpSpPr>
            <a:xfrm>
              <a:off x="6364046" y="2442258"/>
              <a:ext cx="5494218" cy="4172674"/>
              <a:chOff x="6045742" y="2442258"/>
              <a:chExt cx="5494218" cy="4172674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04733" y="2587061"/>
                <a:ext cx="1608762" cy="1608762"/>
              </a:xfrm>
              <a:prstGeom prst="rect">
                <a:avLst/>
              </a:prstGeom>
            </p:spPr>
          </p:pic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45742" y="4021563"/>
                <a:ext cx="2855743" cy="2187378"/>
              </a:xfrm>
              <a:prstGeom prst="rect">
                <a:avLst/>
              </a:prstGeom>
            </p:spPr>
          </p:pic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95096" y="2624781"/>
                <a:ext cx="1835321" cy="1835321"/>
              </a:xfrm>
              <a:prstGeom prst="rect">
                <a:avLst/>
              </a:prstGeom>
            </p:spPr>
          </p:pic>
          <p:sp>
            <p:nvSpPr>
              <p:cNvPr id="9" name="文字方塊 8"/>
              <p:cNvSpPr txBox="1"/>
              <p:nvPr/>
            </p:nvSpPr>
            <p:spPr>
              <a:xfrm>
                <a:off x="9029011" y="5908286"/>
                <a:ext cx="2367821" cy="64633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桌機</a:t>
                </a:r>
                <a:r>
                  <a:rPr lang="en-US" altLang="zh-TW" dirty="0"/>
                  <a:t>PC</a:t>
                </a:r>
                <a:r>
                  <a:rPr lang="zh-TW" altLang="en-US" dirty="0"/>
                  <a:t>或筆電開啟</a:t>
                </a:r>
                <a:r>
                  <a:rPr lang="en-US" altLang="zh-TW" dirty="0"/>
                  <a:t>meet</a:t>
                </a:r>
                <a:r>
                  <a:rPr lang="zh-TW" altLang="en-US" dirty="0"/>
                  <a:t>，請學生加入</a:t>
                </a: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6447100" y="2442258"/>
                <a:ext cx="5092860" cy="417267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11135239" y="2347232"/>
              <a:ext cx="58702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TW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B</a:t>
              </a:r>
              <a:endPara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pic>
        <p:nvPicPr>
          <p:cNvPr id="21" name="圖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0850" y="3572088"/>
            <a:ext cx="1787158" cy="1445537"/>
          </a:xfrm>
          <a:prstGeom prst="rect">
            <a:avLst/>
          </a:prstGeom>
        </p:spPr>
      </p:pic>
      <p:sp>
        <p:nvSpPr>
          <p:cNvPr id="22" name="手繪多邊形 21"/>
          <p:cNvSpPr/>
          <p:nvPr/>
        </p:nvSpPr>
        <p:spPr>
          <a:xfrm>
            <a:off x="8242730" y="2221021"/>
            <a:ext cx="2049432" cy="555585"/>
          </a:xfrm>
          <a:custGeom>
            <a:avLst/>
            <a:gdLst>
              <a:gd name="connsiteX0" fmla="*/ 0 w 2049432"/>
              <a:gd name="connsiteY0" fmla="*/ 480349 h 555585"/>
              <a:gd name="connsiteX1" fmla="*/ 81023 w 2049432"/>
              <a:gd name="connsiteY1" fmla="*/ 491924 h 555585"/>
              <a:gd name="connsiteX2" fmla="*/ 138896 w 2049432"/>
              <a:gd name="connsiteY2" fmla="*/ 503499 h 555585"/>
              <a:gd name="connsiteX3" fmla="*/ 173620 w 2049432"/>
              <a:gd name="connsiteY3" fmla="*/ 509286 h 555585"/>
              <a:gd name="connsiteX4" fmla="*/ 225707 w 2049432"/>
              <a:gd name="connsiteY4" fmla="*/ 520861 h 555585"/>
              <a:gd name="connsiteX5" fmla="*/ 266218 w 2049432"/>
              <a:gd name="connsiteY5" fmla="*/ 526648 h 555585"/>
              <a:gd name="connsiteX6" fmla="*/ 462988 w 2049432"/>
              <a:gd name="connsiteY6" fmla="*/ 544010 h 555585"/>
              <a:gd name="connsiteX7" fmla="*/ 561372 w 2049432"/>
              <a:gd name="connsiteY7" fmla="*/ 555585 h 555585"/>
              <a:gd name="connsiteX8" fmla="*/ 885464 w 2049432"/>
              <a:gd name="connsiteY8" fmla="*/ 549797 h 555585"/>
              <a:gd name="connsiteX9" fmla="*/ 937550 w 2049432"/>
              <a:gd name="connsiteY9" fmla="*/ 544010 h 555585"/>
              <a:gd name="connsiteX10" fmla="*/ 966486 w 2049432"/>
              <a:gd name="connsiteY10" fmla="*/ 538223 h 555585"/>
              <a:gd name="connsiteX11" fmla="*/ 983848 w 2049432"/>
              <a:gd name="connsiteY11" fmla="*/ 532435 h 555585"/>
              <a:gd name="connsiteX12" fmla="*/ 1059084 w 2049432"/>
              <a:gd name="connsiteY12" fmla="*/ 526648 h 555585"/>
              <a:gd name="connsiteX13" fmla="*/ 1111170 w 2049432"/>
              <a:gd name="connsiteY13" fmla="*/ 503499 h 555585"/>
              <a:gd name="connsiteX14" fmla="*/ 1157469 w 2049432"/>
              <a:gd name="connsiteY14" fmla="*/ 491924 h 555585"/>
              <a:gd name="connsiteX15" fmla="*/ 1174831 w 2049432"/>
              <a:gd name="connsiteY15" fmla="*/ 486137 h 555585"/>
              <a:gd name="connsiteX16" fmla="*/ 1209555 w 2049432"/>
              <a:gd name="connsiteY16" fmla="*/ 480349 h 555585"/>
              <a:gd name="connsiteX17" fmla="*/ 1244279 w 2049432"/>
              <a:gd name="connsiteY17" fmla="*/ 468775 h 555585"/>
              <a:gd name="connsiteX18" fmla="*/ 1261641 w 2049432"/>
              <a:gd name="connsiteY18" fmla="*/ 457200 h 555585"/>
              <a:gd name="connsiteX19" fmla="*/ 1296365 w 2049432"/>
              <a:gd name="connsiteY19" fmla="*/ 445625 h 555585"/>
              <a:gd name="connsiteX20" fmla="*/ 1348451 w 2049432"/>
              <a:gd name="connsiteY20" fmla="*/ 416689 h 555585"/>
              <a:gd name="connsiteX21" fmla="*/ 1383175 w 2049432"/>
              <a:gd name="connsiteY21" fmla="*/ 393539 h 555585"/>
              <a:gd name="connsiteX22" fmla="*/ 1400537 w 2049432"/>
              <a:gd name="connsiteY22" fmla="*/ 376177 h 555585"/>
              <a:gd name="connsiteX23" fmla="*/ 1435261 w 2049432"/>
              <a:gd name="connsiteY23" fmla="*/ 364603 h 555585"/>
              <a:gd name="connsiteX24" fmla="*/ 1469985 w 2049432"/>
              <a:gd name="connsiteY24" fmla="*/ 347241 h 555585"/>
              <a:gd name="connsiteX25" fmla="*/ 1504709 w 2049432"/>
              <a:gd name="connsiteY25" fmla="*/ 329879 h 555585"/>
              <a:gd name="connsiteX26" fmla="*/ 1522071 w 2049432"/>
              <a:gd name="connsiteY26" fmla="*/ 318304 h 555585"/>
              <a:gd name="connsiteX27" fmla="*/ 1539433 w 2049432"/>
              <a:gd name="connsiteY27" fmla="*/ 300942 h 555585"/>
              <a:gd name="connsiteX28" fmla="*/ 1574157 w 2049432"/>
              <a:gd name="connsiteY28" fmla="*/ 295154 h 555585"/>
              <a:gd name="connsiteX29" fmla="*/ 1585732 w 2049432"/>
              <a:gd name="connsiteY29" fmla="*/ 277792 h 555585"/>
              <a:gd name="connsiteX30" fmla="*/ 1620456 w 2049432"/>
              <a:gd name="connsiteY30" fmla="*/ 266218 h 555585"/>
              <a:gd name="connsiteX31" fmla="*/ 1660967 w 2049432"/>
              <a:gd name="connsiteY31" fmla="*/ 248856 h 555585"/>
              <a:gd name="connsiteX32" fmla="*/ 1678329 w 2049432"/>
              <a:gd name="connsiteY32" fmla="*/ 237281 h 555585"/>
              <a:gd name="connsiteX33" fmla="*/ 1695691 w 2049432"/>
              <a:gd name="connsiteY33" fmla="*/ 231494 h 555585"/>
              <a:gd name="connsiteX34" fmla="*/ 1724628 w 2049432"/>
              <a:gd name="connsiteY34" fmla="*/ 202557 h 555585"/>
              <a:gd name="connsiteX35" fmla="*/ 1759352 w 2049432"/>
              <a:gd name="connsiteY35" fmla="*/ 190982 h 555585"/>
              <a:gd name="connsiteX36" fmla="*/ 1765139 w 2049432"/>
              <a:gd name="connsiteY36" fmla="*/ 173620 h 555585"/>
              <a:gd name="connsiteX37" fmla="*/ 1788289 w 2049432"/>
              <a:gd name="connsiteY37" fmla="*/ 167833 h 555585"/>
              <a:gd name="connsiteX38" fmla="*/ 1805651 w 2049432"/>
              <a:gd name="connsiteY38" fmla="*/ 156258 h 555585"/>
              <a:gd name="connsiteX39" fmla="*/ 1823013 w 2049432"/>
              <a:gd name="connsiteY39" fmla="*/ 150471 h 555585"/>
              <a:gd name="connsiteX40" fmla="*/ 1846162 w 2049432"/>
              <a:gd name="connsiteY40" fmla="*/ 121534 h 555585"/>
              <a:gd name="connsiteX41" fmla="*/ 1875099 w 2049432"/>
              <a:gd name="connsiteY41" fmla="*/ 98385 h 555585"/>
              <a:gd name="connsiteX42" fmla="*/ 1927185 w 2049432"/>
              <a:gd name="connsiteY42" fmla="*/ 69448 h 555585"/>
              <a:gd name="connsiteX43" fmla="*/ 1961909 w 2049432"/>
              <a:gd name="connsiteY43" fmla="*/ 46299 h 555585"/>
              <a:gd name="connsiteX44" fmla="*/ 1979271 w 2049432"/>
              <a:gd name="connsiteY44" fmla="*/ 40511 h 555585"/>
              <a:gd name="connsiteX45" fmla="*/ 1996633 w 2049432"/>
              <a:gd name="connsiteY45" fmla="*/ 28937 h 555585"/>
              <a:gd name="connsiteX46" fmla="*/ 2013995 w 2049432"/>
              <a:gd name="connsiteY46" fmla="*/ 23149 h 555585"/>
              <a:gd name="connsiteX47" fmla="*/ 2031357 w 2049432"/>
              <a:gd name="connsiteY47" fmla="*/ 11575 h 555585"/>
              <a:gd name="connsiteX48" fmla="*/ 2048719 w 2049432"/>
              <a:gd name="connsiteY48" fmla="*/ 5787 h 555585"/>
              <a:gd name="connsiteX49" fmla="*/ 2048719 w 2049432"/>
              <a:gd name="connsiteY49" fmla="*/ 0 h 555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049432" h="555585">
                <a:moveTo>
                  <a:pt x="0" y="480349"/>
                </a:moveTo>
                <a:cubicBezTo>
                  <a:pt x="35808" y="484825"/>
                  <a:pt x="47658" y="485668"/>
                  <a:pt x="81023" y="491924"/>
                </a:cubicBezTo>
                <a:cubicBezTo>
                  <a:pt x="100359" y="495550"/>
                  <a:pt x="119560" y="499873"/>
                  <a:pt x="138896" y="503499"/>
                </a:cubicBezTo>
                <a:cubicBezTo>
                  <a:pt x="150429" y="505662"/>
                  <a:pt x="162114" y="506985"/>
                  <a:pt x="173620" y="509286"/>
                </a:cubicBezTo>
                <a:cubicBezTo>
                  <a:pt x="191060" y="512774"/>
                  <a:pt x="208226" y="517583"/>
                  <a:pt x="225707" y="520861"/>
                </a:cubicBezTo>
                <a:cubicBezTo>
                  <a:pt x="239114" y="523375"/>
                  <a:pt x="252667" y="525084"/>
                  <a:pt x="266218" y="526648"/>
                </a:cubicBezTo>
                <a:cubicBezTo>
                  <a:pt x="376193" y="539338"/>
                  <a:pt x="362086" y="537284"/>
                  <a:pt x="462988" y="544010"/>
                </a:cubicBezTo>
                <a:cubicBezTo>
                  <a:pt x="502445" y="553874"/>
                  <a:pt x="503800" y="555585"/>
                  <a:pt x="561372" y="555585"/>
                </a:cubicBezTo>
                <a:cubicBezTo>
                  <a:pt x="669420" y="555585"/>
                  <a:pt x="777433" y="551726"/>
                  <a:pt x="885464" y="549797"/>
                </a:cubicBezTo>
                <a:cubicBezTo>
                  <a:pt x="902826" y="547868"/>
                  <a:pt x="920257" y="546480"/>
                  <a:pt x="937550" y="544010"/>
                </a:cubicBezTo>
                <a:cubicBezTo>
                  <a:pt x="947287" y="542619"/>
                  <a:pt x="956943" y="540609"/>
                  <a:pt x="966486" y="538223"/>
                </a:cubicBezTo>
                <a:cubicBezTo>
                  <a:pt x="972404" y="536743"/>
                  <a:pt x="977795" y="533192"/>
                  <a:pt x="983848" y="532435"/>
                </a:cubicBezTo>
                <a:cubicBezTo>
                  <a:pt x="1008807" y="529315"/>
                  <a:pt x="1034005" y="528577"/>
                  <a:pt x="1059084" y="526648"/>
                </a:cubicBezTo>
                <a:cubicBezTo>
                  <a:pt x="1148662" y="496788"/>
                  <a:pt x="1056147" y="531010"/>
                  <a:pt x="1111170" y="503499"/>
                </a:cubicBezTo>
                <a:cubicBezTo>
                  <a:pt x="1124404" y="496882"/>
                  <a:pt x="1144253" y="495228"/>
                  <a:pt x="1157469" y="491924"/>
                </a:cubicBezTo>
                <a:cubicBezTo>
                  <a:pt x="1163387" y="490445"/>
                  <a:pt x="1168876" y="487460"/>
                  <a:pt x="1174831" y="486137"/>
                </a:cubicBezTo>
                <a:cubicBezTo>
                  <a:pt x="1186286" y="483591"/>
                  <a:pt x="1198171" y="483195"/>
                  <a:pt x="1209555" y="480349"/>
                </a:cubicBezTo>
                <a:cubicBezTo>
                  <a:pt x="1221391" y="477390"/>
                  <a:pt x="1244279" y="468775"/>
                  <a:pt x="1244279" y="468775"/>
                </a:cubicBezTo>
                <a:cubicBezTo>
                  <a:pt x="1250066" y="464917"/>
                  <a:pt x="1255285" y="460025"/>
                  <a:pt x="1261641" y="457200"/>
                </a:cubicBezTo>
                <a:cubicBezTo>
                  <a:pt x="1272790" y="452245"/>
                  <a:pt x="1286213" y="452393"/>
                  <a:pt x="1296365" y="445625"/>
                </a:cubicBezTo>
                <a:cubicBezTo>
                  <a:pt x="1336165" y="419092"/>
                  <a:pt x="1317892" y="426875"/>
                  <a:pt x="1348451" y="416689"/>
                </a:cubicBezTo>
                <a:cubicBezTo>
                  <a:pt x="1360026" y="408972"/>
                  <a:pt x="1373338" y="403376"/>
                  <a:pt x="1383175" y="393539"/>
                </a:cubicBezTo>
                <a:cubicBezTo>
                  <a:pt x="1388962" y="387752"/>
                  <a:pt x="1393382" y="380152"/>
                  <a:pt x="1400537" y="376177"/>
                </a:cubicBezTo>
                <a:cubicBezTo>
                  <a:pt x="1411202" y="370252"/>
                  <a:pt x="1435261" y="364603"/>
                  <a:pt x="1435261" y="364603"/>
                </a:cubicBezTo>
                <a:cubicBezTo>
                  <a:pt x="1485019" y="331430"/>
                  <a:pt x="1422064" y="371202"/>
                  <a:pt x="1469985" y="347241"/>
                </a:cubicBezTo>
                <a:cubicBezTo>
                  <a:pt x="1514861" y="324803"/>
                  <a:pt x="1461069" y="344425"/>
                  <a:pt x="1504709" y="329879"/>
                </a:cubicBezTo>
                <a:cubicBezTo>
                  <a:pt x="1510496" y="326021"/>
                  <a:pt x="1516728" y="322757"/>
                  <a:pt x="1522071" y="318304"/>
                </a:cubicBezTo>
                <a:cubicBezTo>
                  <a:pt x="1528358" y="313064"/>
                  <a:pt x="1531954" y="304266"/>
                  <a:pt x="1539433" y="300942"/>
                </a:cubicBezTo>
                <a:cubicBezTo>
                  <a:pt x="1550156" y="296176"/>
                  <a:pt x="1562582" y="297083"/>
                  <a:pt x="1574157" y="295154"/>
                </a:cubicBezTo>
                <a:cubicBezTo>
                  <a:pt x="1578015" y="289367"/>
                  <a:pt x="1579834" y="281478"/>
                  <a:pt x="1585732" y="277792"/>
                </a:cubicBezTo>
                <a:cubicBezTo>
                  <a:pt x="1596078" y="271326"/>
                  <a:pt x="1620456" y="266218"/>
                  <a:pt x="1620456" y="266218"/>
                </a:cubicBezTo>
                <a:cubicBezTo>
                  <a:pt x="1664045" y="237158"/>
                  <a:pt x="1608647" y="271279"/>
                  <a:pt x="1660967" y="248856"/>
                </a:cubicBezTo>
                <a:cubicBezTo>
                  <a:pt x="1667360" y="246116"/>
                  <a:pt x="1672108" y="240392"/>
                  <a:pt x="1678329" y="237281"/>
                </a:cubicBezTo>
                <a:cubicBezTo>
                  <a:pt x="1683785" y="234553"/>
                  <a:pt x="1689904" y="233423"/>
                  <a:pt x="1695691" y="231494"/>
                </a:cubicBezTo>
                <a:cubicBezTo>
                  <a:pt x="1703429" y="208282"/>
                  <a:pt x="1697123" y="213559"/>
                  <a:pt x="1724628" y="202557"/>
                </a:cubicBezTo>
                <a:cubicBezTo>
                  <a:pt x="1735956" y="198026"/>
                  <a:pt x="1759352" y="190982"/>
                  <a:pt x="1759352" y="190982"/>
                </a:cubicBezTo>
                <a:cubicBezTo>
                  <a:pt x="1761281" y="185195"/>
                  <a:pt x="1760375" y="177431"/>
                  <a:pt x="1765139" y="173620"/>
                </a:cubicBezTo>
                <a:cubicBezTo>
                  <a:pt x="1771350" y="168651"/>
                  <a:pt x="1780978" y="170966"/>
                  <a:pt x="1788289" y="167833"/>
                </a:cubicBezTo>
                <a:cubicBezTo>
                  <a:pt x="1794682" y="165093"/>
                  <a:pt x="1799430" y="159369"/>
                  <a:pt x="1805651" y="156258"/>
                </a:cubicBezTo>
                <a:cubicBezTo>
                  <a:pt x="1811107" y="153530"/>
                  <a:pt x="1817226" y="152400"/>
                  <a:pt x="1823013" y="150471"/>
                </a:cubicBezTo>
                <a:cubicBezTo>
                  <a:pt x="1834279" y="116672"/>
                  <a:pt x="1819985" y="147711"/>
                  <a:pt x="1846162" y="121534"/>
                </a:cubicBezTo>
                <a:cubicBezTo>
                  <a:pt x="1872339" y="95357"/>
                  <a:pt x="1841300" y="109651"/>
                  <a:pt x="1875099" y="98385"/>
                </a:cubicBezTo>
                <a:cubicBezTo>
                  <a:pt x="1914899" y="71851"/>
                  <a:pt x="1896626" y="79634"/>
                  <a:pt x="1927185" y="69448"/>
                </a:cubicBezTo>
                <a:cubicBezTo>
                  <a:pt x="1938760" y="61732"/>
                  <a:pt x="1948712" y="50698"/>
                  <a:pt x="1961909" y="46299"/>
                </a:cubicBezTo>
                <a:cubicBezTo>
                  <a:pt x="1967696" y="44370"/>
                  <a:pt x="1973815" y="43239"/>
                  <a:pt x="1979271" y="40511"/>
                </a:cubicBezTo>
                <a:cubicBezTo>
                  <a:pt x="1985492" y="37400"/>
                  <a:pt x="1990412" y="32048"/>
                  <a:pt x="1996633" y="28937"/>
                </a:cubicBezTo>
                <a:cubicBezTo>
                  <a:pt x="2002089" y="26209"/>
                  <a:pt x="2008539" y="25877"/>
                  <a:pt x="2013995" y="23149"/>
                </a:cubicBezTo>
                <a:cubicBezTo>
                  <a:pt x="2020216" y="20038"/>
                  <a:pt x="2025136" y="14686"/>
                  <a:pt x="2031357" y="11575"/>
                </a:cubicBezTo>
                <a:cubicBezTo>
                  <a:pt x="2036813" y="8847"/>
                  <a:pt x="2043643" y="9171"/>
                  <a:pt x="2048719" y="5787"/>
                </a:cubicBezTo>
                <a:cubicBezTo>
                  <a:pt x="2050324" y="4717"/>
                  <a:pt x="2048719" y="1929"/>
                  <a:pt x="2048719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46531" y="5026885"/>
            <a:ext cx="3108945" cy="6463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＊要先教學生會</a:t>
            </a:r>
            <a:r>
              <a:rPr lang="en-US" altLang="zh-TW" dirty="0"/>
              <a:t>meet</a:t>
            </a:r>
            <a:r>
              <a:rPr lang="zh-TW" altLang="en-US" dirty="0"/>
              <a:t>的畫面釘選功能喔 ！</a:t>
            </a:r>
          </a:p>
        </p:txBody>
      </p:sp>
    </p:spTree>
    <p:extLst>
      <p:ext uri="{BB962C8B-B14F-4D97-AF65-F5344CB8AC3E}">
        <p14:creationId xmlns:p14="http://schemas.microsoft.com/office/powerpoint/2010/main" val="188110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49222" y="433927"/>
            <a:ext cx="10570200" cy="706964"/>
          </a:xfrm>
        </p:spPr>
        <p:txBody>
          <a:bodyPr/>
          <a:lstStyle/>
          <a:p>
            <a:r>
              <a:rPr lang="zh-TW" altLang="en-US" b="1" dirty="0"/>
              <a:t>混成式教學模式二    「教師於大型顯示器講解教學」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13" y="2012403"/>
            <a:ext cx="3453578" cy="2591277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599536" y="2214541"/>
            <a:ext cx="2472389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b="1" dirty="0"/>
              <a:t>教師用數位教材如電子書、簡報</a:t>
            </a:r>
            <a:r>
              <a:rPr lang="en-US" altLang="zh-TW" b="1" dirty="0"/>
              <a:t>…</a:t>
            </a:r>
            <a:r>
              <a:rPr lang="zh-TW" altLang="en-US" b="1" dirty="0"/>
              <a:t>等於大型顯示器上進行教學</a:t>
            </a: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33703741"/>
              </p:ext>
            </p:extLst>
          </p:nvPr>
        </p:nvGraphicFramePr>
        <p:xfrm>
          <a:off x="1154954" y="4460668"/>
          <a:ext cx="9203946" cy="2089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1613" y="1856715"/>
            <a:ext cx="2466975" cy="184785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8739345" y="3576585"/>
            <a:ext cx="2472389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b="1" dirty="0"/>
              <a:t>因教師有走動教學之需求，建議收音上可搭配使用無線麥克風</a:t>
            </a:r>
          </a:p>
        </p:txBody>
      </p:sp>
    </p:spTree>
    <p:extLst>
      <p:ext uri="{BB962C8B-B14F-4D97-AF65-F5344CB8AC3E}">
        <p14:creationId xmlns:p14="http://schemas.microsoft.com/office/powerpoint/2010/main" val="2879164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2277" y="349236"/>
            <a:ext cx="10228747" cy="706964"/>
          </a:xfrm>
        </p:spPr>
        <p:txBody>
          <a:bodyPr/>
          <a:lstStyle/>
          <a:p>
            <a:r>
              <a:rPr lang="zh-TW" altLang="en-US" b="1" dirty="0"/>
              <a:t>混成式教學模式三 「教師於雙螢幕進行互動教學」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24" y="1892152"/>
            <a:ext cx="3437406" cy="230508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60767" y="4197236"/>
            <a:ext cx="29129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/>
              <a:t>圖片出處</a:t>
            </a:r>
            <a:r>
              <a:rPr lang="en-US" altLang="zh-TW" sz="1200" dirty="0"/>
              <a:t>https://myviewboard.com/</a:t>
            </a:r>
            <a:endParaRPr lang="zh-TW" altLang="en-US" sz="12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759" y="1892152"/>
            <a:ext cx="2674613" cy="2055930"/>
          </a:xfrm>
          <a:prstGeom prst="rect">
            <a:avLst/>
          </a:prstGeom>
        </p:spPr>
      </p:pic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4050306480"/>
              </p:ext>
            </p:extLst>
          </p:nvPr>
        </p:nvGraphicFramePr>
        <p:xfrm>
          <a:off x="1239472" y="4474235"/>
          <a:ext cx="9203946" cy="2089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9167626" y="3838081"/>
            <a:ext cx="2367821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桌機</a:t>
            </a:r>
            <a:r>
              <a:rPr lang="en-US" altLang="zh-TW" dirty="0"/>
              <a:t>PC</a:t>
            </a:r>
            <a:r>
              <a:rPr lang="zh-TW" altLang="en-US" dirty="0"/>
              <a:t>或筆電開啟</a:t>
            </a:r>
            <a:r>
              <a:rPr lang="en-US" altLang="zh-TW" dirty="0"/>
              <a:t>meet</a:t>
            </a:r>
            <a:r>
              <a:rPr lang="zh-TW" altLang="en-US" dirty="0"/>
              <a:t>，老師可看見遠距學生畫面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5148956" y="3976581"/>
            <a:ext cx="272741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於延伸螢幕中可進行數位教材教學或互動活動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0083092-81D2-CEAE-7419-FCC4C8D8E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0049" y="1482801"/>
            <a:ext cx="2850975" cy="213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79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1EE17B-9E9B-240B-7164-E7742E96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1.</a:t>
            </a:r>
            <a:r>
              <a:rPr lang="zh-TW" altLang="en-US" dirty="0"/>
              <a:t>選用數位教材分享桌面：教科書電子書、</a:t>
            </a:r>
            <a:r>
              <a:rPr lang="en-US" altLang="zh-TW" dirty="0" err="1"/>
              <a:t>myViewBoard</a:t>
            </a:r>
            <a:r>
              <a:rPr lang="en-US" altLang="zh-TW" dirty="0"/>
              <a:t>…</a:t>
            </a:r>
            <a:br>
              <a:rPr lang="zh-TW" altLang="en-US" dirty="0"/>
            </a:br>
            <a:r>
              <a:rPr lang="en-US" altLang="zh-TW" dirty="0"/>
              <a:t>2.</a:t>
            </a:r>
            <a:r>
              <a:rPr lang="zh-TW" altLang="en-US" dirty="0"/>
              <a:t>教師板書講解者以畫面拍攝或以實物投影機投影解說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A361D102-866E-D79B-055A-7E02956B9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757828"/>
            <a:ext cx="5941945" cy="3342344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9AE4A71-757F-81D0-25E7-64AFF4840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58" y="1574276"/>
            <a:ext cx="5443504" cy="408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62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1EE17B-9E9B-240B-7164-E7742E96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1.</a:t>
            </a:r>
            <a:r>
              <a:rPr lang="zh-TW" altLang="en-US" dirty="0"/>
              <a:t>選用數位教材分享桌面：教科書電子書、</a:t>
            </a:r>
            <a:r>
              <a:rPr lang="en-US" altLang="zh-TW" dirty="0" err="1"/>
              <a:t>myViewBoard</a:t>
            </a:r>
            <a:r>
              <a:rPr lang="en-US" altLang="zh-TW" dirty="0"/>
              <a:t>…</a:t>
            </a:r>
            <a:br>
              <a:rPr lang="zh-TW" altLang="en-US" dirty="0"/>
            </a:br>
            <a:r>
              <a:rPr lang="en-US" altLang="zh-TW" dirty="0"/>
              <a:t>2.</a:t>
            </a:r>
            <a:r>
              <a:rPr lang="zh-TW" altLang="en-US" dirty="0"/>
              <a:t>教師板書講解者以畫面拍攝或以實物投影機投影解說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9DC1D537-8AE1-9214-C74D-E7C451802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627" y="1455034"/>
            <a:ext cx="5801784" cy="4351338"/>
          </a:xfr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1546EC8-8FF2-6767-94E4-119FF9537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395" y="1455034"/>
            <a:ext cx="5878605" cy="29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3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66F993-F144-A4EE-5350-60930D650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46" y="4445576"/>
            <a:ext cx="5578311" cy="708301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註：以上設備僅為示例，非標準化設備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B0E3A6-DEB7-3A34-2F73-A01C52BF8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03" y="240382"/>
            <a:ext cx="6385089" cy="359161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EF4BE61-8EBF-5C42-6EA6-2AF3E6E67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302" y="333586"/>
            <a:ext cx="5404698" cy="304014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09A116E-6F3E-68DC-3266-DF7BA369D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18167"/>
            <a:ext cx="6171414" cy="347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58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AE9DB8-453A-8ED2-F3A4-83232884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604" y="268731"/>
            <a:ext cx="3456110" cy="708301"/>
          </a:xfrm>
        </p:spPr>
        <p:txBody>
          <a:bodyPr/>
          <a:lstStyle/>
          <a:p>
            <a:r>
              <a:rPr lang="zh-TW" altLang="en-US" dirty="0"/>
              <a:t>影片實例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061CA6-1240-6457-3762-1E0CC08C9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6" y="977032"/>
            <a:ext cx="10515600" cy="4351338"/>
          </a:xfrm>
        </p:spPr>
        <p:txBody>
          <a:bodyPr/>
          <a:lstStyle/>
          <a:p>
            <a:endParaRPr lang="en-US" altLang="zh-TW" dirty="0"/>
          </a:p>
          <a:p>
            <a:r>
              <a:rPr lang="en-US" altLang="zh-TW" dirty="0">
                <a:hlinkClick r:id="rId2"/>
              </a:rPr>
              <a:t>https://drive.google.com/drive/folders/1xjR_teER7eclrNzrXAKkDLraMpf23Ofy?usp=sharing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3300229-D727-6B06-6B2D-9018673B9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666" y="2318993"/>
            <a:ext cx="5790153" cy="325696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FC2C14D-00C5-70D8-A43D-BC4A78525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14" y="2445863"/>
            <a:ext cx="3642938" cy="272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99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>
            <a:extLst>
              <a:ext uri="{FF2B5EF4-FFF2-40B4-BE49-F238E27FC236}">
                <a16:creationId xmlns:a16="http://schemas.microsoft.com/office/drawing/2014/main" id="{29DD5A2E-68D5-47A0-BA9D-1C56FA6A61CD}"/>
              </a:ext>
            </a:extLst>
          </p:cNvPr>
          <p:cNvSpPr/>
          <p:nvPr/>
        </p:nvSpPr>
        <p:spPr>
          <a:xfrm>
            <a:off x="4482517" y="161935"/>
            <a:ext cx="2604795" cy="2466460"/>
          </a:xfrm>
          <a:prstGeom prst="ellipse">
            <a:avLst/>
          </a:prstGeom>
          <a:solidFill>
            <a:srgbClr val="FFFF00"/>
          </a:solidFill>
          <a:ln>
            <a:solidFill>
              <a:srgbClr val="F5B9BA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如何實施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遠距教學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歷程篇</a:t>
            </a:r>
            <a:r>
              <a:rPr lang="en-US" altLang="zh-TW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D2613BF6-F0B2-4468-82FF-9802FDB05B2A}"/>
              </a:ext>
            </a:extLst>
          </p:cNvPr>
          <p:cNvSpPr>
            <a:spLocks/>
          </p:cNvSpPr>
          <p:nvPr/>
        </p:nvSpPr>
        <p:spPr>
          <a:xfrm>
            <a:off x="586594" y="2759605"/>
            <a:ext cx="1515605" cy="15156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endParaRPr lang="en-US" altLang="zh-TW" sz="2398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自學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9CE7D4AB-22D9-48F9-8D4B-29A1E0DE5B2F}"/>
              </a:ext>
            </a:extLst>
          </p:cNvPr>
          <p:cNvSpPr/>
          <p:nvPr/>
        </p:nvSpPr>
        <p:spPr>
          <a:xfrm>
            <a:off x="2814509" y="2759605"/>
            <a:ext cx="1515605" cy="15156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目標任務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888AC4A3-EFDD-4A58-BA5D-E85CC1EFA8F2}"/>
              </a:ext>
            </a:extLst>
          </p:cNvPr>
          <p:cNvSpPr/>
          <p:nvPr/>
        </p:nvSpPr>
        <p:spPr>
          <a:xfrm>
            <a:off x="5042424" y="2759605"/>
            <a:ext cx="1515605" cy="1515605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組內共學</a:t>
            </a:r>
            <a:endParaRPr lang="en-US" altLang="zh-TW" sz="2398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FC58B9D4-98F4-478C-B022-D72EEEED0E3C}"/>
              </a:ext>
            </a:extLst>
          </p:cNvPr>
          <p:cNvSpPr/>
          <p:nvPr/>
        </p:nvSpPr>
        <p:spPr>
          <a:xfrm>
            <a:off x="9464971" y="2759605"/>
            <a:ext cx="1515605" cy="151560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導學</a:t>
            </a:r>
            <a:endParaRPr lang="en-US" altLang="zh-TW" sz="2398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統整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C5EE056E-7DAB-4CF7-9B26-A18DE3C08BD1}"/>
              </a:ext>
            </a:extLst>
          </p:cNvPr>
          <p:cNvSpPr/>
          <p:nvPr/>
        </p:nvSpPr>
        <p:spPr>
          <a:xfrm>
            <a:off x="7213191" y="2759605"/>
            <a:ext cx="1515605" cy="151560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組間互學</a:t>
            </a:r>
          </a:p>
        </p:txBody>
      </p:sp>
      <p:sp>
        <p:nvSpPr>
          <p:cNvPr id="10" name="箭號: 向下 4">
            <a:extLst>
              <a:ext uri="{FF2B5EF4-FFF2-40B4-BE49-F238E27FC236}">
                <a16:creationId xmlns:a16="http://schemas.microsoft.com/office/drawing/2014/main" id="{5C1D0E71-3083-4B60-AF21-CBC6BA2ADAC9}"/>
              </a:ext>
            </a:extLst>
          </p:cNvPr>
          <p:cNvSpPr/>
          <p:nvPr/>
        </p:nvSpPr>
        <p:spPr>
          <a:xfrm rot="16200000">
            <a:off x="2275657" y="3253741"/>
            <a:ext cx="389258" cy="527334"/>
          </a:xfrm>
          <a:prstGeom prst="downArrow">
            <a:avLst/>
          </a:prstGeom>
          <a:gradFill flip="none" rotWithShape="1">
            <a:gsLst>
              <a:gs pos="0">
                <a:srgbClr val="F5B9BA">
                  <a:shade val="30000"/>
                  <a:satMod val="115000"/>
                </a:srgbClr>
              </a:gs>
              <a:gs pos="50000">
                <a:srgbClr val="F5B9BA">
                  <a:shade val="67500"/>
                  <a:satMod val="115000"/>
                </a:srgbClr>
              </a:gs>
              <a:gs pos="100000">
                <a:srgbClr val="F5B9B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下 4">
            <a:extLst>
              <a:ext uri="{FF2B5EF4-FFF2-40B4-BE49-F238E27FC236}">
                <a16:creationId xmlns:a16="http://schemas.microsoft.com/office/drawing/2014/main" id="{72A37F94-80AA-4043-9E00-5CF93DBFEBD0}"/>
              </a:ext>
            </a:extLst>
          </p:cNvPr>
          <p:cNvSpPr/>
          <p:nvPr/>
        </p:nvSpPr>
        <p:spPr>
          <a:xfrm rot="16200000">
            <a:off x="6731487" y="3253740"/>
            <a:ext cx="389258" cy="527334"/>
          </a:xfrm>
          <a:prstGeom prst="downArrow">
            <a:avLst/>
          </a:prstGeom>
          <a:gradFill flip="none" rotWithShape="1">
            <a:gsLst>
              <a:gs pos="0">
                <a:srgbClr val="F5B9BA">
                  <a:shade val="30000"/>
                  <a:satMod val="115000"/>
                </a:srgbClr>
              </a:gs>
              <a:gs pos="50000">
                <a:srgbClr val="F5B9BA">
                  <a:shade val="67500"/>
                  <a:satMod val="115000"/>
                </a:srgbClr>
              </a:gs>
              <a:gs pos="100000">
                <a:srgbClr val="F5B9B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下 4">
            <a:extLst>
              <a:ext uri="{FF2B5EF4-FFF2-40B4-BE49-F238E27FC236}">
                <a16:creationId xmlns:a16="http://schemas.microsoft.com/office/drawing/2014/main" id="{ECE090DF-ABED-4361-A40D-F3C2155BEA08}"/>
              </a:ext>
            </a:extLst>
          </p:cNvPr>
          <p:cNvSpPr/>
          <p:nvPr/>
        </p:nvSpPr>
        <p:spPr>
          <a:xfrm rot="16200000">
            <a:off x="4479708" y="3253740"/>
            <a:ext cx="389258" cy="527334"/>
          </a:xfrm>
          <a:prstGeom prst="downArrow">
            <a:avLst/>
          </a:prstGeom>
          <a:gradFill flip="none" rotWithShape="1">
            <a:gsLst>
              <a:gs pos="0">
                <a:srgbClr val="F5B9BA">
                  <a:shade val="30000"/>
                  <a:satMod val="115000"/>
                </a:srgbClr>
              </a:gs>
              <a:gs pos="50000">
                <a:srgbClr val="F5B9BA">
                  <a:shade val="67500"/>
                  <a:satMod val="115000"/>
                </a:srgbClr>
              </a:gs>
              <a:gs pos="100000">
                <a:srgbClr val="F5B9B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下 4">
            <a:extLst>
              <a:ext uri="{FF2B5EF4-FFF2-40B4-BE49-F238E27FC236}">
                <a16:creationId xmlns:a16="http://schemas.microsoft.com/office/drawing/2014/main" id="{B904F637-BA95-4945-B49B-60C5491DC256}"/>
              </a:ext>
            </a:extLst>
          </p:cNvPr>
          <p:cNvSpPr/>
          <p:nvPr/>
        </p:nvSpPr>
        <p:spPr>
          <a:xfrm rot="16200000">
            <a:off x="8925662" y="3253740"/>
            <a:ext cx="389258" cy="527334"/>
          </a:xfrm>
          <a:prstGeom prst="downArrow">
            <a:avLst/>
          </a:prstGeom>
          <a:gradFill flip="none" rotWithShape="1">
            <a:gsLst>
              <a:gs pos="0">
                <a:srgbClr val="F5B9BA">
                  <a:shade val="30000"/>
                  <a:satMod val="115000"/>
                </a:srgbClr>
              </a:gs>
              <a:gs pos="50000">
                <a:srgbClr val="F5B9BA">
                  <a:shade val="67500"/>
                  <a:satMod val="115000"/>
                </a:srgbClr>
              </a:gs>
              <a:gs pos="100000">
                <a:srgbClr val="F5B9BA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9">
            <a:extLst>
              <a:ext uri="{FF2B5EF4-FFF2-40B4-BE49-F238E27FC236}">
                <a16:creationId xmlns:a16="http://schemas.microsoft.com/office/drawing/2014/main" id="{CCB08A6C-9471-4E53-AAFC-717C1984B9F2}"/>
              </a:ext>
            </a:extLst>
          </p:cNvPr>
          <p:cNvSpPr/>
          <p:nvPr/>
        </p:nvSpPr>
        <p:spPr>
          <a:xfrm>
            <a:off x="531675" y="1056272"/>
            <a:ext cx="3206801" cy="51394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rgbClr val="385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參考示例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4FFE49F-2E91-4723-ACFD-85DB02105019}"/>
              </a:ext>
            </a:extLst>
          </p:cNvPr>
          <p:cNvSpPr/>
          <p:nvPr/>
        </p:nvSpPr>
        <p:spPr>
          <a:xfrm>
            <a:off x="565416" y="4423901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提供學習材料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45EE15E-6289-49AA-9324-E94EA9DA57DC}"/>
              </a:ext>
            </a:extLst>
          </p:cNvPr>
          <p:cNvSpPr/>
          <p:nvPr/>
        </p:nvSpPr>
        <p:spPr>
          <a:xfrm>
            <a:off x="208956" y="4863440"/>
            <a:ext cx="19976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教科書資源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教學影音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平台素材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F23EAE6-31FB-4830-8FDF-857D1A9A5C45}"/>
              </a:ext>
            </a:extLst>
          </p:cNvPr>
          <p:cNvSpPr/>
          <p:nvPr/>
        </p:nvSpPr>
        <p:spPr>
          <a:xfrm>
            <a:off x="2814509" y="442390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設定任務或作業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3FE6C7A-3907-4CEB-A3F5-963081D13C40}"/>
              </a:ext>
            </a:extLst>
          </p:cNvPr>
          <p:cNvSpPr/>
          <p:nvPr/>
        </p:nvSpPr>
        <p:spPr>
          <a:xfrm>
            <a:off x="2860194" y="4863440"/>
            <a:ext cx="17091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紙本作業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實作體驗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問題解決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專題任務       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A0D6DDC-A461-41E5-A1A6-AF62C0A91B21}"/>
              </a:ext>
            </a:extLst>
          </p:cNvPr>
          <p:cNvSpPr/>
          <p:nvPr/>
        </p:nvSpPr>
        <p:spPr>
          <a:xfrm>
            <a:off x="4884668" y="4437146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問題討論與互動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5235D1B-9D21-4EFF-ABC6-70ECC6C257FC}"/>
              </a:ext>
            </a:extLst>
          </p:cNvPr>
          <p:cNvSpPr/>
          <p:nvPr/>
        </p:nvSpPr>
        <p:spPr>
          <a:xfrm>
            <a:off x="4557723" y="4863440"/>
            <a:ext cx="24593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運用平台非同步討論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線上同步研討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差異化教學與指導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1361CD9-AFFC-4113-A1B2-DE2489D4C6C6}"/>
              </a:ext>
            </a:extLst>
          </p:cNvPr>
          <p:cNvSpPr/>
          <p:nvPr/>
        </p:nvSpPr>
        <p:spPr>
          <a:xfrm>
            <a:off x="7189783" y="442390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作業上傳與回饋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4B92510-C8A9-4F75-9B0C-A4C3D2EC1B90}"/>
              </a:ext>
            </a:extLst>
          </p:cNvPr>
          <p:cNvSpPr/>
          <p:nvPr/>
        </p:nvSpPr>
        <p:spPr>
          <a:xfrm>
            <a:off x="7189783" y="4863440"/>
            <a:ext cx="19976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作業歷程指導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作業上傳共用區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相互觀摩與互評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F5684FF-0A58-40FD-ADBC-1CBB6DE5F045}"/>
              </a:ext>
            </a:extLst>
          </p:cNvPr>
          <p:cNvSpPr/>
          <p:nvPr/>
        </p:nvSpPr>
        <p:spPr>
          <a:xfrm>
            <a:off x="9322526" y="442390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教師導學與統整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B1B24F5-1B31-435C-A05D-56C41F394A27}"/>
              </a:ext>
            </a:extLst>
          </p:cNvPr>
          <p:cNvSpPr/>
          <p:nvPr/>
        </p:nvSpPr>
        <p:spPr>
          <a:xfrm>
            <a:off x="9343130" y="4845779"/>
            <a:ext cx="17668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診斷與評量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教師適性回饋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學生省思調整</a:t>
            </a:r>
          </a:p>
        </p:txBody>
      </p:sp>
      <p:sp>
        <p:nvSpPr>
          <p:cNvPr id="25" name="圓角矩形 3">
            <a:extLst>
              <a:ext uri="{FF2B5EF4-FFF2-40B4-BE49-F238E27FC236}">
                <a16:creationId xmlns:a16="http://schemas.microsoft.com/office/drawing/2014/main" id="{1DCCDB9C-E492-4D9E-829C-652196A02F61}"/>
              </a:ext>
            </a:extLst>
          </p:cNvPr>
          <p:cNvSpPr/>
          <p:nvPr/>
        </p:nvSpPr>
        <p:spPr>
          <a:xfrm>
            <a:off x="8090029" y="420100"/>
            <a:ext cx="3206801" cy="71083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385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嘉義縣停課不停學</a:t>
            </a:r>
          </a:p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線上一起來</a:t>
            </a:r>
          </a:p>
        </p:txBody>
      </p:sp>
    </p:spTree>
    <p:extLst>
      <p:ext uri="{BB962C8B-B14F-4D97-AF65-F5344CB8AC3E}">
        <p14:creationId xmlns:p14="http://schemas.microsoft.com/office/powerpoint/2010/main" val="4010984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D6FFDC-7E4F-2765-8243-02F5805A1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DF8A6F-FFD8-2275-773A-6695A6F9F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D8103D4-167E-7F99-331A-06219767B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21802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D6FE9E8-0FD1-CFC3-B9F7-086573F87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316" y="0"/>
            <a:ext cx="4828684" cy="679156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C58AA82-A424-59FC-9BD5-BD2AB24A4EF0}"/>
              </a:ext>
            </a:extLst>
          </p:cNvPr>
          <p:cNvSpPr/>
          <p:nvPr/>
        </p:nvSpPr>
        <p:spPr>
          <a:xfrm>
            <a:off x="3799002" y="3789575"/>
            <a:ext cx="1602557" cy="17910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4EFD62A-949A-A284-321B-667B6D8E151B}"/>
              </a:ext>
            </a:extLst>
          </p:cNvPr>
          <p:cNvSpPr/>
          <p:nvPr/>
        </p:nvSpPr>
        <p:spPr>
          <a:xfrm>
            <a:off x="5553959" y="3789575"/>
            <a:ext cx="1602557" cy="17910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9182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>
            <a:extLst>
              <a:ext uri="{FF2B5EF4-FFF2-40B4-BE49-F238E27FC236}">
                <a16:creationId xmlns:a16="http://schemas.microsoft.com/office/drawing/2014/main" id="{0B08D27D-ADDD-4596-A0CD-FD3590491578}"/>
              </a:ext>
            </a:extLst>
          </p:cNvPr>
          <p:cNvSpPr/>
          <p:nvPr/>
        </p:nvSpPr>
        <p:spPr>
          <a:xfrm>
            <a:off x="8368488" y="657632"/>
            <a:ext cx="3206801" cy="71083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385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嘉義縣停課不停學</a:t>
            </a:r>
          </a:p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線上一起來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1C5D5396-CB27-459E-BEC2-6DE7FDF49DA6}"/>
              </a:ext>
            </a:extLst>
          </p:cNvPr>
          <p:cNvSpPr/>
          <p:nvPr/>
        </p:nvSpPr>
        <p:spPr>
          <a:xfrm>
            <a:off x="4846125" y="305989"/>
            <a:ext cx="2604795" cy="246646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如何實施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遠距教學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資源篇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8A228B9B-4C12-4445-BC65-536BAECDC165}"/>
              </a:ext>
            </a:extLst>
          </p:cNvPr>
          <p:cNvSpPr>
            <a:spLocks/>
          </p:cNvSpPr>
          <p:nvPr/>
        </p:nvSpPr>
        <p:spPr>
          <a:xfrm>
            <a:off x="2521478" y="2872545"/>
            <a:ext cx="1515605" cy="15156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課程素材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C1026B7A-0EE9-4AB2-8926-DCCF707C39FD}"/>
              </a:ext>
            </a:extLst>
          </p:cNvPr>
          <p:cNvSpPr/>
          <p:nvPr/>
        </p:nvSpPr>
        <p:spPr>
          <a:xfrm>
            <a:off x="5204002" y="2872545"/>
            <a:ext cx="1515605" cy="15156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班級管理</a:t>
            </a:r>
          </a:p>
        </p:txBody>
      </p:sp>
      <p:sp>
        <p:nvSpPr>
          <p:cNvPr id="8" name="圓角矩形 16">
            <a:extLst>
              <a:ext uri="{FF2B5EF4-FFF2-40B4-BE49-F238E27FC236}">
                <a16:creationId xmlns:a16="http://schemas.microsoft.com/office/drawing/2014/main" id="{4C98A426-E872-45F3-AE6F-8C4FC9EB2C0D}"/>
              </a:ext>
            </a:extLst>
          </p:cNvPr>
          <p:cNvSpPr/>
          <p:nvPr/>
        </p:nvSpPr>
        <p:spPr>
          <a:xfrm>
            <a:off x="465771" y="1062311"/>
            <a:ext cx="3206801" cy="51394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rgbClr val="385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參考示例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C9BE9F79-FD1A-417D-9CE2-2584B5017A80}"/>
              </a:ext>
            </a:extLst>
          </p:cNvPr>
          <p:cNvSpPr/>
          <p:nvPr/>
        </p:nvSpPr>
        <p:spPr>
          <a:xfrm>
            <a:off x="8121080" y="2923712"/>
            <a:ext cx="1515605" cy="151560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診斷評估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1AF62BA-F596-4F58-AC1A-183FA266D440}"/>
              </a:ext>
            </a:extLst>
          </p:cNvPr>
          <p:cNvSpPr/>
          <p:nvPr/>
        </p:nvSpPr>
        <p:spPr>
          <a:xfrm>
            <a:off x="2511281" y="4595360"/>
            <a:ext cx="15359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教科書資源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教學影音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平台素材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8F779EF-8565-4AEC-8F17-F4B306E30AC4}"/>
              </a:ext>
            </a:extLst>
          </p:cNvPr>
          <p:cNvSpPr/>
          <p:nvPr/>
        </p:nvSpPr>
        <p:spPr>
          <a:xfrm>
            <a:off x="4974966" y="4567520"/>
            <a:ext cx="239033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1.Google classroom</a:t>
            </a: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2.Google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雲端共用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3.O365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Teams</a:t>
            </a: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班級網站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5.Line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群組、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FB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A975AE8-6EB6-49EA-BBCA-E80245CE1FD5}"/>
              </a:ext>
            </a:extLst>
          </p:cNvPr>
          <p:cNvSpPr/>
          <p:nvPr/>
        </p:nvSpPr>
        <p:spPr>
          <a:xfrm>
            <a:off x="8016745" y="4595360"/>
            <a:ext cx="17668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平台討論區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平台回饋系統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969293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>
            <a:extLst>
              <a:ext uri="{FF2B5EF4-FFF2-40B4-BE49-F238E27FC236}">
                <a16:creationId xmlns:a16="http://schemas.microsoft.com/office/drawing/2014/main" id="{37B57FE3-B7D1-47D4-A168-9DC9D10DAE3B}"/>
              </a:ext>
            </a:extLst>
          </p:cNvPr>
          <p:cNvSpPr/>
          <p:nvPr/>
        </p:nvSpPr>
        <p:spPr>
          <a:xfrm>
            <a:off x="7998892" y="471530"/>
            <a:ext cx="3206801" cy="71083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385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嘉義縣停課不停學</a:t>
            </a:r>
          </a:p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線上一起來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DB89FA5B-CB1D-4529-AA79-427CC3CC013A}"/>
              </a:ext>
            </a:extLst>
          </p:cNvPr>
          <p:cNvSpPr/>
          <p:nvPr/>
        </p:nvSpPr>
        <p:spPr>
          <a:xfrm>
            <a:off x="4760074" y="305989"/>
            <a:ext cx="2604795" cy="2466460"/>
          </a:xfrm>
          <a:prstGeom prst="ellipse">
            <a:avLst/>
          </a:prstGeom>
          <a:solidFill>
            <a:srgbClr val="DDFDE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如何實施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遠距教學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技巧篇</a:t>
            </a:r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8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12252989-658B-4EEC-B705-9067C2805800}"/>
              </a:ext>
            </a:extLst>
          </p:cNvPr>
          <p:cNvSpPr/>
          <p:nvPr/>
        </p:nvSpPr>
        <p:spPr>
          <a:xfrm>
            <a:off x="1748014" y="2339089"/>
            <a:ext cx="1515605" cy="15156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班級管理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27390759-184B-463D-9D6B-5DFB6A84C634}"/>
              </a:ext>
            </a:extLst>
          </p:cNvPr>
          <p:cNvSpPr/>
          <p:nvPr/>
        </p:nvSpPr>
        <p:spPr>
          <a:xfrm>
            <a:off x="6832848" y="3421136"/>
            <a:ext cx="1515605" cy="151560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課程規劃</a:t>
            </a:r>
          </a:p>
        </p:txBody>
      </p:sp>
      <p:sp>
        <p:nvSpPr>
          <p:cNvPr id="8" name="圓角矩形 16">
            <a:extLst>
              <a:ext uri="{FF2B5EF4-FFF2-40B4-BE49-F238E27FC236}">
                <a16:creationId xmlns:a16="http://schemas.microsoft.com/office/drawing/2014/main" id="{7C5B7417-BB26-4DF8-B3C3-8085905DC4BB}"/>
              </a:ext>
            </a:extLst>
          </p:cNvPr>
          <p:cNvSpPr/>
          <p:nvPr/>
        </p:nvSpPr>
        <p:spPr>
          <a:xfrm>
            <a:off x="450978" y="1099516"/>
            <a:ext cx="3206801" cy="51394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rgbClr val="3855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參考示例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F088A9E2-03A2-4427-8069-5C4367873D51}"/>
              </a:ext>
            </a:extLst>
          </p:cNvPr>
          <p:cNvSpPr>
            <a:spLocks/>
          </p:cNvSpPr>
          <p:nvPr/>
        </p:nvSpPr>
        <p:spPr>
          <a:xfrm>
            <a:off x="4111080" y="3389190"/>
            <a:ext cx="1515605" cy="15156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促進動機</a:t>
            </a: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C810336E-961A-494B-99FB-74FCE93B7A18}"/>
              </a:ext>
            </a:extLst>
          </p:cNvPr>
          <p:cNvSpPr/>
          <p:nvPr/>
        </p:nvSpPr>
        <p:spPr>
          <a:xfrm>
            <a:off x="8844491" y="2339089"/>
            <a:ext cx="1515605" cy="1515605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398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診斷評估</a:t>
            </a:r>
          </a:p>
        </p:txBody>
      </p:sp>
      <p:sp>
        <p:nvSpPr>
          <p:cNvPr id="11" name="向上箭號 1">
            <a:extLst>
              <a:ext uri="{FF2B5EF4-FFF2-40B4-BE49-F238E27FC236}">
                <a16:creationId xmlns:a16="http://schemas.microsoft.com/office/drawing/2014/main" id="{DF74BF40-B582-4BD0-BEDE-910CDE9BC58E}"/>
              </a:ext>
            </a:extLst>
          </p:cNvPr>
          <p:cNvSpPr/>
          <p:nvPr/>
        </p:nvSpPr>
        <p:spPr>
          <a:xfrm rot="15174137">
            <a:off x="3763639" y="2099073"/>
            <a:ext cx="501377" cy="639784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上箭號 15">
            <a:extLst>
              <a:ext uri="{FF2B5EF4-FFF2-40B4-BE49-F238E27FC236}">
                <a16:creationId xmlns:a16="http://schemas.microsoft.com/office/drawing/2014/main" id="{154849D5-CFCA-46B0-B89A-4D06C4A43E4D}"/>
              </a:ext>
            </a:extLst>
          </p:cNvPr>
          <p:cNvSpPr/>
          <p:nvPr/>
        </p:nvSpPr>
        <p:spPr>
          <a:xfrm rot="13247167">
            <a:off x="4789435" y="2777000"/>
            <a:ext cx="501377" cy="639784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上箭號 22">
            <a:extLst>
              <a:ext uri="{FF2B5EF4-FFF2-40B4-BE49-F238E27FC236}">
                <a16:creationId xmlns:a16="http://schemas.microsoft.com/office/drawing/2014/main" id="{A9826E27-0AF3-4E65-9849-842341FDFED9}"/>
              </a:ext>
            </a:extLst>
          </p:cNvPr>
          <p:cNvSpPr/>
          <p:nvPr/>
        </p:nvSpPr>
        <p:spPr>
          <a:xfrm rot="8358694" flipH="1">
            <a:off x="6823628" y="2754342"/>
            <a:ext cx="501377" cy="639784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上箭號 25">
            <a:extLst>
              <a:ext uri="{FF2B5EF4-FFF2-40B4-BE49-F238E27FC236}">
                <a16:creationId xmlns:a16="http://schemas.microsoft.com/office/drawing/2014/main" id="{01645E5D-9FC6-45A8-B97E-268C1D7375CC}"/>
              </a:ext>
            </a:extLst>
          </p:cNvPr>
          <p:cNvSpPr/>
          <p:nvPr/>
        </p:nvSpPr>
        <p:spPr>
          <a:xfrm rot="6425863" flipH="1">
            <a:off x="8097765" y="2120948"/>
            <a:ext cx="501377" cy="639784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6954769-6989-4002-87BC-23FD97A9E47F}"/>
              </a:ext>
            </a:extLst>
          </p:cNvPr>
          <p:cNvSpPr/>
          <p:nvPr/>
        </p:nvSpPr>
        <p:spPr>
          <a:xfrm>
            <a:off x="3371713" y="5013531"/>
            <a:ext cx="2839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示例：運用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PaGamO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進行闖關式評量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7C2D4D4-C116-4ADE-9BAD-D677B06BB81A}"/>
              </a:ext>
            </a:extLst>
          </p:cNvPr>
          <p:cNvSpPr/>
          <p:nvPr/>
        </p:nvSpPr>
        <p:spPr>
          <a:xfrm>
            <a:off x="6675675" y="5013531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示例：運用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學習吧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安排學習進度  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9F31AD8-B695-420E-AD7C-0B66DC19968E}"/>
              </a:ext>
            </a:extLst>
          </p:cNvPr>
          <p:cNvSpPr/>
          <p:nvPr/>
        </p:nvSpPr>
        <p:spPr>
          <a:xfrm>
            <a:off x="834461" y="4013850"/>
            <a:ext cx="2666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示例：運用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學習拍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討論與作業檢核 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6DAC5EC-19A0-4F10-BFD4-5B20B2C80519}"/>
              </a:ext>
            </a:extLst>
          </p:cNvPr>
          <p:cNvSpPr/>
          <p:nvPr/>
        </p:nvSpPr>
        <p:spPr>
          <a:xfrm>
            <a:off x="8727911" y="4149158"/>
            <a:ext cx="2839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示例：運用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因材網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診斷評量學習情形  </a:t>
            </a:r>
          </a:p>
        </p:txBody>
      </p:sp>
    </p:spTree>
    <p:extLst>
      <p:ext uri="{BB962C8B-B14F-4D97-AF65-F5344CB8AC3E}">
        <p14:creationId xmlns:p14="http://schemas.microsoft.com/office/powerpoint/2010/main" val="1988183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85963" y="2272245"/>
            <a:ext cx="10997246" cy="33561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人：學生、教師、家長、學校、縣府</a:t>
            </a:r>
            <a:r>
              <a:rPr lang="en-US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pPr>
              <a:lnSpc>
                <a:spcPct val="12000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事：課程實施、教學模式</a:t>
            </a:r>
            <a:endParaRPr lang="en-US" altLang="zh-TW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時：停課前、停課中、</a:t>
            </a:r>
            <a:r>
              <a:rPr lang="zh-TW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復課</a:t>
            </a: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endParaRPr lang="en-US" altLang="zh-TW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地：在校、居家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註：防疫政策，不再一律全班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師生停課不到校，學生線上學習更形需要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物：教學資源</a:t>
            </a:r>
            <a:r>
              <a:rPr lang="en-US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平台、工具</a:t>
            </a:r>
            <a:r>
              <a:rPr lang="en-US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、網路、資訊設備</a:t>
            </a:r>
            <a:endParaRPr lang="zh-TW" altLang="en-US" sz="36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5963" y="1470504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人、事、時、地、物</a:t>
            </a:r>
            <a:endParaRPr lang="zh-TW" altLang="en-US" sz="3600" b="1" i="0" dirty="0">
              <a:solidFill>
                <a:srgbClr val="7030A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DC4A86DA-FA6C-4E7B-B601-69DBCC422BD0}"/>
              </a:ext>
            </a:extLst>
          </p:cNvPr>
          <p:cNvSpPr txBox="1">
            <a:spLocks/>
          </p:cNvSpPr>
          <p:nvPr/>
        </p:nvSpPr>
        <p:spPr>
          <a:xfrm>
            <a:off x="1273290" y="338034"/>
            <a:ext cx="9330714" cy="83478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可以從哪一些面向思考？</a:t>
            </a:r>
            <a:endParaRPr lang="zh-CN" altLang="en-US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627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0A0EAA-5430-4206-87F5-92477888E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1273290" y="338034"/>
            <a:ext cx="9330714" cy="834782"/>
          </a:xfrm>
          <a:solidFill>
            <a:srgbClr val="002060"/>
          </a:solidFill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學生若請防疫假，如何因應？</a:t>
            </a:r>
            <a:endParaRPr lang="zh-CN" altLang="en-US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82675" y="1453897"/>
            <a:ext cx="5438765" cy="1865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停課期間，教師應主動為學生規畫停課期間在家自主學習的進度，導師每日應與學生保持聯繫，以了解學生身心健康及居家學習情形；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得視實際需要將課程學習相關教材公告於學校網站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鼓勵學生利用網站及數位遠距教學資源進行居家線上學習</a:t>
            </a:r>
            <a:r>
              <a:rPr lang="zh-TW" altLang="en-US" sz="1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；學校採取的因應措施應</a:t>
            </a:r>
            <a:r>
              <a:rPr lang="zh-TW" altLang="en-US" sz="16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與家長充分溝通，取得支持與配合。</a:t>
            </a:r>
          </a:p>
        </p:txBody>
      </p:sp>
      <p:sp>
        <p:nvSpPr>
          <p:cNvPr id="9" name="矩形 8"/>
          <p:cNvSpPr/>
          <p:nvPr/>
        </p:nvSpPr>
        <p:spPr>
          <a:xfrm>
            <a:off x="385963" y="1470504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教育部公布補課原則</a:t>
            </a:r>
            <a:endParaRPr lang="zh-TW" altLang="en-US" sz="3600" b="1" i="0" dirty="0">
              <a:solidFill>
                <a:srgbClr val="7030A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7226"/>
            <a:ext cx="5810250" cy="49911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647" y="3445764"/>
            <a:ext cx="55816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6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21EEBF98-6611-4152-987D-17230322F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838200" y="219075"/>
            <a:ext cx="10815687" cy="906049"/>
          </a:xfrm>
          <a:solidFill>
            <a:srgbClr val="002060"/>
          </a:solidFill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使用資訊設備時的「數位健康」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0"/>
              </a:spcBef>
            </a:pPr>
            <a:endParaRPr lang="zh-CN" alt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" y="1304925"/>
            <a:ext cx="5768340" cy="35433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49" y="2531269"/>
            <a:ext cx="5476875" cy="410765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16255" y="5695950"/>
            <a:ext cx="456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資料來源</a:t>
            </a:r>
            <a:r>
              <a:rPr lang="en-US" altLang="zh-TW" dirty="0"/>
              <a:t>:https://walker-a.com/archives/4225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9419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35DED2-71A0-4245-9A69-C6595B72D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F810D7-2842-48D9-A382-35833860A7A7}"/>
              </a:ext>
            </a:extLst>
          </p:cNvPr>
          <p:cNvSpPr txBox="1">
            <a:spLocks/>
          </p:cNvSpPr>
          <p:nvPr/>
        </p:nvSpPr>
        <p:spPr>
          <a:xfrm>
            <a:off x="1989056" y="312394"/>
            <a:ext cx="8502977" cy="904973"/>
          </a:xfrm>
          <a:prstGeom prst="rect">
            <a:avLst/>
          </a:prstGeom>
          <a:solidFill>
            <a:srgbClr val="002060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zh-TW" altLang="en-US" sz="5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前置部署  平日演練</a:t>
            </a:r>
            <a:endParaRPr lang="zh-CN" altLang="en-US" sz="5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A2CF022B-8E3A-4674-8AC5-9464C8BDBF50}"/>
              </a:ext>
            </a:extLst>
          </p:cNvPr>
          <p:cNvSpPr/>
          <p:nvPr/>
        </p:nvSpPr>
        <p:spPr>
          <a:xfrm>
            <a:off x="703867" y="2771238"/>
            <a:ext cx="2328421" cy="782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師生帳號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025A066C-7939-465E-AC7C-408F2F7F0547}"/>
              </a:ext>
            </a:extLst>
          </p:cNvPr>
          <p:cNvSpPr/>
          <p:nvPr/>
        </p:nvSpPr>
        <p:spPr>
          <a:xfrm>
            <a:off x="8666748" y="2771237"/>
            <a:ext cx="2328421" cy="782425"/>
          </a:xfrm>
          <a:prstGeom prst="roundRect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線上平台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F10DC52-368C-454F-A0F6-CC5FDD205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111" y="1867691"/>
            <a:ext cx="4246814" cy="2589521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45E5592-B168-43A5-BE21-F03E71AE12CA}"/>
              </a:ext>
            </a:extLst>
          </p:cNvPr>
          <p:cNvSpPr txBox="1"/>
          <p:nvPr/>
        </p:nvSpPr>
        <p:spPr>
          <a:xfrm>
            <a:off x="2801332" y="5152083"/>
            <a:ext cx="6589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您必須要知道教育雲帳號或</a:t>
            </a:r>
            <a:r>
              <a:rPr lang="en-US" altLang="zh-TW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Open ID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227993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EB854042-437C-4FF7-9358-72863C71C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1680561" y="135869"/>
            <a:ext cx="9081155" cy="904973"/>
          </a:xfrm>
          <a:solidFill>
            <a:srgbClr val="002060"/>
          </a:solidFill>
        </p:spPr>
        <p:txBody>
          <a:bodyPr>
            <a:normAutofit fontScale="925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線上線下混成教學的應變參考</a:t>
            </a:r>
            <a:endParaRPr lang="zh-CN" altLang="en-US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圖片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755" y="1300163"/>
            <a:ext cx="6354769" cy="560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>
            <a:extLst>
              <a:ext uri="{FF2B5EF4-FFF2-40B4-BE49-F238E27FC236}">
                <a16:creationId xmlns:a16="http://schemas.microsoft.com/office/drawing/2014/main" id="{25198C7D-202E-4FE2-9184-A8754E28F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707011" y="131188"/>
            <a:ext cx="10998200" cy="943467"/>
          </a:xfrm>
          <a:solidFill>
            <a:srgbClr val="002060"/>
          </a:solidFill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如果我要用</a:t>
            </a:r>
            <a: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54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Youtube</a:t>
            </a:r>
            <a:r>
              <a:rPr lang="zh-TW" altLang="en-US" sz="5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endParaRPr lang="zh-CN" altLang="en-US" sz="5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5963" y="1315094"/>
            <a:ext cx="10997246" cy="6969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同步：師生可同時間上線        非同步教學：錄影上傳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63" y="2095501"/>
            <a:ext cx="11186912" cy="234539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8AFB3D7-87AF-417A-9484-C485E805C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63" y="3838575"/>
            <a:ext cx="9667875" cy="301942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A56FF2E-3501-4A27-911E-9279C2CB5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467" y="3087066"/>
            <a:ext cx="1200150" cy="71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458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>
            <a:extLst>
              <a:ext uri="{FF2B5EF4-FFF2-40B4-BE49-F238E27FC236}">
                <a16:creationId xmlns:a16="http://schemas.microsoft.com/office/drawing/2014/main" id="{58AEBBD5-8D16-4BDD-B45E-46DC2BFAF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803538" y="277813"/>
            <a:ext cx="10162095" cy="895003"/>
          </a:xfrm>
          <a:solidFill>
            <a:srgbClr val="002060"/>
          </a:solidFill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如果我要用</a:t>
            </a:r>
            <a: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54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Youtube</a:t>
            </a: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CN" altLang="en-US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04899" y="1992280"/>
            <a:ext cx="928687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zh-TW" sz="2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教師指派符應課程進度或能力指標之線上學習或閱讀類紙本素材，請學生觀看或閱讀，進行學習。</a:t>
            </a:r>
          </a:p>
          <a:p>
            <a:pPr>
              <a:spcAft>
                <a:spcPts val="0"/>
              </a:spcAft>
            </a:pPr>
            <a:r>
              <a:rPr lang="en-US" altLang="zh-TW" sz="2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 </a:t>
            </a:r>
            <a:endParaRPr lang="zh-TW" altLang="zh-TW" sz="26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2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lang="zh-TW" altLang="zh-TW" sz="2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教師</a:t>
            </a:r>
            <a:r>
              <a:rPr lang="zh-TW" altLang="zh-TW" sz="26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指派相對應學習內容之作業形式予學生，進行評量。</a:t>
            </a:r>
            <a:r>
              <a:rPr lang="en-US" altLang="zh-TW" sz="26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(</a:t>
            </a:r>
            <a:r>
              <a:rPr lang="zh-TW" altLang="zh-TW" sz="26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形式不限，例如：學科習作、學習單、錄音作業</a:t>
            </a:r>
            <a:r>
              <a:rPr lang="en-US" altLang="zh-TW" sz="26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……</a:t>
            </a:r>
            <a:r>
              <a:rPr lang="zh-TW" altLang="zh-TW" sz="26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等</a:t>
            </a:r>
            <a:r>
              <a:rPr lang="en-US" altLang="zh-TW" sz="26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)</a:t>
            </a:r>
            <a:endParaRPr lang="zh-TW" altLang="zh-TW" sz="26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26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 </a:t>
            </a:r>
            <a:endParaRPr lang="zh-TW" altLang="zh-TW" sz="26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26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3.</a:t>
            </a:r>
            <a:r>
              <a:rPr lang="zh-TW" altLang="zh-TW" sz="26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學生透過</a:t>
            </a:r>
            <a:r>
              <a:rPr lang="zh-TW" altLang="zh-TW" sz="2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親師生溝通平台</a:t>
            </a:r>
            <a:r>
              <a:rPr lang="en-US" altLang="zh-TW" sz="2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2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例如：班級</a:t>
            </a:r>
            <a:r>
              <a:rPr lang="en-US" altLang="zh-TW" sz="2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Line</a:t>
            </a:r>
            <a:r>
              <a:rPr lang="zh-TW" altLang="zh-TW" sz="2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群組、班級</a:t>
            </a:r>
            <a:r>
              <a:rPr lang="en-US" altLang="zh-TW" sz="2600" b="1" kern="1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fb</a:t>
            </a:r>
            <a:r>
              <a:rPr lang="zh-TW" altLang="zh-TW" sz="2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專頁</a:t>
            </a:r>
            <a:r>
              <a:rPr lang="en-US" altLang="zh-TW" sz="2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zh-TW" sz="26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上傳線上作業。</a:t>
            </a:r>
          </a:p>
          <a:p>
            <a:pPr>
              <a:spcAft>
                <a:spcPts val="0"/>
              </a:spcAft>
            </a:pPr>
            <a:r>
              <a:rPr lang="en-US" altLang="zh-TW" sz="26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 </a:t>
            </a:r>
            <a:endParaRPr lang="zh-TW" altLang="zh-TW" sz="26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4.</a:t>
            </a:r>
            <a:r>
              <a:rPr lang="zh-TW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復課後，檢視學生作業，給予回饋，並進行適性教學。</a:t>
            </a:r>
            <a:endParaRPr lang="zh-TW" altLang="en-US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5963" y="1166317"/>
            <a:ext cx="10997246" cy="6969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同步：直播        非同步教學：錄影上傳</a:t>
            </a:r>
          </a:p>
        </p:txBody>
      </p:sp>
    </p:spTree>
    <p:extLst>
      <p:ext uri="{BB962C8B-B14F-4D97-AF65-F5344CB8AC3E}">
        <p14:creationId xmlns:p14="http://schemas.microsoft.com/office/powerpoint/2010/main" val="33082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A62279-F3E4-444B-8D3C-AA2FD977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599"/>
            <a:ext cx="10515600" cy="708301"/>
          </a:xfrm>
        </p:spPr>
        <p:txBody>
          <a:bodyPr/>
          <a:lstStyle/>
          <a:p>
            <a:pPr algn="ctr"/>
            <a:r>
              <a:rPr lang="zh-TW" altLang="en-US" b="1" dirty="0"/>
              <a:t>全國高級中等以下學校學生居家線上學習參考指引</a:t>
            </a:r>
            <a:r>
              <a:rPr lang="en-US" altLang="zh-TW" b="1" dirty="0"/>
              <a:t>(</a:t>
            </a:r>
            <a:r>
              <a:rPr lang="zh-TW" altLang="en-US" b="1" dirty="0"/>
              <a:t>一</a:t>
            </a:r>
            <a:r>
              <a:rPr lang="en-US" altLang="zh-TW" b="1" dirty="0"/>
              <a:t>)</a:t>
            </a:r>
            <a:endParaRPr lang="zh-TW" altLang="en-US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1D400B-3D9F-44AB-A1C5-B02053F7A3F7}"/>
              </a:ext>
            </a:extLst>
          </p:cNvPr>
          <p:cNvSpPr txBox="1"/>
          <p:nvPr/>
        </p:nvSpPr>
        <p:spPr>
          <a:xfrm>
            <a:off x="942681" y="1119555"/>
            <a:ext cx="10058399" cy="4637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一、教學資源與設備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資訊設備與網路：</a:t>
            </a:r>
            <a:endParaRPr lang="en-US" altLang="zh-TW" sz="20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備妥教師線上教學及學生居家線上學習所需資訊設備及網路，需確保學生居家學習設備環境能正常使用，基本 設備及網路如下： </a:t>
            </a:r>
            <a:r>
              <a:rPr lang="en-US" altLang="zh-TW" sz="2000" b="1" dirty="0"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b="1" dirty="0"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資訊設備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：桌上型電腦或筆記型電腦或平板電腦。 </a:t>
            </a:r>
            <a:r>
              <a:rPr lang="en-US" altLang="zh-TW" sz="2000" b="1" dirty="0"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b="1" dirty="0"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視訊及音訊設備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：攝影機、麥克風、耳機或擴音設備。 </a:t>
            </a:r>
            <a:r>
              <a:rPr lang="en-US" altLang="zh-TW" sz="2000" b="1" dirty="0"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000" b="1" dirty="0">
                <a:highlight>
                  <a:srgbClr val="FF00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網路設備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：有線網路或無線網路或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4G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熱點分享）。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0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線上教學工具與資源：</a:t>
            </a:r>
            <a:endParaRPr lang="en-US" altLang="zh-TW" sz="2000" b="1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備妥師生線上教學及學習所需視訊工具、數位學習平臺、學習管理系統及數位教學與學習資源，需確保師生能 操作及熟悉前述工具與資源，以利線上課程實施。 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EADE424-BE52-4723-94FF-A64EF667D7DE}"/>
              </a:ext>
            </a:extLst>
          </p:cNvPr>
          <p:cNvSpPr txBox="1"/>
          <p:nvPr/>
        </p:nvSpPr>
        <p:spPr>
          <a:xfrm>
            <a:off x="10162095" y="854047"/>
            <a:ext cx="1329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111.1.25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830028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328255-F278-E10B-75F6-CC2ABEE4F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46860D-E827-CF34-257D-D835588BF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534FD82-897B-03C9-9CC6-98C06C0D7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83962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3940DC7-8D8D-967A-C7DC-CDBA7142D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962" y="546756"/>
            <a:ext cx="5962650" cy="477202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651C65C-0772-6A71-3E39-B5649F5A8004}"/>
              </a:ext>
            </a:extLst>
          </p:cNvPr>
          <p:cNvSpPr/>
          <p:nvPr/>
        </p:nvSpPr>
        <p:spPr>
          <a:xfrm>
            <a:off x="545388" y="4430598"/>
            <a:ext cx="4733622" cy="15837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43410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A62279-F3E4-444B-8D3C-AA2FD977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552"/>
            <a:ext cx="10515600" cy="708301"/>
          </a:xfrm>
        </p:spPr>
        <p:txBody>
          <a:bodyPr/>
          <a:lstStyle/>
          <a:p>
            <a:pPr algn="ctr"/>
            <a:r>
              <a:rPr lang="zh-TW" altLang="en-US" b="1" dirty="0"/>
              <a:t>全國高級中等以下學校學生居家線上學習參考指引</a:t>
            </a:r>
            <a:r>
              <a:rPr lang="en-US" altLang="zh-TW" b="1" dirty="0"/>
              <a:t>(</a:t>
            </a:r>
            <a:r>
              <a:rPr lang="zh-TW" altLang="en-US" b="1" dirty="0"/>
              <a:t>二</a:t>
            </a:r>
            <a:r>
              <a:rPr lang="en-US" altLang="zh-TW" b="1" dirty="0"/>
              <a:t>)</a:t>
            </a:r>
            <a:endParaRPr lang="zh-TW" altLang="en-US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1D400B-3D9F-44AB-A1C5-B02053F7A3F7}"/>
              </a:ext>
            </a:extLst>
          </p:cNvPr>
          <p:cNvSpPr txBox="1"/>
          <p:nvPr/>
        </p:nvSpPr>
        <p:spPr>
          <a:xfrm>
            <a:off x="820133" y="1456729"/>
            <a:ext cx="10397764" cy="3944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二、線上教學模式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同步教學 </a:t>
            </a:r>
            <a:endParaRPr lang="en-US" altLang="zh-TW" sz="2800" b="1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在學習環境中，教學者與學習者雖然分隔兩地，但仍能即時地進行教與學之互動。為了達成教學過程中必要的互動，學習者通常使用線上教室應用程式，來與其他學習者或教學者進行類似面對面溝通。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運用視訊同步教學的工具，搭配教師現有的教材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 教科書補充教材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，讓教師與學生同步上課互動學 習。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運用非視訊同步教學的工具，讓教師與學生可透過文字、聲音進行同步上課互動學習。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同步教學時可藉由線上講授、討論、分享以提高學生的互動與課程參與。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EADE424-BE52-4723-94FF-A64EF667D7DE}"/>
              </a:ext>
            </a:extLst>
          </p:cNvPr>
          <p:cNvSpPr txBox="1"/>
          <p:nvPr/>
        </p:nvSpPr>
        <p:spPr>
          <a:xfrm>
            <a:off x="10190376" y="955416"/>
            <a:ext cx="1329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111.1.25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28805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A62279-F3E4-444B-8D3C-AA2FD977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552"/>
            <a:ext cx="10515600" cy="708301"/>
          </a:xfrm>
        </p:spPr>
        <p:txBody>
          <a:bodyPr/>
          <a:lstStyle/>
          <a:p>
            <a:pPr algn="ctr"/>
            <a:r>
              <a:rPr lang="zh-TW" altLang="en-US" b="1" dirty="0"/>
              <a:t>全國高級中等以下學校學生居家線上學習參考指引</a:t>
            </a:r>
            <a:r>
              <a:rPr lang="en-US" altLang="zh-TW" b="1" dirty="0"/>
              <a:t>(</a:t>
            </a:r>
            <a:r>
              <a:rPr lang="zh-TW" altLang="en-US" b="1" dirty="0"/>
              <a:t>二</a:t>
            </a:r>
            <a:r>
              <a:rPr lang="en-US" altLang="zh-TW" b="1" dirty="0"/>
              <a:t>)</a:t>
            </a:r>
            <a:endParaRPr lang="zh-TW" altLang="en-US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1D400B-3D9F-44AB-A1C5-B02053F7A3F7}"/>
              </a:ext>
            </a:extLst>
          </p:cNvPr>
          <p:cNvSpPr txBox="1"/>
          <p:nvPr/>
        </p:nvSpPr>
        <p:spPr>
          <a:xfrm>
            <a:off x="933255" y="1272063"/>
            <a:ext cx="10096106" cy="4313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二、線上教學模式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非同步教學 </a:t>
            </a:r>
            <a:endParaRPr lang="en-US" altLang="zh-TW" sz="2800" b="1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教學者把教學內容或課堂筆 記以圖文或影像形式存放在課程網站中，提供學習者可隨時收看或閱讀；學習者利用電腦工具繳交作業；或透過線上討論看板發表意見、進行互動等</a:t>
            </a:r>
            <a:r>
              <a:rPr lang="zh-TW" altLang="en-US" sz="2000" b="1" dirty="0">
                <a:highlight>
                  <a:srgbClr val="00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師生不同時在線上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的學習形式，即稱為非同步線上學習。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非同步教學可運用：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數位資源與工具，教師登入線上學習平臺備課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例如因材網、學習吧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指派學生適宜課程、學習內容與作業，依據學生的學習狀況，給予適時反饋；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教師指派學習任務或課後作業繳交；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透過線上學習平臺可記錄了解學生學習成效。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EADE424-BE52-4723-94FF-A64EF667D7DE}"/>
              </a:ext>
            </a:extLst>
          </p:cNvPr>
          <p:cNvSpPr txBox="1"/>
          <p:nvPr/>
        </p:nvSpPr>
        <p:spPr>
          <a:xfrm>
            <a:off x="10190376" y="955416"/>
            <a:ext cx="1329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111.1.25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4561475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A62279-F3E4-444B-8D3C-AA2FD977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552"/>
            <a:ext cx="10515600" cy="708301"/>
          </a:xfrm>
        </p:spPr>
        <p:txBody>
          <a:bodyPr/>
          <a:lstStyle/>
          <a:p>
            <a:pPr algn="ctr"/>
            <a:r>
              <a:rPr lang="zh-TW" altLang="en-US" b="1" dirty="0"/>
              <a:t>全國高級中等以下學校學生居家線上學習參考指引</a:t>
            </a:r>
            <a:r>
              <a:rPr lang="en-US" altLang="zh-TW" b="1" dirty="0"/>
              <a:t>(</a:t>
            </a:r>
            <a:r>
              <a:rPr lang="zh-TW" altLang="en-US" b="1" dirty="0"/>
              <a:t>二</a:t>
            </a:r>
            <a:r>
              <a:rPr lang="en-US" altLang="zh-TW" b="1" dirty="0"/>
              <a:t>)</a:t>
            </a:r>
            <a:endParaRPr lang="zh-TW" altLang="en-US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1D400B-3D9F-44AB-A1C5-B02053F7A3F7}"/>
              </a:ext>
            </a:extLst>
          </p:cNvPr>
          <p:cNvSpPr txBox="1"/>
          <p:nvPr/>
        </p:nvSpPr>
        <p:spPr>
          <a:xfrm>
            <a:off x="897118" y="1315328"/>
            <a:ext cx="10254791" cy="3852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二、線上教學模式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混成教學</a:t>
            </a:r>
            <a:r>
              <a:rPr lang="en-US" altLang="zh-TW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最有可能成為常態</a:t>
            </a:r>
            <a:r>
              <a:rPr lang="en-US" altLang="zh-TW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800" b="1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應用不同的教學策略、教學方法、教學媒體、教學科技的一種教學模式，涵蓋同步與非同步學習的一連串學習活動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混成教學可</a:t>
            </a:r>
            <a:r>
              <a:rPr lang="zh-TW" altLang="en-US" sz="2000" b="1" dirty="0">
                <a:highlight>
                  <a:srgbClr val="00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同時運用線上同步及非同步教學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，並搭配線下活動，例如紙本閱讀、習作或作業撰寫，讓教學時間更有彈性及避免注視螢幕時間過久，亦可進行師生互動，並提升學習興趣與成效。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同步及非同步課程設計比重，可視課程內容及學生資訊科技能力進行調整，並觀察上課情形與學生學習狀況滾動調整，其課程設計尊重教師教學專業及使用習慣。 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EADE424-BE52-4723-94FF-A64EF667D7DE}"/>
              </a:ext>
            </a:extLst>
          </p:cNvPr>
          <p:cNvSpPr txBox="1"/>
          <p:nvPr/>
        </p:nvSpPr>
        <p:spPr>
          <a:xfrm>
            <a:off x="10190376" y="955416"/>
            <a:ext cx="1329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111.1.25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03959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A62279-F3E4-444B-8D3C-AA2FD977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552"/>
            <a:ext cx="10515600" cy="708301"/>
          </a:xfrm>
        </p:spPr>
        <p:txBody>
          <a:bodyPr/>
          <a:lstStyle/>
          <a:p>
            <a:pPr algn="ctr"/>
            <a:r>
              <a:rPr lang="zh-TW" altLang="en-US" b="1" dirty="0"/>
              <a:t>全國高級中等以下學校學生居家線上學習參考指引</a:t>
            </a:r>
            <a:r>
              <a:rPr lang="en-US" altLang="zh-TW" b="1" dirty="0"/>
              <a:t>(</a:t>
            </a:r>
            <a:r>
              <a:rPr lang="zh-TW" altLang="en-US" b="1" dirty="0"/>
              <a:t>三</a:t>
            </a:r>
            <a:r>
              <a:rPr lang="en-US" altLang="zh-TW" b="1" dirty="0"/>
              <a:t>)</a:t>
            </a:r>
            <a:endParaRPr lang="zh-TW" altLang="en-US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1D400B-3D9F-44AB-A1C5-B02053F7A3F7}"/>
              </a:ext>
            </a:extLst>
          </p:cNvPr>
          <p:cNvSpPr txBox="1"/>
          <p:nvPr/>
        </p:nvSpPr>
        <p:spPr>
          <a:xfrm>
            <a:off x="897118" y="1315328"/>
            <a:ext cx="10254791" cy="3854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實施建議與參考模式</a:t>
            </a:r>
            <a:endParaRPr lang="en-US" altLang="zh-TW" sz="2800" b="1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440000"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考量學生學習效果及身心發展，建議學生注視電腦螢幕時間，國民中小學以占每節課二分之一為原則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約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25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，可依學生學習年段及學習狀況，適度縮減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或調整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線上教學時間，並結合多元學習方式授課。 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440000"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教學所需視訊工具、數位學習平臺、學習管理系統及數位 教學與學習資源，可參考教育部提供「線上教學便利包」 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https://learning.cloud.edu.tw/onlinelearning/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440000">
              <a:lnSpc>
                <a:spcPct val="150000"/>
              </a:lnSpc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 匯集同步、非同步及混成線上教學模式、數位學習工具、 影片資源等多元學習資源管道與平臺。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EADE424-BE52-4723-94FF-A64EF667D7DE}"/>
              </a:ext>
            </a:extLst>
          </p:cNvPr>
          <p:cNvSpPr txBox="1"/>
          <p:nvPr/>
        </p:nvSpPr>
        <p:spPr>
          <a:xfrm>
            <a:off x="10190376" y="955416"/>
            <a:ext cx="1329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111.1.25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88404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A62279-F3E4-444B-8D3C-AA2FD977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552"/>
            <a:ext cx="10515600" cy="708301"/>
          </a:xfrm>
        </p:spPr>
        <p:txBody>
          <a:bodyPr/>
          <a:lstStyle/>
          <a:p>
            <a:pPr algn="ctr"/>
            <a:r>
              <a:rPr lang="zh-TW" altLang="en-US" b="1" dirty="0"/>
              <a:t>全國高級中等以下學校學生居家線上學習參考指引</a:t>
            </a:r>
            <a:r>
              <a:rPr lang="en-US" altLang="zh-TW" b="1" dirty="0"/>
              <a:t>(</a:t>
            </a:r>
            <a:r>
              <a:rPr lang="zh-TW" altLang="en-US" b="1" dirty="0"/>
              <a:t>四</a:t>
            </a:r>
            <a:r>
              <a:rPr lang="en-US" altLang="zh-TW" b="1" dirty="0"/>
              <a:t>)</a:t>
            </a:r>
            <a:endParaRPr lang="zh-TW" altLang="en-US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1D400B-3D9F-44AB-A1C5-B02053F7A3F7}"/>
              </a:ext>
            </a:extLst>
          </p:cNvPr>
          <p:cNvSpPr txBox="1"/>
          <p:nvPr/>
        </p:nvSpPr>
        <p:spPr>
          <a:xfrm>
            <a:off x="897118" y="1315328"/>
            <a:ext cx="10254791" cy="3846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教學策略</a:t>
            </a:r>
            <a:r>
              <a:rPr lang="en-US" altLang="zh-TW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440000">
              <a:lnSpc>
                <a:spcPct val="150000"/>
              </a:lnSpc>
            </a:pP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440000">
              <a:lnSpc>
                <a:spcPct val="150000"/>
              </a:lnSpc>
            </a:pP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教師應就學生上網使用態度與行為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例如：上課態度及網 路禮儀等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、個人隱私及資訊安全議題，事前充分與學生 及家長溝通，並與家長建立順暢溝通管道，以降低課程 實施困難或問題產生，以利課程實施及了解學習情況。 </a:t>
            </a:r>
            <a:endParaRPr lang="en-US" altLang="zh-TW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440000">
              <a:lnSpc>
                <a:spcPct val="150000"/>
              </a:lnSpc>
            </a:pP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教師應視學生狀況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例如：學生家中無人可協助居家學習、 學習進度落後等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，於課後時間適時提供輔導，或改以多 元學習管道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例如：紙本閱讀、習作或作業撰寫、觀看電 視教學節目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輔助學生學習。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EADE424-BE52-4723-94FF-A64EF667D7DE}"/>
              </a:ext>
            </a:extLst>
          </p:cNvPr>
          <p:cNvSpPr txBox="1"/>
          <p:nvPr/>
        </p:nvSpPr>
        <p:spPr>
          <a:xfrm>
            <a:off x="10190376" y="955416"/>
            <a:ext cx="1329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111.1.25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570962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A62279-F3E4-444B-8D3C-AA2FD977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552"/>
            <a:ext cx="10515600" cy="708301"/>
          </a:xfrm>
        </p:spPr>
        <p:txBody>
          <a:bodyPr/>
          <a:lstStyle/>
          <a:p>
            <a:pPr algn="ctr"/>
            <a:r>
              <a:rPr lang="zh-TW" altLang="en-US" b="1" dirty="0"/>
              <a:t>全國高級中等以下學校學生居家線上學習參考指引</a:t>
            </a:r>
            <a:r>
              <a:rPr lang="en-US" altLang="zh-TW" b="1" dirty="0"/>
              <a:t>(</a:t>
            </a:r>
            <a:r>
              <a:rPr lang="zh-TW" altLang="en-US" b="1" dirty="0"/>
              <a:t>四</a:t>
            </a:r>
            <a:r>
              <a:rPr lang="en-US" altLang="zh-TW" b="1" dirty="0"/>
              <a:t>)</a:t>
            </a:r>
            <a:endParaRPr lang="zh-TW" altLang="en-US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1D400B-3D9F-44AB-A1C5-B02053F7A3F7}"/>
              </a:ext>
            </a:extLst>
          </p:cNvPr>
          <p:cNvSpPr txBox="1"/>
          <p:nvPr/>
        </p:nvSpPr>
        <p:spPr>
          <a:xfrm>
            <a:off x="897118" y="1315328"/>
            <a:ext cx="10254791" cy="3846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教學策略</a:t>
            </a:r>
            <a:r>
              <a:rPr lang="en-US" altLang="zh-TW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800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440000">
              <a:lnSpc>
                <a:spcPct val="150000"/>
              </a:lnSpc>
            </a:pP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800000">
              <a:lnSpc>
                <a:spcPct val="150000"/>
              </a:lnSpc>
            </a:pP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教學過程宜有師生互動時間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例如：同步教學時，在不侵 害隱私權的前提下，讓學生以背景模糊方式適時開啟鏡頭 及麥克風，或回傳聲音或文字訊息</a:t>
            </a: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，並搭配獎勵制度， 以提升學生參與感及學習成效。 </a:t>
            </a:r>
            <a:endParaRPr lang="en-US" altLang="zh-TW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1800000">
              <a:lnSpc>
                <a:spcPct val="150000"/>
              </a:lnSpc>
            </a:pPr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考量減少學生螢幕注視時間，可於非同步教學時使用紙 本閱讀、書寫習作或學習單，並提醒學生眼睛需適度休 息並注視遠處，也應適度運動及飲食以維護視力健康。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EADE424-BE52-4723-94FF-A64EF667D7DE}"/>
              </a:ext>
            </a:extLst>
          </p:cNvPr>
          <p:cNvSpPr txBox="1"/>
          <p:nvPr/>
        </p:nvSpPr>
        <p:spPr>
          <a:xfrm>
            <a:off x="10190376" y="955416"/>
            <a:ext cx="1329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111.1.25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25268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6">
            <a:extLst>
              <a:ext uri="{FF2B5EF4-FFF2-40B4-BE49-F238E27FC236}">
                <a16:creationId xmlns:a16="http://schemas.microsoft.com/office/drawing/2014/main" id="{1555B6CB-40A7-40E5-8B0E-5AC7E5930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文本占位符 2"/>
          <p:cNvSpPr>
            <a:spLocks noGrp="1"/>
          </p:cNvSpPr>
          <p:nvPr>
            <p:ph type="body" sz="quarter" idx="4294967295"/>
          </p:nvPr>
        </p:nvSpPr>
        <p:spPr>
          <a:xfrm>
            <a:off x="596900" y="123589"/>
            <a:ext cx="10998200" cy="951068"/>
          </a:xfrm>
          <a:solidFill>
            <a:srgbClr val="002060"/>
          </a:solidFill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具體實施流程</a:t>
            </a:r>
            <a:endParaRPr lang="zh-CN" altLang="en-US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67178" y="1415583"/>
            <a:ext cx="9990490" cy="757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教師指派學習任務、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輔助自主學習單。</a:t>
            </a:r>
          </a:p>
        </p:txBody>
      </p:sp>
      <p:sp>
        <p:nvSpPr>
          <p:cNvPr id="5" name="矩形 4"/>
          <p:cNvSpPr/>
          <p:nvPr/>
        </p:nvSpPr>
        <p:spPr>
          <a:xfrm>
            <a:off x="1367178" y="2271988"/>
            <a:ext cx="9990490" cy="757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學生執行學習任務。</a:t>
            </a:r>
            <a:endParaRPr lang="zh-TW" altLang="en-US" sz="36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67178" y="3128393"/>
            <a:ext cx="9990490" cy="757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教師閱讀任務進度，了解學習情形。</a:t>
            </a:r>
            <a:endParaRPr lang="zh-TW" altLang="en-US" sz="36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67179" y="3984798"/>
            <a:ext cx="9990490" cy="757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因材施教：全班導學、分組教學、個別學習。</a:t>
            </a:r>
            <a:endParaRPr lang="zh-TW" altLang="en-US" sz="36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67178" y="4845092"/>
            <a:ext cx="9990491" cy="757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因材施測：給予單元診斷測驗、縱貫診斷測驗。</a:t>
            </a:r>
          </a:p>
        </p:txBody>
      </p:sp>
      <p:sp>
        <p:nvSpPr>
          <p:cNvPr id="13" name="矩形 12"/>
          <p:cNvSpPr/>
          <p:nvPr/>
        </p:nvSpPr>
        <p:spPr>
          <a:xfrm>
            <a:off x="1367177" y="5705386"/>
            <a:ext cx="9990491" cy="757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適性學習：學生依據測驗結果、自學、再診斷。</a:t>
            </a:r>
          </a:p>
        </p:txBody>
      </p:sp>
      <p:sp>
        <p:nvSpPr>
          <p:cNvPr id="2" name="橢圓 1"/>
          <p:cNvSpPr/>
          <p:nvPr/>
        </p:nvSpPr>
        <p:spPr>
          <a:xfrm>
            <a:off x="596901" y="1425534"/>
            <a:ext cx="704013" cy="747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</a:rPr>
              <a:t>T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596902" y="3080700"/>
            <a:ext cx="704013" cy="747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</a:rPr>
              <a:t>T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596900" y="3984798"/>
            <a:ext cx="704013" cy="747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</a:rPr>
              <a:t>T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596900" y="4855043"/>
            <a:ext cx="704013" cy="747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</a:rPr>
              <a:t>T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596900" y="2251777"/>
            <a:ext cx="704013" cy="7471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</a:rPr>
              <a:t>S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596900" y="5727880"/>
            <a:ext cx="704013" cy="7471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</a:rPr>
              <a:t>S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3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0" grpId="0" animBg="1"/>
      <p:bldP spid="11" grpId="0" animBg="1"/>
      <p:bldP spid="12" grpId="0" animBg="1"/>
      <p:bldP spid="13" grpId="0" animBg="1"/>
      <p:bldP spid="2" grpId="0" animBg="1"/>
      <p:bldP spid="14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33DF11-006D-4F23-A20D-1A44BAEEB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076" y="294833"/>
            <a:ext cx="3817526" cy="552150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TW" altLang="en-US" sz="2200" b="1" dirty="0"/>
              <a:t>以目前的防疫政策</a:t>
            </a:r>
            <a:br>
              <a:rPr lang="en-US" altLang="zh-TW" sz="2200" b="1" dirty="0"/>
            </a:br>
            <a:r>
              <a:rPr lang="zh-TW" altLang="en-US" sz="2200" b="1" dirty="0">
                <a:solidFill>
                  <a:srgbClr val="7030A0"/>
                </a:solidFill>
              </a:rPr>
              <a:t>部分班級停課</a:t>
            </a:r>
            <a:r>
              <a:rPr lang="zh-TW" altLang="en-US" sz="2200" b="1" dirty="0"/>
              <a:t>以及</a:t>
            </a:r>
            <a:r>
              <a:rPr lang="zh-TW" altLang="en-US" sz="2200" b="1" dirty="0">
                <a:solidFill>
                  <a:srgbClr val="FF0000"/>
                </a:solidFill>
              </a:rPr>
              <a:t>學生部分在校</a:t>
            </a:r>
            <a:r>
              <a:rPr lang="en-US" altLang="zh-TW" sz="2200" b="1" dirty="0"/>
              <a:t>(</a:t>
            </a:r>
            <a:r>
              <a:rPr lang="zh-TW" altLang="en-US" sz="2200" b="1" dirty="0"/>
              <a:t>甚至教師隔離、學生在校</a:t>
            </a:r>
            <a:r>
              <a:rPr lang="en-US" altLang="zh-TW" sz="2200" b="1" dirty="0"/>
              <a:t>)</a:t>
            </a:r>
            <a:r>
              <a:rPr lang="zh-TW" altLang="en-US" sz="2200" b="1" dirty="0"/>
              <a:t>的情況皆可能發生，混成式教學成為老師必須練就的模式。鼓勵善用：</a:t>
            </a:r>
            <a:br>
              <a:rPr lang="en-US" altLang="zh-TW" sz="2200" b="1" dirty="0"/>
            </a:br>
            <a:r>
              <a:rPr lang="en-US" altLang="zh-TW" sz="2200" b="1" dirty="0"/>
              <a:t>1.</a:t>
            </a:r>
            <a:r>
              <a:rPr lang="zh-TW" altLang="en-US" sz="2200" b="1" dirty="0"/>
              <a:t>電子白板軟體：方便</a:t>
            </a:r>
            <a:r>
              <a:rPr lang="zh-TW" altLang="en-US" sz="2200" b="1" dirty="0">
                <a:solidFill>
                  <a:srgbClr val="FF0000"/>
                </a:solidFill>
              </a:rPr>
              <a:t>即時呈現線上線下學生學習資料</a:t>
            </a:r>
            <a:r>
              <a:rPr lang="zh-TW" altLang="en-US" sz="2200" b="1" dirty="0"/>
              <a:t>，例如</a:t>
            </a:r>
            <a:r>
              <a:rPr lang="en-US" altLang="zh-TW" sz="2200" b="1" dirty="0" err="1"/>
              <a:t>myViewBoard</a:t>
            </a:r>
            <a:r>
              <a:rPr lang="zh-TW" altLang="en-US" sz="2200" b="1" dirty="0"/>
              <a:t>、</a:t>
            </a:r>
            <a:r>
              <a:rPr lang="en-US" altLang="zh-TW" sz="2200" b="1" dirty="0" err="1"/>
              <a:t>Jamboard</a:t>
            </a:r>
            <a:r>
              <a:rPr lang="en-US" altLang="zh-TW" sz="2200" b="1" dirty="0"/>
              <a:t>)</a:t>
            </a:r>
            <a:r>
              <a:rPr lang="zh-TW" altLang="en-US" sz="2200" b="1" dirty="0"/>
              <a:t>。</a:t>
            </a:r>
            <a:br>
              <a:rPr lang="en-US" altLang="zh-TW" sz="2200" b="1" dirty="0"/>
            </a:br>
            <a:r>
              <a:rPr lang="en-US" altLang="zh-TW" sz="2200" b="1" dirty="0"/>
              <a:t>2.</a:t>
            </a:r>
            <a:r>
              <a:rPr lang="zh-TW" altLang="en-US" sz="2200" b="1" dirty="0"/>
              <a:t>影音器材與平台：視訊、音訊設備</a:t>
            </a:r>
            <a:br>
              <a:rPr lang="en-US" altLang="zh-TW" sz="2200" b="1" dirty="0"/>
            </a:br>
            <a:r>
              <a:rPr lang="en-US" altLang="zh-TW" sz="2200" b="1" dirty="0"/>
              <a:t>3.</a:t>
            </a:r>
            <a:r>
              <a:rPr lang="zh-TW" altLang="en-US" sz="2200" b="1" dirty="0"/>
              <a:t>好用小工具：手寫板、實物投影機</a:t>
            </a:r>
            <a:br>
              <a:rPr lang="en-US" altLang="zh-TW" sz="2200" b="1" dirty="0"/>
            </a:br>
            <a:r>
              <a:rPr lang="en-US" altLang="zh-TW" sz="2200" b="1" dirty="0"/>
              <a:t>4.</a:t>
            </a:r>
            <a:r>
              <a:rPr lang="zh-TW" altLang="en-US" sz="2200" b="1" dirty="0"/>
              <a:t>教學好用軟體</a:t>
            </a:r>
            <a:br>
              <a:rPr lang="en-US" altLang="zh-TW" sz="2400" b="1" dirty="0"/>
            </a:br>
            <a:endParaRPr lang="zh-TW" altLang="en-US" sz="2400" b="1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47C229C-774F-41E5-B1FC-000F1013D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211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41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37" y="695506"/>
            <a:ext cx="5749564" cy="60971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29364" y="160912"/>
            <a:ext cx="8494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利用圖表方式提供教師實施同步與非同步混成式線上教學策略</a:t>
            </a:r>
            <a:endParaRPr lang="zh-TW" altLang="en-US" sz="2400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695506"/>
            <a:ext cx="5751881" cy="609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603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E04641B-2C52-2549-AD90-8B5A9B6F7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63744C41-969F-4A4C-B0DB-07E73F0A9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7436" y="665239"/>
            <a:ext cx="10309410" cy="6192761"/>
          </a:xfrm>
        </p:spPr>
        <p:txBody>
          <a:bodyPr>
            <a:normAutofit fontScale="92500" lnSpcReduction="10000"/>
          </a:bodyPr>
          <a:lstStyle/>
          <a:p>
            <a:pPr marL="914400">
              <a:lnSpc>
                <a:spcPts val="2000"/>
              </a:lnSpc>
            </a:pPr>
            <a:r>
              <a:rPr lang="zh-TW" altLang="zh-TW" sz="5100" b="1" kern="1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線上學習</a:t>
            </a:r>
            <a:endParaRPr lang="en-US" altLang="zh-TW" sz="5100" b="1" kern="100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685800" indent="0">
              <a:lnSpc>
                <a:spcPts val="2000"/>
              </a:lnSpc>
              <a:buNone/>
            </a:pPr>
            <a:endParaRPr lang="en-US" altLang="zh-TW" sz="900" kern="100" dirty="0">
              <a:effectLst/>
              <a:latin typeface="Calibri" panose="020F0502020204030204" pitchFamily="34" charset="0"/>
              <a:ea typeface="思源黑体 CN"/>
              <a:cs typeface="Times New Roman" panose="02020603050405020304" pitchFamily="18" charset="0"/>
            </a:endParaRPr>
          </a:p>
          <a:p>
            <a:pPr marL="9906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停止實體課程期間改採線上課程</a:t>
            </a:r>
          </a:p>
          <a:p>
            <a:pPr marL="9906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如需借用平板、學習載具或網卡等</a:t>
            </a:r>
          </a:p>
          <a:p>
            <a:pPr marL="9906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請洽嘉義縣數位學習</a:t>
            </a:r>
            <a:r>
              <a:rPr lang="zh-TW" altLang="en-US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專案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辦公室</a:t>
            </a:r>
            <a:r>
              <a:rPr lang="en-US" altLang="zh-TW" b="1" kern="100" dirty="0">
                <a:solidFill>
                  <a:srgbClr val="7030A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05-3661638</a:t>
            </a:r>
            <a:endParaRPr lang="zh-TW" altLang="zh-TW" b="1" kern="100" dirty="0">
              <a:solidFill>
                <a:srgbClr val="7030A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9906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或掃描</a:t>
            </a:r>
            <a:r>
              <a:rPr lang="en-US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QR code</a:t>
            </a:r>
            <a:r>
              <a:rPr lang="zh-TW" altLang="zh-TW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查詢服務內容</a:t>
            </a:r>
            <a:endParaRPr lang="en-US" altLang="zh-TW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990600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sz="10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990600" indent="0">
              <a:lnSpc>
                <a:spcPts val="2000"/>
              </a:lnSpc>
              <a:buNone/>
            </a:pPr>
            <a:endParaRPr lang="zh-TW" altLang="zh-TW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914400">
              <a:lnSpc>
                <a:spcPts val="2000"/>
              </a:lnSpc>
            </a:pPr>
            <a:r>
              <a:rPr lang="zh-TW" altLang="zh-TW" sz="51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關懷服務</a:t>
            </a:r>
          </a:p>
          <a:p>
            <a:pPr marL="990600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sz="13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9906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請學校每日追蹤居家學習學生，關懷並了解學習狀況。</a:t>
            </a:r>
          </a:p>
          <a:p>
            <a:pPr marL="9906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或洽嘉義縣學生諮商輔導中心</a:t>
            </a:r>
            <a:r>
              <a:rPr lang="en-US" altLang="zh-TW" b="1" kern="1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05-2949193 </a:t>
            </a:r>
            <a:r>
              <a:rPr lang="zh-TW" altLang="zh-TW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提供諮詢服務 </a:t>
            </a:r>
          </a:p>
          <a:p>
            <a:pPr marL="990600" indent="0">
              <a:lnSpc>
                <a:spcPct val="150000"/>
              </a:lnSpc>
              <a:spcBef>
                <a:spcPts val="0"/>
              </a:spcBef>
              <a:buNone/>
            </a:pPr>
            <a:endParaRPr lang="en-US" altLang="zh-TW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000"/>
              </a:lnSpc>
              <a:buNone/>
            </a:pPr>
            <a:r>
              <a:rPr lang="zh-TW" altLang="zh-TW" sz="2400" b="1" kern="100" dirty="0">
                <a:solidFill>
                  <a:srgbClr val="0066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嘉義縣政府教育處 溫馨提醒</a:t>
            </a:r>
          </a:p>
          <a:p>
            <a:pPr algn="ctr">
              <a:lnSpc>
                <a:spcPts val="2000"/>
              </a:lnSpc>
            </a:pPr>
            <a:r>
              <a:rPr lang="zh-TW" altLang="zh-TW" sz="2400" b="1" kern="100" dirty="0">
                <a:solidFill>
                  <a:srgbClr val="0066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戴口罩、勤洗手、保持社交距離、疫情遠離您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E4EDC73-27BF-4430-94E5-03CFB9411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374" y="2166807"/>
            <a:ext cx="1262193" cy="126219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5C29504-5E5F-41F5-8CD8-C940BE83A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614" y="230702"/>
            <a:ext cx="3113714" cy="86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09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CA8CD3-4182-8ABC-0386-BF29D71C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5661"/>
            <a:ext cx="10515600" cy="708301"/>
          </a:xfrm>
        </p:spPr>
        <p:txBody>
          <a:bodyPr>
            <a:normAutofit fontScale="90000"/>
          </a:bodyPr>
          <a:lstStyle/>
          <a:p>
            <a:r>
              <a:rPr lang="zh-TW" altLang="en-US" sz="3600" b="1" dirty="0"/>
              <a:t>不同情境下的線上線下混成式教學</a:t>
            </a:r>
            <a:br>
              <a:rPr lang="en-US" altLang="zh-TW" dirty="0"/>
            </a:br>
            <a:r>
              <a:rPr lang="zh-TW" altLang="en-US" dirty="0"/>
              <a:t>                                                                                 </a:t>
            </a:r>
            <a:r>
              <a:rPr lang="zh-TW" altLang="en-US" sz="1300" dirty="0"/>
              <a:t>依據</a:t>
            </a:r>
            <a:r>
              <a:rPr lang="en-US" altLang="zh-TW" sz="1300" dirty="0"/>
              <a:t>111.4.20</a:t>
            </a:r>
            <a:r>
              <a:rPr lang="zh-TW" altLang="en-US" sz="1300" dirty="0"/>
              <a:t>臺教國署人字第</a:t>
            </a:r>
            <a:r>
              <a:rPr lang="en-US" altLang="zh-TW" sz="1300" dirty="0"/>
              <a:t>1110052438</a:t>
            </a:r>
            <a:endParaRPr lang="zh-TW" altLang="en-US" sz="13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2635EE3-7063-CDB2-3E91-71BD78CC9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125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>
                <a:solidFill>
                  <a:srgbClr val="C00000"/>
                </a:solidFill>
              </a:rPr>
              <a:t>一、教師及學生同時居家隔離：例如教師、學生確診時</a:t>
            </a:r>
            <a:endParaRPr lang="en-US" altLang="zh-TW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C00000"/>
                </a:solidFill>
              </a:rPr>
              <a:t>二、教師居隔，學生在校上課：例如教師為密切接觸者或確診、學生無狀況</a:t>
            </a:r>
            <a:endParaRPr lang="en-US" altLang="zh-TW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en-US" b="1" dirty="0"/>
              <a:t>三、教師在校，學生居家隔離：例如學生家長確診</a:t>
            </a:r>
            <a:endParaRPr lang="en-US" altLang="zh-TW" b="1" dirty="0"/>
          </a:p>
          <a:p>
            <a:pPr marL="0" indent="0">
              <a:buNone/>
            </a:pPr>
            <a:r>
              <a:rPr lang="zh-TW" altLang="en-US" b="1" dirty="0"/>
              <a:t>四、學生請防疫假：擔憂疫情不到校實體上課</a:t>
            </a:r>
            <a:endParaRPr lang="en-US" altLang="zh-TW" b="1" dirty="0"/>
          </a:p>
          <a:p>
            <a:pPr marL="0" indent="0">
              <a:buNone/>
            </a:pPr>
            <a:r>
              <a:rPr lang="zh-TW" altLang="en-US" b="1" dirty="0"/>
              <a:t>五、老師或學生確診，但未到校接觸師生</a:t>
            </a:r>
            <a:r>
              <a:rPr lang="en-US" altLang="zh-TW" b="1" dirty="0"/>
              <a:t>……(</a:t>
            </a:r>
            <a:r>
              <a:rPr lang="zh-TW" altLang="en-US" b="1" dirty="0"/>
              <a:t>往後各種狀況都可能</a:t>
            </a:r>
            <a:r>
              <a:rPr lang="en-US" altLang="zh-TW" b="1" dirty="0"/>
              <a:t>)</a:t>
            </a:r>
          </a:p>
          <a:p>
            <a:pPr marL="0" indent="0">
              <a:buNone/>
            </a:pPr>
            <a:endParaRPr lang="en-US" altLang="zh-TW" sz="1200" dirty="0"/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dirty="0"/>
              <a:t>        </a:t>
            </a:r>
            <a:r>
              <a:rPr lang="zh-TW" altLang="en-US" b="1" dirty="0"/>
              <a:t>若為一、二的狀況，依教育部函示，教師因</a:t>
            </a:r>
            <a:r>
              <a:rPr lang="en-US" altLang="zh-TW" b="1" dirty="0"/>
              <a:t>"</a:t>
            </a:r>
            <a:r>
              <a:rPr lang="zh-TW" altLang="en-US" b="1" dirty="0"/>
              <a:t>身體狀況</a:t>
            </a:r>
            <a:r>
              <a:rPr lang="en-US" altLang="zh-TW" b="1" dirty="0"/>
              <a:t>"</a:t>
            </a:r>
            <a:r>
              <a:rPr lang="zh-TW" altLang="en-US" b="1" dirty="0">
                <a:highlight>
                  <a:srgbClr val="FFFF00"/>
                </a:highlight>
              </a:rPr>
              <a:t>無法進行遠距教學</a:t>
            </a:r>
            <a:r>
              <a:rPr lang="zh-TW" altLang="en-US" b="1" dirty="0"/>
              <a:t>，經學校核給公假或防疫隔離假，其</a:t>
            </a:r>
            <a:r>
              <a:rPr lang="zh-TW" altLang="en-US" b="1" dirty="0">
                <a:solidFill>
                  <a:srgbClr val="FF0000"/>
                </a:solidFill>
              </a:rPr>
              <a:t>所遺課務得以</a:t>
            </a:r>
            <a:r>
              <a:rPr lang="en-US" altLang="zh-TW" b="1" dirty="0">
                <a:solidFill>
                  <a:srgbClr val="FF0000"/>
                </a:solidFill>
              </a:rPr>
              <a:t>"</a:t>
            </a:r>
            <a:r>
              <a:rPr lang="zh-TW" altLang="en-US" b="1" dirty="0">
                <a:solidFill>
                  <a:srgbClr val="FF0000"/>
                </a:solidFill>
              </a:rPr>
              <a:t>調課</a:t>
            </a:r>
            <a:r>
              <a:rPr lang="en-US" altLang="zh-TW" b="1" dirty="0">
                <a:solidFill>
                  <a:srgbClr val="FF0000"/>
                </a:solidFill>
              </a:rPr>
              <a:t>"</a:t>
            </a:r>
            <a:r>
              <a:rPr lang="zh-TW" altLang="en-US" b="1" dirty="0">
                <a:solidFill>
                  <a:srgbClr val="FF0000"/>
                </a:solidFill>
              </a:rPr>
              <a:t>方式處理或是由學校進行課務排代</a:t>
            </a:r>
            <a:r>
              <a:rPr lang="en-US" altLang="zh-TW" b="1" dirty="0">
                <a:solidFill>
                  <a:srgbClr val="FF0000"/>
                </a:solidFill>
              </a:rPr>
              <a:t>"</a:t>
            </a:r>
            <a:r>
              <a:rPr lang="zh-TW" altLang="en-US" b="1" dirty="0">
                <a:highlight>
                  <a:srgbClr val="FFFF00"/>
                </a:highlight>
              </a:rPr>
              <a:t>進行遠距教學</a:t>
            </a:r>
            <a:r>
              <a:rPr lang="en-US" altLang="zh-TW" b="1" dirty="0"/>
              <a:t>“</a:t>
            </a:r>
          </a:p>
          <a:p>
            <a:pPr marL="0" indent="0">
              <a:lnSpc>
                <a:spcPct val="150000"/>
              </a:lnSpc>
              <a:buNone/>
            </a:pP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9935386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E3F86E-162E-C14C-9900-2EE1F88D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677" y="646377"/>
            <a:ext cx="10646790" cy="1042004"/>
          </a:xfrm>
        </p:spPr>
        <p:txBody>
          <a:bodyPr>
            <a:noAutofit/>
          </a:bodyPr>
          <a:lstStyle/>
          <a:p>
            <a:pPr algn="ctr"/>
            <a:r>
              <a:rPr kumimoji="1" lang="zh-TW" altLang="en-US" b="1" dirty="0"/>
              <a:t>數位學習專案辦公室專用信箱：</a:t>
            </a:r>
            <a:r>
              <a:rPr kumimoji="1" lang="en-US" altLang="zh-TW" b="1" dirty="0">
                <a:hlinkClick r:id="rId3"/>
              </a:rPr>
              <a:t>dlo@mail.cyc.edu.tw</a:t>
            </a:r>
            <a:br>
              <a:rPr kumimoji="1" lang="en-US" altLang="zh-TW" b="1" dirty="0"/>
            </a:br>
            <a:br>
              <a:rPr kumimoji="1" lang="en-US" altLang="zh-TW" b="1" dirty="0"/>
            </a:br>
            <a:br>
              <a:rPr kumimoji="1" lang="en-US" altLang="zh-TW" b="1" dirty="0"/>
            </a:br>
            <a:endParaRPr kumimoji="1" lang="zh-TW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4F36F62-B900-4F21-9833-889818220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88FA-95D8-A04F-8E36-24DD1F38BB56}" type="slidenum">
              <a:rPr kumimoji="1" lang="zh-TW" altLang="en-US" smtClean="0"/>
              <a:t>50</a:t>
            </a:fld>
            <a:endParaRPr kumimoji="1"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DAB4953-0095-BED1-830F-B6088C96FE2F}"/>
              </a:ext>
            </a:extLst>
          </p:cNvPr>
          <p:cNvSpPr txBox="1"/>
          <p:nvPr/>
        </p:nvSpPr>
        <p:spPr>
          <a:xfrm>
            <a:off x="907133" y="1152869"/>
            <a:ext cx="10377734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數位學習專案辦公室經管一批設備，可供借用，歡迎學校及教師提出申請借用。申請流程示意圖，請先行瀏覽</a:t>
            </a: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https://reurl.cc/mGYnYV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流程示意圖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可供借用設備有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視訊攝影機、藍芽喇叭音響、迷你麥克風、手寫板、實物投影機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欲申請借用者，請先詳閱表單中的說明欄再進行填寫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https://reurl.cc/AK3qq8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申請表單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審核結果會於申請一周內完成並通知，申請通過的單位或教師，請事先將紙本借用單填妥之後，再派請專人至數位學習辦公室領取借用之設備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https://reurl.cc/WkOdak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紙本借用單下載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dirty="0"/>
          </a:p>
          <a:p>
            <a:endParaRPr lang="zh-TW" altLang="en-US" dirty="0"/>
          </a:p>
          <a:p>
            <a:r>
              <a:rPr lang="zh-TW" altLang="en-US" b="1" dirty="0">
                <a:solidFill>
                  <a:srgbClr val="C00000"/>
                </a:solidFill>
              </a:rPr>
              <a:t>數位學習專案辦公室專線：</a:t>
            </a:r>
            <a:r>
              <a:rPr lang="en-US" altLang="zh-TW" b="1" dirty="0">
                <a:solidFill>
                  <a:srgbClr val="C00000"/>
                </a:solidFill>
              </a:rPr>
              <a:t>05-3661638 </a:t>
            </a:r>
            <a:r>
              <a:rPr lang="zh-TW" altLang="en-US" b="1" dirty="0">
                <a:solidFill>
                  <a:srgbClr val="C00000"/>
                </a:solidFill>
              </a:rPr>
              <a:t>      承辦人：李小姐</a:t>
            </a:r>
          </a:p>
        </p:txBody>
      </p:sp>
      <p:sp>
        <p:nvSpPr>
          <p:cNvPr id="7" name="箭號: 燕尾形向右 6">
            <a:extLst>
              <a:ext uri="{FF2B5EF4-FFF2-40B4-BE49-F238E27FC236}">
                <a16:creationId xmlns:a16="http://schemas.microsoft.com/office/drawing/2014/main" id="{26B52C1B-46AB-BA3E-5416-CAB70745DD59}"/>
              </a:ext>
            </a:extLst>
          </p:cNvPr>
          <p:cNvSpPr/>
          <p:nvPr/>
        </p:nvSpPr>
        <p:spPr>
          <a:xfrm>
            <a:off x="381392" y="1167379"/>
            <a:ext cx="556181" cy="389694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箭號: 燕尾形向右 7">
            <a:extLst>
              <a:ext uri="{FF2B5EF4-FFF2-40B4-BE49-F238E27FC236}">
                <a16:creationId xmlns:a16="http://schemas.microsoft.com/office/drawing/2014/main" id="{5E841CB6-91DB-E110-F2AC-BB26850E230B}"/>
              </a:ext>
            </a:extLst>
          </p:cNvPr>
          <p:cNvSpPr/>
          <p:nvPr/>
        </p:nvSpPr>
        <p:spPr>
          <a:xfrm>
            <a:off x="350952" y="4132671"/>
            <a:ext cx="556181" cy="389694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箭號: 燕尾形向右 8">
            <a:extLst>
              <a:ext uri="{FF2B5EF4-FFF2-40B4-BE49-F238E27FC236}">
                <a16:creationId xmlns:a16="http://schemas.microsoft.com/office/drawing/2014/main" id="{83A9DCA0-0A90-3208-E2AF-99385D3521F5}"/>
              </a:ext>
            </a:extLst>
          </p:cNvPr>
          <p:cNvSpPr/>
          <p:nvPr/>
        </p:nvSpPr>
        <p:spPr>
          <a:xfrm>
            <a:off x="381392" y="2682295"/>
            <a:ext cx="556181" cy="389694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70724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72C0D6-7144-80A3-59D7-90E1A3205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69" y="1169473"/>
            <a:ext cx="10515600" cy="708301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戒慎不恐懼   </a:t>
            </a:r>
            <a:r>
              <a:rPr lang="zh-TW" altLang="en-US" b="1" dirty="0">
                <a:solidFill>
                  <a:srgbClr val="FF0000"/>
                </a:solidFill>
              </a:rPr>
              <a:t>檢核要落實</a:t>
            </a:r>
            <a:br>
              <a:rPr lang="en-US" altLang="zh-TW" b="1" dirty="0">
                <a:solidFill>
                  <a:srgbClr val="FF0000"/>
                </a:solidFill>
              </a:rPr>
            </a:br>
            <a:br>
              <a:rPr lang="en-US" altLang="zh-TW" b="1" dirty="0">
                <a:solidFill>
                  <a:srgbClr val="FF0000"/>
                </a:solidFill>
              </a:rPr>
            </a:br>
            <a:r>
              <a:rPr lang="zh-TW" altLang="en-US" b="1" dirty="0">
                <a:solidFill>
                  <a:srgbClr val="FF0000"/>
                </a:solidFill>
              </a:rPr>
              <a:t>防疫停課不能靠運氣</a:t>
            </a:r>
            <a:br>
              <a:rPr lang="en-US" altLang="zh-TW" b="1" dirty="0">
                <a:solidFill>
                  <a:srgbClr val="FF0000"/>
                </a:solidFill>
              </a:rPr>
            </a:br>
            <a:r>
              <a:rPr lang="zh-TW" altLang="en-US" b="1" dirty="0">
                <a:solidFill>
                  <a:srgbClr val="FF0000"/>
                </a:solidFill>
              </a:rPr>
              <a:t>安心屬於準備好的人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371765-8536-6812-6245-85D4CBF5C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810" y="3426643"/>
            <a:ext cx="4082593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TW" b="1" kern="100" dirty="0">
                <a:effectLst/>
                <a:cs typeface="Times New Roman" panose="02020603050405020304" pitchFamily="18" charset="0"/>
              </a:rPr>
              <a:t>※</a:t>
            </a:r>
            <a:r>
              <a:rPr lang="zh-TW" altLang="zh-TW" b="1" kern="100" dirty="0"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嘉義縣國中小因應「嚴重特殊傳染性肺炎」（</a:t>
            </a:r>
            <a:r>
              <a:rPr lang="en-US" altLang="zh-TW" b="1" kern="100" dirty="0"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COVID-19</a:t>
            </a:r>
            <a:r>
              <a:rPr lang="zh-TW" altLang="zh-TW" b="1" kern="100" dirty="0"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）疫情暫停實體課程實施遠距教學授課計畫</a:t>
            </a:r>
            <a:endParaRPr lang="en-US" altLang="zh-TW" b="1" kern="100" dirty="0">
              <a:effectLst/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zh-TW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BB0CCD7-4651-D4FD-6886-B43F72FA6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369" y="0"/>
            <a:ext cx="5239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045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F7E831-8A62-0AA4-7E02-EB6ED7F3A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各校報告交流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17503D-EA5B-26E7-9A1F-3D78945E1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6992" y="1523015"/>
            <a:ext cx="9041091" cy="43513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dirty="0"/>
              <a:t>一、請各校</a:t>
            </a:r>
            <a:r>
              <a:rPr lang="zh-TW" altLang="en-US" b="1" dirty="0">
                <a:highlight>
                  <a:srgbClr val="FFFF00"/>
                </a:highlight>
              </a:rPr>
              <a:t>簡要報告學校演練整備狀況</a:t>
            </a:r>
            <a:r>
              <a:rPr lang="en-US" altLang="zh-TW" b="1" dirty="0"/>
              <a:t>(</a:t>
            </a:r>
            <a:r>
              <a:rPr lang="zh-TW" altLang="en-US" b="1" dirty="0"/>
              <a:t>至少分享</a:t>
            </a:r>
            <a:r>
              <a:rPr lang="zh-TW" altLang="zh-TW" b="1" dirty="0"/>
              <a:t>嘉義縣國中小因應「嚴重特殊傳染性肺炎」（</a:t>
            </a:r>
            <a:r>
              <a:rPr lang="en-US" altLang="zh-TW" b="1" dirty="0"/>
              <a:t>COVID-19</a:t>
            </a:r>
            <a:r>
              <a:rPr lang="zh-TW" altLang="zh-TW" b="1" dirty="0"/>
              <a:t>）疫情暫停實體課程實施遠距教學自我檢核表</a:t>
            </a:r>
            <a:r>
              <a:rPr lang="en-US" altLang="zh-TW" b="1" dirty="0"/>
              <a:t>)</a:t>
            </a:r>
          </a:p>
          <a:p>
            <a:pPr marL="0" indent="0">
              <a:buNone/>
            </a:pPr>
            <a:endParaRPr lang="en-US" altLang="zh-TW" b="1" dirty="0"/>
          </a:p>
          <a:p>
            <a:pPr marL="0" indent="0">
              <a:buNone/>
            </a:pPr>
            <a:r>
              <a:rPr lang="zh-TW" altLang="en-US" b="1" dirty="0"/>
              <a:t>二、會後各校調整修正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b="1" dirty="0"/>
              <a:t>嘉義縣國中小因應「嚴重特殊傳染性肺炎」（</a:t>
            </a:r>
            <a:r>
              <a:rPr lang="en-US" altLang="zh-TW" b="1" dirty="0"/>
              <a:t>COVID-19</a:t>
            </a:r>
            <a:r>
              <a:rPr lang="zh-TW" altLang="zh-TW" b="1" dirty="0"/>
              <a:t>）疫情暫停實體課程實施遠距教學授課計畫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三、持續關注疫情發展，並依停課模式因勢利導遠距教學型態，維護學生學習權益。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549027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5DD2A9-B704-CD4A-E57B-E51E5CFEF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D18857D-0FA5-DC00-F650-5D6410099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623" y="97573"/>
            <a:ext cx="10665177" cy="5963861"/>
          </a:xfrm>
        </p:spPr>
      </p:pic>
    </p:spTree>
    <p:extLst>
      <p:ext uri="{BB962C8B-B14F-4D97-AF65-F5344CB8AC3E}">
        <p14:creationId xmlns:p14="http://schemas.microsoft.com/office/powerpoint/2010/main" val="1322251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6948B8-9C82-450C-9070-9897F7942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B3E47F-4806-1732-770F-1505748B5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A816A0F-AB23-1A2F-B9F5-713CBB26E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95" y="0"/>
            <a:ext cx="10745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84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C11466-BE4B-C733-C989-D01BA345F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A690835-5E0C-149D-E569-F02B38046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562BD07-C682-0D51-DB49-F295AA2D9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32" y="0"/>
            <a:ext cx="11499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14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26764" cy="1325563"/>
          </a:xfrm>
        </p:spPr>
        <p:txBody>
          <a:bodyPr>
            <a:normAutofit/>
          </a:bodyPr>
          <a:lstStyle/>
          <a:p>
            <a:r>
              <a:rPr lang="zh-TW" altLang="en-US" sz="3600" b="1" dirty="0"/>
              <a:t>準備就從平日做起</a:t>
            </a:r>
          </a:p>
        </p:txBody>
      </p:sp>
      <p:pic>
        <p:nvPicPr>
          <p:cNvPr id="6" name="圖片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22" y="2542588"/>
            <a:ext cx="6226080" cy="327688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6A79C2C-8135-47EF-9DB7-7ECC5C610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202" y="120650"/>
            <a:ext cx="5534025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4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3403</TotalTime>
  <Words>3388</Words>
  <Application>Microsoft Office PowerPoint</Application>
  <PresentationFormat>寬螢幕</PresentationFormat>
  <Paragraphs>317</Paragraphs>
  <Slides>52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52</vt:i4>
      </vt:variant>
    </vt:vector>
  </HeadingPairs>
  <TitlesOfParts>
    <vt:vector size="59" baseType="lpstr">
      <vt:lpstr>Microsoft JhengHei UI</vt:lpstr>
      <vt:lpstr>Microsoft JhengHei</vt:lpstr>
      <vt:lpstr>Microsoft JhengHei</vt:lpstr>
      <vt:lpstr>新細明體</vt:lpstr>
      <vt:lpstr>Arial</vt:lpstr>
      <vt:lpstr>Calibri</vt:lpstr>
      <vt:lpstr>Office 佈景主題</vt:lpstr>
      <vt:lpstr>嘉義縣因應疫情暫停實體課程  實施線上教學模式</vt:lpstr>
      <vt:lpstr>學校準備好了嗎？</vt:lpstr>
      <vt:lpstr>PowerPoint 簡報</vt:lpstr>
      <vt:lpstr>PowerPoint 簡報</vt:lpstr>
      <vt:lpstr>不同情境下的線上線下混成式教學                                                                                  依據111.4.20臺教國署人字第1110052438</vt:lpstr>
      <vt:lpstr>PowerPoint 簡報</vt:lpstr>
      <vt:lpstr>PowerPoint 簡報</vt:lpstr>
      <vt:lpstr>PowerPoint 簡報</vt:lpstr>
      <vt:lpstr>準備就從平日做起</vt:lpstr>
      <vt:lpstr>PowerPoint 簡報</vt:lpstr>
      <vt:lpstr>PowerPoint 簡報</vt:lpstr>
      <vt:lpstr>線上資源包</vt:lpstr>
      <vt:lpstr>PowerPoint 簡報</vt:lpstr>
      <vt:lpstr>同步教學演練-校內</vt:lpstr>
      <vt:lpstr>同步教學演練-居家</vt:lpstr>
      <vt:lpstr>同步教學常用設備</vt:lpstr>
      <vt:lpstr>非同步教學演練-教學影片（資源）觀看</vt:lpstr>
      <vt:lpstr>非同步教學演練-線上學習平台任務指派</vt:lpstr>
      <vt:lpstr>非同步教學必備─師生帳號</vt:lpstr>
      <vt:lpstr>混成式教學演練</vt:lpstr>
      <vt:lpstr>混成式教學設備</vt:lpstr>
      <vt:lpstr>混成式教學模式一     「教師於黑板講解教學」</vt:lpstr>
      <vt:lpstr>混成式教學模式二    「教師於大型顯示器講解教學」</vt:lpstr>
      <vt:lpstr>混成式教學模式三 「教師於雙螢幕進行互動教學」</vt:lpstr>
      <vt:lpstr>1.選用數位教材分享桌面：教科書電子書、myViewBoard… 2.教師板書講解者以畫面拍攝或以實物投影機投影解說</vt:lpstr>
      <vt:lpstr>1.選用數位教材分享桌面：教科書電子書、myViewBoard… 2.教師板書講解者以畫面拍攝或以實物投影機投影解說</vt:lpstr>
      <vt:lpstr>註：以上設備僅為示例，非標準化設備</vt:lpstr>
      <vt:lpstr>影片實例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全國高級中等以下學校學生居家線上學習參考指引(一)</vt:lpstr>
      <vt:lpstr>全國高級中等以下學校學生居家線上學習參考指引(二)</vt:lpstr>
      <vt:lpstr>全國高級中等以下學校學生居家線上學習參考指引(二)</vt:lpstr>
      <vt:lpstr>全國高級中等以下學校學生居家線上學習參考指引(二)</vt:lpstr>
      <vt:lpstr>全國高級中等以下學校學生居家線上學習參考指引(三)</vt:lpstr>
      <vt:lpstr>全國高級中等以下學校學生居家線上學習參考指引(四)</vt:lpstr>
      <vt:lpstr>全國高級中等以下學校學生居家線上學習參考指引(四)</vt:lpstr>
      <vt:lpstr>PowerPoint 簡報</vt:lpstr>
      <vt:lpstr>以目前的防疫政策 部分班級停課以及學生部分在校(甚至教師隔離、學生在校)的情況皆可能發生，混成式教學成為老師必須練就的模式。鼓勵善用： 1.電子白板軟體：方便即時呈現線上線下學生學習資料，例如myViewBoard、Jamboard)。 2.影音器材與平台：視訊、音訊設備 3.好用小工具：手寫板、實物投影機 4.教學好用軟體 </vt:lpstr>
      <vt:lpstr>PowerPoint 簡報</vt:lpstr>
      <vt:lpstr>PowerPoint 簡報</vt:lpstr>
      <vt:lpstr>數位學習專案辦公室專用信箱：dlo@mail.cyc.edu.tw   </vt:lpstr>
      <vt:lpstr>戒慎不恐懼   檢核要落實  防疫停課不能靠運氣 安心屬於準備好的人</vt:lpstr>
      <vt:lpstr>各校報告交流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Addie Yen</dc:creator>
  <cp:lastModifiedBy>蔡鎮名</cp:lastModifiedBy>
  <cp:revision>82</cp:revision>
  <dcterms:created xsi:type="dcterms:W3CDTF">2021-04-07T05:14:36Z</dcterms:created>
  <dcterms:modified xsi:type="dcterms:W3CDTF">2022-05-04T04:42:11Z</dcterms:modified>
</cp:coreProperties>
</file>