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4694" r:id="rId3"/>
    <p:sldId id="24695" r:id="rId4"/>
    <p:sldId id="289" r:id="rId5"/>
    <p:sldId id="2842" r:id="rId6"/>
    <p:sldId id="270" r:id="rId7"/>
    <p:sldId id="279" r:id="rId8"/>
    <p:sldId id="24700" r:id="rId9"/>
    <p:sldId id="24699" r:id="rId10"/>
    <p:sldId id="2850" r:id="rId11"/>
    <p:sldId id="24684" r:id="rId12"/>
    <p:sldId id="323" r:id="rId13"/>
    <p:sldId id="24683" r:id="rId14"/>
    <p:sldId id="24703" r:id="rId15"/>
    <p:sldId id="347" r:id="rId16"/>
    <p:sldId id="2249" r:id="rId17"/>
    <p:sldId id="291" r:id="rId18"/>
    <p:sldId id="292" r:id="rId19"/>
    <p:sldId id="24702" r:id="rId20"/>
    <p:sldId id="24701" r:id="rId21"/>
    <p:sldId id="24687" r:id="rId22"/>
    <p:sldId id="24630" r:id="rId23"/>
    <p:sldId id="24669" r:id="rId24"/>
    <p:sldId id="24682" r:id="rId25"/>
    <p:sldId id="336" r:id="rId26"/>
    <p:sldId id="355" r:id="rId27"/>
    <p:sldId id="353" r:id="rId28"/>
    <p:sldId id="24680" r:id="rId29"/>
    <p:sldId id="24681" r:id="rId30"/>
    <p:sldId id="24686" r:id="rId31"/>
    <p:sldId id="276" r:id="rId32"/>
    <p:sldId id="277" r:id="rId33"/>
    <p:sldId id="258" r:id="rId34"/>
    <p:sldId id="259" r:id="rId35"/>
    <p:sldId id="278" r:id="rId36"/>
    <p:sldId id="261" r:id="rId37"/>
    <p:sldId id="262" r:id="rId38"/>
    <p:sldId id="24698" r:id="rId39"/>
    <p:sldId id="2773" r:id="rId4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AEFFCE-25E0-4A95-9AEF-AB7C504EBB0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TW" altLang="en-US"/>
        </a:p>
      </dgm:t>
    </dgm:pt>
    <dgm:pt modelId="{52F0E60F-2DC2-44B5-950E-C093312D24BD}">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凝聚共識</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短期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6FCB9D1F-ADF6-4038-98E6-BEF94283F6D1}" type="parTrans" cxnId="{06807EDE-9FCF-4F8F-A9BD-952B2A08052A}">
      <dgm:prSet/>
      <dgm:spPr/>
      <dgm:t>
        <a:bodyPr/>
        <a:lstStyle/>
        <a:p>
          <a:endParaRPr lang="zh-TW" altLang="en-US"/>
        </a:p>
      </dgm:t>
    </dgm:pt>
    <dgm:pt modelId="{DAE4FC57-2AB7-4E42-B425-662C9842027E}" type="sibTrans" cxnId="{06807EDE-9FCF-4F8F-A9BD-952B2A08052A}">
      <dgm:prSet/>
      <dgm:spPr/>
      <dgm:t>
        <a:bodyPr/>
        <a:lstStyle/>
        <a:p>
          <a:endParaRPr lang="zh-TW" altLang="en-US"/>
        </a:p>
      </dgm:t>
    </dgm:pt>
    <dgm:pt modelId="{804166E3-46DC-4AED-880A-1C3F0481237B}">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資訊素養</a:t>
          </a:r>
        </a:p>
      </dgm:t>
    </dgm:pt>
    <dgm:pt modelId="{604955DC-8A7F-4EE2-AB1C-B221923C41C7}" type="parTrans" cxnId="{2A925EE9-26A6-4F84-8009-C13EC76EC467}">
      <dgm:prSet/>
      <dgm:spPr/>
      <dgm:t>
        <a:bodyPr/>
        <a:lstStyle/>
        <a:p>
          <a:endParaRPr lang="zh-TW" altLang="en-US"/>
        </a:p>
      </dgm:t>
    </dgm:pt>
    <dgm:pt modelId="{498F8871-4229-4F2C-97E9-3BB17E193C66}" type="sibTrans" cxnId="{2A925EE9-26A6-4F84-8009-C13EC76EC467}">
      <dgm:prSet/>
      <dgm:spPr/>
      <dgm:t>
        <a:bodyPr/>
        <a:lstStyle/>
        <a:p>
          <a:endParaRPr lang="zh-TW" altLang="en-US"/>
        </a:p>
      </dgm:t>
    </dgm:pt>
    <dgm:pt modelId="{5CE00E5F-5EAF-48E2-AAD6-18A47BE0ADD3}">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增權賦能</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中期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66EB2EC8-B677-41CD-9DAD-B5C6295EC01C}" type="parTrans" cxnId="{8D23A590-C839-4432-9083-83FE6EA7FA66}">
      <dgm:prSet/>
      <dgm:spPr/>
      <dgm:t>
        <a:bodyPr/>
        <a:lstStyle/>
        <a:p>
          <a:endParaRPr lang="zh-TW" altLang="en-US"/>
        </a:p>
      </dgm:t>
    </dgm:pt>
    <dgm:pt modelId="{1909E1AA-DE7A-4246-990D-3C24B1743844}" type="sibTrans" cxnId="{8D23A590-C839-4432-9083-83FE6EA7FA66}">
      <dgm:prSet/>
      <dgm:spPr/>
      <dgm:t>
        <a:bodyPr/>
        <a:lstStyle/>
        <a:p>
          <a:endParaRPr lang="zh-TW" altLang="en-US"/>
        </a:p>
      </dgm:t>
    </dgm:pt>
    <dgm:pt modelId="{581760B6-0B6C-4E14-A820-274C8A97CB38}">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教師教學力增能</a:t>
          </a:r>
        </a:p>
      </dgm:t>
    </dgm:pt>
    <dgm:pt modelId="{0E4B0D18-FF70-4518-BE1F-7EA85DFA0C69}" type="parTrans" cxnId="{1DBA187F-2E31-43CF-9845-27EB2531A178}">
      <dgm:prSet/>
      <dgm:spPr/>
      <dgm:t>
        <a:bodyPr/>
        <a:lstStyle/>
        <a:p>
          <a:endParaRPr lang="zh-TW" altLang="en-US"/>
        </a:p>
      </dgm:t>
    </dgm:pt>
    <dgm:pt modelId="{842B9C12-94C8-4946-8D36-F33BC031E5B9}" type="sibTrans" cxnId="{1DBA187F-2E31-43CF-9845-27EB2531A178}">
      <dgm:prSet/>
      <dgm:spPr/>
      <dgm:t>
        <a:bodyPr/>
        <a:lstStyle/>
        <a:p>
          <a:endParaRPr lang="zh-TW" altLang="en-US"/>
        </a:p>
      </dgm:t>
    </dgm:pt>
    <dgm:pt modelId="{AEFE56AA-5E6C-481D-8347-A0A440866E87}">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教育效益</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長期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1C7E4DB8-5869-4236-AB27-C16F59626E4A}" type="parTrans" cxnId="{24291DBA-431E-4E2E-99D0-CED621AEB8E1}">
      <dgm:prSet/>
      <dgm:spPr/>
      <dgm:t>
        <a:bodyPr/>
        <a:lstStyle/>
        <a:p>
          <a:endParaRPr lang="zh-TW" altLang="en-US"/>
        </a:p>
      </dgm:t>
    </dgm:pt>
    <dgm:pt modelId="{04A68BAB-48A4-4F19-B8DE-B7AFE7CFF546}" type="sibTrans" cxnId="{24291DBA-431E-4E2E-99D0-CED621AEB8E1}">
      <dgm:prSet/>
      <dgm:spPr/>
      <dgm:t>
        <a:bodyPr/>
        <a:lstStyle/>
        <a:p>
          <a:endParaRPr lang="zh-TW" altLang="en-US"/>
        </a:p>
      </dgm:t>
    </dgm:pt>
    <dgm:pt modelId="{B242D492-84FD-43D6-A882-D3B47FED3744}">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提升學力</a:t>
          </a:r>
        </a:p>
      </dgm:t>
    </dgm:pt>
    <dgm:pt modelId="{AF542897-C4A4-44CF-882B-64025E57D01C}" type="parTrans" cxnId="{36345E85-C6A2-4ED4-B300-C903D20ACA0D}">
      <dgm:prSet/>
      <dgm:spPr/>
      <dgm:t>
        <a:bodyPr/>
        <a:lstStyle/>
        <a:p>
          <a:endParaRPr lang="zh-TW" altLang="en-US"/>
        </a:p>
      </dgm:t>
    </dgm:pt>
    <dgm:pt modelId="{2CC4DC43-28FA-47CB-A0ED-524084DD5A45}" type="sibTrans" cxnId="{36345E85-C6A2-4ED4-B300-C903D20ACA0D}">
      <dgm:prSet/>
      <dgm:spPr/>
      <dgm:t>
        <a:bodyPr/>
        <a:lstStyle/>
        <a:p>
          <a:endParaRPr lang="zh-TW" altLang="en-US"/>
        </a:p>
      </dgm:t>
    </dgm:pt>
    <dgm:pt modelId="{95A2A92F-6B8D-4F8D-ACFD-8C377F0CF4F5}">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數位創新</a:t>
          </a:r>
        </a:p>
      </dgm:t>
    </dgm:pt>
    <dgm:pt modelId="{F450BC86-AF66-45E0-A48C-8B08DBFD0ABF}" type="parTrans" cxnId="{55BC5021-5458-4E79-86DA-8A7407959E3B}">
      <dgm:prSet/>
      <dgm:spPr/>
      <dgm:t>
        <a:bodyPr/>
        <a:lstStyle/>
        <a:p>
          <a:endParaRPr lang="zh-TW" altLang="en-US"/>
        </a:p>
      </dgm:t>
    </dgm:pt>
    <dgm:pt modelId="{CA64766E-EDEC-4778-AFAD-0906D33B6E63}" type="sibTrans" cxnId="{55BC5021-5458-4E79-86DA-8A7407959E3B}">
      <dgm:prSet/>
      <dgm:spPr/>
      <dgm:t>
        <a:bodyPr/>
        <a:lstStyle/>
        <a:p>
          <a:endParaRPr lang="zh-TW" altLang="en-US"/>
        </a:p>
      </dgm:t>
    </dgm:pt>
    <dgm:pt modelId="{F1639253-07CB-4D82-8EA3-CF6BCCC72617}">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媒體識讀</a:t>
          </a:r>
        </a:p>
      </dgm:t>
    </dgm:pt>
    <dgm:pt modelId="{5F2CAD06-0398-45E4-A0B2-03D54852FDFD}" type="parTrans" cxnId="{45296F27-DD4E-4CFC-90F0-1D69AA24DEA0}">
      <dgm:prSet/>
      <dgm:spPr/>
      <dgm:t>
        <a:bodyPr/>
        <a:lstStyle/>
        <a:p>
          <a:endParaRPr lang="zh-TW" altLang="en-US"/>
        </a:p>
      </dgm:t>
    </dgm:pt>
    <dgm:pt modelId="{A581C196-E877-4050-993C-2EBBA528E0A7}" type="sibTrans" cxnId="{45296F27-DD4E-4CFC-90F0-1D69AA24DEA0}">
      <dgm:prSet/>
      <dgm:spPr/>
      <dgm:t>
        <a:bodyPr/>
        <a:lstStyle/>
        <a:p>
          <a:endParaRPr lang="zh-TW" altLang="en-US"/>
        </a:p>
      </dgm:t>
    </dgm:pt>
    <dgm:pt modelId="{5E71BEEA-71D3-43C5-9FCE-0317559A7B77}">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親師合作</a:t>
          </a:r>
        </a:p>
      </dgm:t>
    </dgm:pt>
    <dgm:pt modelId="{F74FB9AD-1D16-4888-A037-756BE2AFA2C6}" type="parTrans" cxnId="{617362D8-D9E5-4C24-9C16-26C161A08332}">
      <dgm:prSet/>
      <dgm:spPr/>
      <dgm:t>
        <a:bodyPr/>
        <a:lstStyle/>
        <a:p>
          <a:endParaRPr lang="zh-TW" altLang="en-US"/>
        </a:p>
      </dgm:t>
    </dgm:pt>
    <dgm:pt modelId="{40FD4567-F98C-4F1C-8469-45B6CA2AFA62}" type="sibTrans" cxnId="{617362D8-D9E5-4C24-9C16-26C161A08332}">
      <dgm:prSet/>
      <dgm:spPr/>
      <dgm:t>
        <a:bodyPr/>
        <a:lstStyle/>
        <a:p>
          <a:endParaRPr lang="zh-TW" altLang="en-US"/>
        </a:p>
      </dgm:t>
    </dgm:pt>
    <dgm:pt modelId="{F2E01DA8-D465-4C90-9716-980C15E6DA33}">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C9141FAF-8D0E-4CB5-A094-3C2EDCCEBBD9}" type="parTrans" cxnId="{5C5C02F0-9F5D-4D93-A1F2-2528E455B214}">
      <dgm:prSet/>
      <dgm:spPr/>
      <dgm:t>
        <a:bodyPr/>
        <a:lstStyle/>
        <a:p>
          <a:endParaRPr lang="zh-TW" altLang="en-US"/>
        </a:p>
      </dgm:t>
    </dgm:pt>
    <dgm:pt modelId="{BB22D02C-04CD-4752-AECB-45B8137A4A0B}" type="sibTrans" cxnId="{5C5C02F0-9F5D-4D93-A1F2-2528E455B214}">
      <dgm:prSet/>
      <dgm:spPr/>
      <dgm:t>
        <a:bodyPr/>
        <a:lstStyle/>
        <a:p>
          <a:endParaRPr lang="zh-TW" altLang="en-US"/>
        </a:p>
      </dgm:t>
    </dgm:pt>
    <dgm:pt modelId="{C6D5056E-58D2-419F-A54C-CD3A742971CD}">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學生學習力賦權</a:t>
          </a:r>
        </a:p>
      </dgm:t>
    </dgm:pt>
    <dgm:pt modelId="{786C948F-4557-486B-8DED-7E2FFFB0A50E}" type="parTrans" cxnId="{E195C2D9-3C83-41D2-A9B2-F5E3FCA3B5E8}">
      <dgm:prSet/>
      <dgm:spPr/>
      <dgm:t>
        <a:bodyPr/>
        <a:lstStyle/>
        <a:p>
          <a:endParaRPr lang="zh-TW" altLang="en-US"/>
        </a:p>
      </dgm:t>
    </dgm:pt>
    <dgm:pt modelId="{7D67A385-145E-49DE-959C-76B7BCE76A06}" type="sibTrans" cxnId="{E195C2D9-3C83-41D2-A9B2-F5E3FCA3B5E8}">
      <dgm:prSet/>
      <dgm:spPr/>
      <dgm:t>
        <a:bodyPr/>
        <a:lstStyle/>
        <a:p>
          <a:endParaRPr lang="zh-TW" altLang="en-US"/>
        </a:p>
      </dgm:t>
    </dgm:pt>
    <dgm:pt modelId="{C1089E52-3B4B-40F4-AE91-2FA224FFA43A}">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家長參與力加量</a:t>
          </a:r>
        </a:p>
      </dgm:t>
    </dgm:pt>
    <dgm:pt modelId="{4A4DCC3C-CD03-4D34-B16F-5D54A6CD6846}" type="parTrans" cxnId="{23B1DF38-42A0-46B7-A421-35AF1ABD4046}">
      <dgm:prSet/>
      <dgm:spPr/>
      <dgm:t>
        <a:bodyPr/>
        <a:lstStyle/>
        <a:p>
          <a:endParaRPr lang="zh-TW" altLang="en-US"/>
        </a:p>
      </dgm:t>
    </dgm:pt>
    <dgm:pt modelId="{C4572B36-5F93-4BF6-99DD-35E60E1CCC61}" type="sibTrans" cxnId="{23B1DF38-42A0-46B7-A421-35AF1ABD4046}">
      <dgm:prSet/>
      <dgm:spPr/>
      <dgm:t>
        <a:bodyPr/>
        <a:lstStyle/>
        <a:p>
          <a:endParaRPr lang="zh-TW" altLang="en-US"/>
        </a:p>
      </dgm:t>
    </dgm:pt>
    <dgm:pt modelId="{646EB313-6F37-4532-831E-B92F1EBF5A61}">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資訊安全</a:t>
          </a:r>
        </a:p>
      </dgm:t>
    </dgm:pt>
    <dgm:pt modelId="{878F5CE6-EBC8-42B0-B7DE-17EECED82601}" type="parTrans" cxnId="{5DB54196-A7D2-4648-B923-20730D7F7833}">
      <dgm:prSet/>
      <dgm:spPr/>
      <dgm:t>
        <a:bodyPr/>
        <a:lstStyle/>
        <a:p>
          <a:endParaRPr lang="zh-TW" altLang="en-US"/>
        </a:p>
      </dgm:t>
    </dgm:pt>
    <dgm:pt modelId="{E1302AB6-A903-4328-93E5-0C6A4EA2BED8}" type="sibTrans" cxnId="{5DB54196-A7D2-4648-B923-20730D7F7833}">
      <dgm:prSet/>
      <dgm:spPr/>
      <dgm:t>
        <a:bodyPr/>
        <a:lstStyle/>
        <a:p>
          <a:endParaRPr lang="zh-TW" altLang="en-US"/>
        </a:p>
      </dgm:t>
    </dgm:pt>
    <dgm:pt modelId="{72212D0B-AD1A-480B-9CD3-4C7D6A459B9D}">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3CCA66F9-13C4-40D9-A07C-24C15CA5B17C}" type="parTrans" cxnId="{7CDD6BF8-A981-42E3-850B-910192C10C8C}">
      <dgm:prSet/>
      <dgm:spPr/>
      <dgm:t>
        <a:bodyPr/>
        <a:lstStyle/>
        <a:p>
          <a:endParaRPr lang="zh-TW" altLang="en-US"/>
        </a:p>
      </dgm:t>
    </dgm:pt>
    <dgm:pt modelId="{07941067-F340-4D7B-8B74-4C5F5D68ECBA}" type="sibTrans" cxnId="{7CDD6BF8-A981-42E3-850B-910192C10C8C}">
      <dgm:prSet/>
      <dgm:spPr/>
      <dgm:t>
        <a:bodyPr/>
        <a:lstStyle/>
        <a:p>
          <a:endParaRPr lang="zh-TW" altLang="en-US"/>
        </a:p>
      </dgm:t>
    </dgm:pt>
    <dgm:pt modelId="{303F551E-3E91-43D4-A4E1-4DDD78C2F7A6}">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9804B282-F3AF-4947-902A-363363C30B8B}" type="parTrans" cxnId="{4C377105-4B57-4659-8254-62FDE3745D35}">
      <dgm:prSet/>
      <dgm:spPr/>
      <dgm:t>
        <a:bodyPr/>
        <a:lstStyle/>
        <a:p>
          <a:endParaRPr lang="zh-TW" altLang="en-US"/>
        </a:p>
      </dgm:t>
    </dgm:pt>
    <dgm:pt modelId="{663FD01C-1B05-4B9D-ACF0-B3650CB75688}" type="sibTrans" cxnId="{4C377105-4B57-4659-8254-62FDE3745D35}">
      <dgm:prSet/>
      <dgm:spPr/>
      <dgm:t>
        <a:bodyPr/>
        <a:lstStyle/>
        <a:p>
          <a:endParaRPr lang="zh-TW" altLang="en-US"/>
        </a:p>
      </dgm:t>
    </dgm:pt>
    <dgm:pt modelId="{A201CE9F-E827-461E-AD4F-4D5557DB9603}">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B6B52C64-E15A-4A17-A62C-664704EA972D}" type="parTrans" cxnId="{FC5AA77C-5141-4C50-B415-ECAE52983B24}">
      <dgm:prSet/>
      <dgm:spPr/>
      <dgm:t>
        <a:bodyPr/>
        <a:lstStyle/>
        <a:p>
          <a:endParaRPr lang="zh-TW" altLang="en-US"/>
        </a:p>
      </dgm:t>
    </dgm:pt>
    <dgm:pt modelId="{04E228AE-0323-4D61-8444-E731D6889B64}" type="sibTrans" cxnId="{FC5AA77C-5141-4C50-B415-ECAE52983B24}">
      <dgm:prSet/>
      <dgm:spPr/>
      <dgm:t>
        <a:bodyPr/>
        <a:lstStyle/>
        <a:p>
          <a:endParaRPr lang="zh-TW" altLang="en-US"/>
        </a:p>
      </dgm:t>
    </dgm:pt>
    <dgm:pt modelId="{DD8D8554-89F9-439F-91CF-C370DFA797B8}">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2EAAC1F2-4D95-4C60-95F0-C01B0F827BED}" type="parTrans" cxnId="{70905729-5E0D-416B-9789-89292812C2FA}">
      <dgm:prSet/>
      <dgm:spPr/>
      <dgm:t>
        <a:bodyPr/>
        <a:lstStyle/>
        <a:p>
          <a:endParaRPr lang="zh-TW" altLang="en-US"/>
        </a:p>
      </dgm:t>
    </dgm:pt>
    <dgm:pt modelId="{07F9E1B6-2F54-4752-B902-C7AF77EA048B}" type="sibTrans" cxnId="{70905729-5E0D-416B-9789-89292812C2FA}">
      <dgm:prSet/>
      <dgm:spPr/>
      <dgm:t>
        <a:bodyPr/>
        <a:lstStyle/>
        <a:p>
          <a:endParaRPr lang="zh-TW" altLang="en-US"/>
        </a:p>
      </dgm:t>
    </dgm:pt>
    <dgm:pt modelId="{B3CCD425-F210-480D-BE2E-7E6481721860}">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B34FDE2B-E1C0-4133-A98C-3ADEBCA5BED7}" type="parTrans" cxnId="{D52F9ED0-7675-453F-A56C-187EE9ABFFA8}">
      <dgm:prSet/>
      <dgm:spPr/>
      <dgm:t>
        <a:bodyPr/>
        <a:lstStyle/>
        <a:p>
          <a:endParaRPr lang="zh-TW" altLang="en-US"/>
        </a:p>
      </dgm:t>
    </dgm:pt>
    <dgm:pt modelId="{43C6EE29-BB29-4B8B-850A-906AF955CDE0}" type="sibTrans" cxnId="{D52F9ED0-7675-453F-A56C-187EE9ABFFA8}">
      <dgm:prSet/>
      <dgm:spPr/>
      <dgm:t>
        <a:bodyPr/>
        <a:lstStyle/>
        <a:p>
          <a:endParaRPr lang="zh-TW" altLang="en-US"/>
        </a:p>
      </dgm:t>
    </dgm:pt>
    <dgm:pt modelId="{DDBD3535-7FB7-44AB-9CCA-9E02627453D5}">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CE0106E7-C803-4EA2-8104-2258F8C80D78}" type="parTrans" cxnId="{814330B0-464C-4C9B-990C-FE0BA9ADD002}">
      <dgm:prSet/>
      <dgm:spPr/>
      <dgm:t>
        <a:bodyPr/>
        <a:lstStyle/>
        <a:p>
          <a:endParaRPr lang="zh-TW" altLang="en-US"/>
        </a:p>
      </dgm:t>
    </dgm:pt>
    <dgm:pt modelId="{D55A88C9-99CB-43B5-AEDC-1DE6461709E8}" type="sibTrans" cxnId="{814330B0-464C-4C9B-990C-FE0BA9ADD002}">
      <dgm:prSet/>
      <dgm:spPr/>
      <dgm:t>
        <a:bodyPr/>
        <a:lstStyle/>
        <a:p>
          <a:endParaRPr lang="zh-TW" altLang="en-US"/>
        </a:p>
      </dgm:t>
    </dgm:pt>
    <dgm:pt modelId="{1B67D097-BD01-4CC8-9241-2B9B7B8A15DA}">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自主學習</a:t>
          </a:r>
        </a:p>
      </dgm:t>
    </dgm:pt>
    <dgm:pt modelId="{5EDBDF96-88C6-4C4D-B1B6-B0E7CD4190C2}" type="parTrans" cxnId="{8FC07A40-5BCA-4782-9ABA-C0C458FE523C}">
      <dgm:prSet/>
      <dgm:spPr/>
      <dgm:t>
        <a:bodyPr/>
        <a:lstStyle/>
        <a:p>
          <a:endParaRPr lang="zh-TW" altLang="en-US"/>
        </a:p>
      </dgm:t>
    </dgm:pt>
    <dgm:pt modelId="{7A40807F-1161-4D19-919F-C7CA10AF0A91}" type="sibTrans" cxnId="{8FC07A40-5BCA-4782-9ABA-C0C458FE523C}">
      <dgm:prSet/>
      <dgm:spPr/>
      <dgm:t>
        <a:bodyPr/>
        <a:lstStyle/>
        <a:p>
          <a:endParaRPr lang="zh-TW" altLang="en-US"/>
        </a:p>
      </dgm:t>
    </dgm:pt>
    <dgm:pt modelId="{FB189E54-B1DB-49BE-93DD-1A2594E11908}">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減負增效</a:t>
          </a:r>
        </a:p>
      </dgm:t>
    </dgm:pt>
    <dgm:pt modelId="{4279EEA3-AA75-4FBE-BC27-D4B219A62AFE}" type="parTrans" cxnId="{B7F04BB2-66C3-47F7-92B1-B12F239FCC03}">
      <dgm:prSet/>
      <dgm:spPr/>
      <dgm:t>
        <a:bodyPr/>
        <a:lstStyle/>
        <a:p>
          <a:endParaRPr lang="zh-TW" altLang="en-US"/>
        </a:p>
      </dgm:t>
    </dgm:pt>
    <dgm:pt modelId="{462DE85E-3607-4D0B-9EFB-A1F8DAFB29E7}" type="sibTrans" cxnId="{B7F04BB2-66C3-47F7-92B1-B12F239FCC03}">
      <dgm:prSet/>
      <dgm:spPr/>
      <dgm:t>
        <a:bodyPr/>
        <a:lstStyle/>
        <a:p>
          <a:endParaRPr lang="zh-TW" altLang="en-US"/>
        </a:p>
      </dgm:t>
    </dgm:pt>
    <dgm:pt modelId="{7F4A62D3-3EB5-4946-8893-B350AE9A7D4C}">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3BC30501-C4AE-481C-9877-CBFB4ABF8567}" type="parTrans" cxnId="{DCBF8ED7-2F7B-4EFB-8CA9-17353EB723DD}">
      <dgm:prSet/>
      <dgm:spPr/>
      <dgm:t>
        <a:bodyPr/>
        <a:lstStyle/>
        <a:p>
          <a:endParaRPr lang="zh-TW" altLang="en-US"/>
        </a:p>
      </dgm:t>
    </dgm:pt>
    <dgm:pt modelId="{2F242F6B-19FB-49C9-B06B-76F0F7EC1D36}" type="sibTrans" cxnId="{DCBF8ED7-2F7B-4EFB-8CA9-17353EB723DD}">
      <dgm:prSet/>
      <dgm:spPr/>
      <dgm:t>
        <a:bodyPr/>
        <a:lstStyle/>
        <a:p>
          <a:endParaRPr lang="zh-TW" altLang="en-US"/>
        </a:p>
      </dgm:t>
    </dgm:pt>
    <dgm:pt modelId="{3366923D-B047-45D7-86A3-7A8498065E7D}">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行政執行力精準</a:t>
          </a:r>
        </a:p>
      </dgm:t>
    </dgm:pt>
    <dgm:pt modelId="{6D7D789F-6060-437C-9DC1-E5BE3AEF6283}" type="parTrans" cxnId="{FA2D071B-A4D9-48F2-B9A9-0A3B827594DD}">
      <dgm:prSet/>
      <dgm:spPr/>
      <dgm:t>
        <a:bodyPr/>
        <a:lstStyle/>
        <a:p>
          <a:endParaRPr lang="zh-TW" altLang="en-US"/>
        </a:p>
      </dgm:t>
    </dgm:pt>
    <dgm:pt modelId="{210D8B73-51BF-4804-892F-92960C43F755}" type="sibTrans" cxnId="{FA2D071B-A4D9-48F2-B9A9-0A3B827594DD}">
      <dgm:prSet/>
      <dgm:spPr/>
      <dgm:t>
        <a:bodyPr/>
        <a:lstStyle/>
        <a:p>
          <a:endParaRPr lang="zh-TW" altLang="en-US"/>
        </a:p>
      </dgm:t>
    </dgm:pt>
    <dgm:pt modelId="{97BA5523-C14C-4784-BB10-6993C2F2ADF1}">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平台運作</a:t>
          </a:r>
        </a:p>
      </dgm:t>
    </dgm:pt>
    <dgm:pt modelId="{8E9DAA39-2B26-4D0F-BC15-216EAD99BB59}" type="sibTrans" cxnId="{4A4A042C-E369-4AE6-8ACD-BBE625A4B28D}">
      <dgm:prSet/>
      <dgm:spPr/>
      <dgm:t>
        <a:bodyPr/>
        <a:lstStyle/>
        <a:p>
          <a:endParaRPr lang="zh-TW" altLang="en-US"/>
        </a:p>
      </dgm:t>
    </dgm:pt>
    <dgm:pt modelId="{AAB63AB2-DD55-4A86-89BC-30253F2B3080}" type="parTrans" cxnId="{4A4A042C-E369-4AE6-8ACD-BBE625A4B28D}">
      <dgm:prSet/>
      <dgm:spPr/>
      <dgm:t>
        <a:bodyPr/>
        <a:lstStyle/>
        <a:p>
          <a:endParaRPr lang="zh-TW" altLang="en-US"/>
        </a:p>
      </dgm:t>
    </dgm:pt>
    <dgm:pt modelId="{371481C0-B6C7-4E4C-B200-E83BC1355122}">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課程運用</a:t>
          </a:r>
        </a:p>
      </dgm:t>
    </dgm:pt>
    <dgm:pt modelId="{CAEE03EF-9E86-4C6D-9D9D-EDAD397801CA}" type="parTrans" cxnId="{494F9769-B935-40F0-B65E-DF2229861654}">
      <dgm:prSet/>
      <dgm:spPr/>
      <dgm:t>
        <a:bodyPr/>
        <a:lstStyle/>
        <a:p>
          <a:endParaRPr lang="zh-TW" altLang="en-US"/>
        </a:p>
      </dgm:t>
    </dgm:pt>
    <dgm:pt modelId="{BCB3DB09-CCF8-41DD-A6FF-3B6F42150F1D}" type="sibTrans" cxnId="{494F9769-B935-40F0-B65E-DF2229861654}">
      <dgm:prSet/>
      <dgm:spPr/>
      <dgm:t>
        <a:bodyPr/>
        <a:lstStyle/>
        <a:p>
          <a:endParaRPr lang="zh-TW" altLang="en-US"/>
        </a:p>
      </dgm:t>
    </dgm:pt>
    <dgm:pt modelId="{74A0401A-5D3E-4838-ACCB-38A5ED5C545C}">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縣市科技力展現</a:t>
          </a:r>
        </a:p>
      </dgm:t>
    </dgm:pt>
    <dgm:pt modelId="{5A4C7DB4-5043-4E91-892A-3C8305E824A0}" type="parTrans" cxnId="{B96FA57C-AC73-4E88-8269-9C5401245061}">
      <dgm:prSet/>
      <dgm:spPr/>
      <dgm:t>
        <a:bodyPr/>
        <a:lstStyle/>
        <a:p>
          <a:endParaRPr lang="zh-TW" altLang="en-US"/>
        </a:p>
      </dgm:t>
    </dgm:pt>
    <dgm:pt modelId="{C31283BC-3DDD-4824-AF53-E971896E5A4D}" type="sibTrans" cxnId="{B96FA57C-AC73-4E88-8269-9C5401245061}">
      <dgm:prSet/>
      <dgm:spPr/>
      <dgm:t>
        <a:bodyPr/>
        <a:lstStyle/>
        <a:p>
          <a:endParaRPr lang="zh-TW" altLang="en-US"/>
        </a:p>
      </dgm:t>
    </dgm:pt>
    <dgm:pt modelId="{0DEE9EFE-250C-494D-9FB3-7F3852F7BF1B}" type="pres">
      <dgm:prSet presAssocID="{ABAEFFCE-25E0-4A95-9AEF-AB7C504EBB0E}" presName="Name0" presStyleCnt="0">
        <dgm:presLayoutVars>
          <dgm:dir/>
          <dgm:animLvl val="lvl"/>
          <dgm:resizeHandles val="exact"/>
        </dgm:presLayoutVars>
      </dgm:prSet>
      <dgm:spPr/>
    </dgm:pt>
    <dgm:pt modelId="{DFEA166D-1E1E-4D26-84F5-17852AFEA144}" type="pres">
      <dgm:prSet presAssocID="{52F0E60F-2DC2-44B5-950E-C093312D24BD}" presName="composite" presStyleCnt="0"/>
      <dgm:spPr/>
    </dgm:pt>
    <dgm:pt modelId="{362192CE-1363-4F20-91E9-34ADD655D77D}" type="pres">
      <dgm:prSet presAssocID="{52F0E60F-2DC2-44B5-950E-C093312D24BD}" presName="parTx" presStyleLbl="alignNode1" presStyleIdx="0" presStyleCnt="3" custScaleX="106151">
        <dgm:presLayoutVars>
          <dgm:chMax val="0"/>
          <dgm:chPref val="0"/>
          <dgm:bulletEnabled val="1"/>
        </dgm:presLayoutVars>
      </dgm:prSet>
      <dgm:spPr/>
    </dgm:pt>
    <dgm:pt modelId="{9B7A4DC2-1044-41C3-89BD-158DC608E804}" type="pres">
      <dgm:prSet presAssocID="{52F0E60F-2DC2-44B5-950E-C093312D24BD}" presName="desTx" presStyleLbl="alignAccFollowNode1" presStyleIdx="0" presStyleCnt="3" custScaleX="105371" custScaleY="100633">
        <dgm:presLayoutVars>
          <dgm:bulletEnabled val="1"/>
        </dgm:presLayoutVars>
      </dgm:prSet>
      <dgm:spPr/>
    </dgm:pt>
    <dgm:pt modelId="{AE0B4007-2C4E-4B36-878B-28B8D4CCA5D7}" type="pres">
      <dgm:prSet presAssocID="{DAE4FC57-2AB7-4E42-B425-662C9842027E}" presName="space" presStyleCnt="0"/>
      <dgm:spPr/>
    </dgm:pt>
    <dgm:pt modelId="{BFD030E3-F0DC-4D6E-9D3D-5A17C002F1A8}" type="pres">
      <dgm:prSet presAssocID="{5CE00E5F-5EAF-48E2-AAD6-18A47BE0ADD3}" presName="composite" presStyleCnt="0"/>
      <dgm:spPr/>
    </dgm:pt>
    <dgm:pt modelId="{D4501F3C-32C1-41A3-AD89-88E45AB46A4C}" type="pres">
      <dgm:prSet presAssocID="{5CE00E5F-5EAF-48E2-AAD6-18A47BE0ADD3}" presName="parTx" presStyleLbl="alignNode1" presStyleIdx="1" presStyleCnt="3" custScaleX="107192">
        <dgm:presLayoutVars>
          <dgm:chMax val="0"/>
          <dgm:chPref val="0"/>
          <dgm:bulletEnabled val="1"/>
        </dgm:presLayoutVars>
      </dgm:prSet>
      <dgm:spPr/>
    </dgm:pt>
    <dgm:pt modelId="{D6344659-17DC-4866-A17A-8AFD55EA58B9}" type="pres">
      <dgm:prSet presAssocID="{5CE00E5F-5EAF-48E2-AAD6-18A47BE0ADD3}" presName="desTx" presStyleLbl="alignAccFollowNode1" presStyleIdx="1" presStyleCnt="3" custScaleX="106958">
        <dgm:presLayoutVars>
          <dgm:bulletEnabled val="1"/>
        </dgm:presLayoutVars>
      </dgm:prSet>
      <dgm:spPr/>
    </dgm:pt>
    <dgm:pt modelId="{0157A031-9FCE-4B90-85D0-FCD82A5EBCF0}" type="pres">
      <dgm:prSet presAssocID="{1909E1AA-DE7A-4246-990D-3C24B1743844}" presName="space" presStyleCnt="0"/>
      <dgm:spPr/>
    </dgm:pt>
    <dgm:pt modelId="{BC532A02-B1E9-4BD1-A7D5-1B2CA9D018C3}" type="pres">
      <dgm:prSet presAssocID="{AEFE56AA-5E6C-481D-8347-A0A440866E87}" presName="composite" presStyleCnt="0"/>
      <dgm:spPr/>
    </dgm:pt>
    <dgm:pt modelId="{902E9E6A-4712-47A2-B82E-BCF02D2879A5}" type="pres">
      <dgm:prSet presAssocID="{AEFE56AA-5E6C-481D-8347-A0A440866E87}" presName="parTx" presStyleLbl="alignNode1" presStyleIdx="2" presStyleCnt="3">
        <dgm:presLayoutVars>
          <dgm:chMax val="0"/>
          <dgm:chPref val="0"/>
          <dgm:bulletEnabled val="1"/>
        </dgm:presLayoutVars>
      </dgm:prSet>
      <dgm:spPr/>
    </dgm:pt>
    <dgm:pt modelId="{E9EE7AE3-E63A-4A06-B579-85796D3004E6}" type="pres">
      <dgm:prSet presAssocID="{AEFE56AA-5E6C-481D-8347-A0A440866E87}" presName="desTx" presStyleLbl="alignAccFollowNode1" presStyleIdx="2" presStyleCnt="3">
        <dgm:presLayoutVars>
          <dgm:bulletEnabled val="1"/>
        </dgm:presLayoutVars>
      </dgm:prSet>
      <dgm:spPr/>
    </dgm:pt>
  </dgm:ptLst>
  <dgm:cxnLst>
    <dgm:cxn modelId="{4C377105-4B57-4659-8254-62FDE3745D35}" srcId="{AEFE56AA-5E6C-481D-8347-A0A440866E87}" destId="{303F551E-3E91-43D4-A4E1-4DDD78C2F7A6}" srcOrd="10" destOrd="0" parTransId="{9804B282-F3AF-4947-902A-363363C30B8B}" sibTransId="{663FD01C-1B05-4B9D-ACF0-B3650CB75688}"/>
    <dgm:cxn modelId="{C8CC8D0D-C854-466D-8368-89D3CE2AC1F4}" type="presOf" srcId="{95A2A92F-6B8D-4F8D-ACFD-8C377F0CF4F5}" destId="{E9EE7AE3-E63A-4A06-B579-85796D3004E6}" srcOrd="0" destOrd="2" presId="urn:microsoft.com/office/officeart/2005/8/layout/hList1"/>
    <dgm:cxn modelId="{3A877412-7738-4A8B-8FF9-FC7B095C5AC6}" type="presOf" srcId="{F1639253-07CB-4D82-8EA3-CF6BCCC72617}" destId="{9B7A4DC2-1044-41C3-89BD-158DC608E804}" srcOrd="0" destOrd="1" presId="urn:microsoft.com/office/officeart/2005/8/layout/hList1"/>
    <dgm:cxn modelId="{FA2D071B-A4D9-48F2-B9A9-0A3B827594DD}" srcId="{5CE00E5F-5EAF-48E2-AAD6-18A47BE0ADD3}" destId="{3366923D-B047-45D7-86A3-7A8498065E7D}" srcOrd="3" destOrd="0" parTransId="{6D7D789F-6060-437C-9DC1-E5BE3AEF6283}" sibTransId="{210D8B73-51BF-4804-892F-92960C43F755}"/>
    <dgm:cxn modelId="{55BC5021-5458-4E79-86DA-8A7407959E3B}" srcId="{AEFE56AA-5E6C-481D-8347-A0A440866E87}" destId="{95A2A92F-6B8D-4F8D-ACFD-8C377F0CF4F5}" srcOrd="2" destOrd="0" parTransId="{F450BC86-AF66-45E0-A48C-8B08DBFD0ABF}" sibTransId="{CA64766E-EDEC-4778-AFAD-0906D33B6E63}"/>
    <dgm:cxn modelId="{45296F27-DD4E-4CFC-90F0-1D69AA24DEA0}" srcId="{52F0E60F-2DC2-44B5-950E-C093312D24BD}" destId="{F1639253-07CB-4D82-8EA3-CF6BCCC72617}" srcOrd="1" destOrd="0" parTransId="{5F2CAD06-0398-45E4-A0B2-03D54852FDFD}" sibTransId="{A581C196-E877-4050-993C-2EBBA528E0A7}"/>
    <dgm:cxn modelId="{70905729-5E0D-416B-9789-89292812C2FA}" srcId="{AEFE56AA-5E6C-481D-8347-A0A440866E87}" destId="{DD8D8554-89F9-439F-91CF-C370DFA797B8}" srcOrd="7" destOrd="0" parTransId="{2EAAC1F2-4D95-4C60-95F0-C01B0F827BED}" sibTransId="{07F9E1B6-2F54-4752-B902-C7AF77EA048B}"/>
    <dgm:cxn modelId="{4A4A042C-E369-4AE6-8ACD-BBE625A4B28D}" srcId="{52F0E60F-2DC2-44B5-950E-C093312D24BD}" destId="{97BA5523-C14C-4784-BB10-6993C2F2ADF1}" srcOrd="4" destOrd="0" parTransId="{AAB63AB2-DD55-4A86-89BC-30253F2B3080}" sibTransId="{8E9DAA39-2B26-4D0F-BC15-216EAD99BB59}"/>
    <dgm:cxn modelId="{B349962C-C0A1-4CAB-AE62-868C628493DD}" type="presOf" srcId="{C6D5056E-58D2-419F-A54C-CD3A742971CD}" destId="{D6344659-17DC-4866-A17A-8AFD55EA58B9}" srcOrd="0" destOrd="1" presId="urn:microsoft.com/office/officeart/2005/8/layout/hList1"/>
    <dgm:cxn modelId="{23B1DF38-42A0-46B7-A421-35AF1ABD4046}" srcId="{5CE00E5F-5EAF-48E2-AAD6-18A47BE0ADD3}" destId="{C1089E52-3B4B-40F4-AE91-2FA224FFA43A}" srcOrd="2" destOrd="0" parTransId="{4A4DCC3C-CD03-4D34-B16F-5D54A6CD6846}" sibTransId="{C4572B36-5F93-4BF6-99DD-35E60E1CCC61}"/>
    <dgm:cxn modelId="{941C893D-7028-4575-81C6-D1005A345A2E}" type="presOf" srcId="{371481C0-B6C7-4E4C-B200-E83BC1355122}" destId="{E9EE7AE3-E63A-4A06-B579-85796D3004E6}" srcOrd="0" destOrd="4" presId="urn:microsoft.com/office/officeart/2005/8/layout/hList1"/>
    <dgm:cxn modelId="{E8F7E43D-6234-4995-BC5F-1026E8A39835}" type="presOf" srcId="{804166E3-46DC-4AED-880A-1C3F0481237B}" destId="{9B7A4DC2-1044-41C3-89BD-158DC608E804}" srcOrd="0" destOrd="0" presId="urn:microsoft.com/office/officeart/2005/8/layout/hList1"/>
    <dgm:cxn modelId="{8FC07A40-5BCA-4782-9ABA-C0C458FE523C}" srcId="{AEFE56AA-5E6C-481D-8347-A0A440866E87}" destId="{1B67D097-BD01-4CC8-9241-2B9B7B8A15DA}" srcOrd="1" destOrd="0" parTransId="{5EDBDF96-88C6-4C4D-B1B6-B0E7CD4190C2}" sibTransId="{7A40807F-1161-4D19-919F-C7CA10AF0A91}"/>
    <dgm:cxn modelId="{C8810F5C-4CBA-4E23-A07D-CBA63534DA4C}" type="presOf" srcId="{AEFE56AA-5E6C-481D-8347-A0A440866E87}" destId="{902E9E6A-4712-47A2-B82E-BCF02D2879A5}" srcOrd="0" destOrd="0" presId="urn:microsoft.com/office/officeart/2005/8/layout/hList1"/>
    <dgm:cxn modelId="{8909B15E-939D-4C07-BD37-81250E3A185A}" type="presOf" srcId="{B242D492-84FD-43D6-A882-D3B47FED3744}" destId="{E9EE7AE3-E63A-4A06-B579-85796D3004E6}" srcOrd="0" destOrd="0" presId="urn:microsoft.com/office/officeart/2005/8/layout/hList1"/>
    <dgm:cxn modelId="{9E74EC41-307B-4B54-8073-134914AFB1FE}" type="presOf" srcId="{74A0401A-5D3E-4838-ACCB-38A5ED5C545C}" destId="{D6344659-17DC-4866-A17A-8AFD55EA58B9}" srcOrd="0" destOrd="4" presId="urn:microsoft.com/office/officeart/2005/8/layout/hList1"/>
    <dgm:cxn modelId="{2B35CA65-ACAA-4649-81A9-E7AB4F28E4F8}" type="presOf" srcId="{5E71BEEA-71D3-43C5-9FCE-0317559A7B77}" destId="{9B7A4DC2-1044-41C3-89BD-158DC608E804}" srcOrd="0" destOrd="2" presId="urn:microsoft.com/office/officeart/2005/8/layout/hList1"/>
    <dgm:cxn modelId="{366DD147-8579-44B6-9A74-AD64480082E1}" type="presOf" srcId="{A201CE9F-E827-461E-AD4F-4D5557DB9603}" destId="{E9EE7AE3-E63A-4A06-B579-85796D3004E6}" srcOrd="0" destOrd="6" presId="urn:microsoft.com/office/officeart/2005/8/layout/hList1"/>
    <dgm:cxn modelId="{494F9769-B935-40F0-B65E-DF2229861654}" srcId="{AEFE56AA-5E6C-481D-8347-A0A440866E87}" destId="{371481C0-B6C7-4E4C-B200-E83BC1355122}" srcOrd="4" destOrd="0" parTransId="{CAEE03EF-9E86-4C6D-9D9D-EDAD397801CA}" sibTransId="{BCB3DB09-CCF8-41DD-A6FF-3B6F42150F1D}"/>
    <dgm:cxn modelId="{39D8284A-8BE7-4BA1-8F44-459A05330B07}" type="presOf" srcId="{581760B6-0B6C-4E14-A820-274C8A97CB38}" destId="{D6344659-17DC-4866-A17A-8AFD55EA58B9}" srcOrd="0" destOrd="0" presId="urn:microsoft.com/office/officeart/2005/8/layout/hList1"/>
    <dgm:cxn modelId="{98DDC94B-77F3-43B0-93CB-ABB65AC8A0CE}" type="presOf" srcId="{5CE00E5F-5EAF-48E2-AAD6-18A47BE0ADD3}" destId="{D4501F3C-32C1-41A3-AD89-88E45AB46A4C}" srcOrd="0" destOrd="0" presId="urn:microsoft.com/office/officeart/2005/8/layout/hList1"/>
    <dgm:cxn modelId="{831D366C-662F-49CE-8E5C-5704472D2341}" type="presOf" srcId="{3366923D-B047-45D7-86A3-7A8498065E7D}" destId="{D6344659-17DC-4866-A17A-8AFD55EA58B9}" srcOrd="0" destOrd="3" presId="urn:microsoft.com/office/officeart/2005/8/layout/hList1"/>
    <dgm:cxn modelId="{A0E5E74D-CF15-4A55-9CF3-BBCBB51A7000}" type="presOf" srcId="{72212D0B-AD1A-480B-9CD3-4C7D6A459B9D}" destId="{E9EE7AE3-E63A-4A06-B579-85796D3004E6}" srcOrd="0" destOrd="11" presId="urn:microsoft.com/office/officeart/2005/8/layout/hList1"/>
    <dgm:cxn modelId="{74455D7B-071E-4940-A492-E1C84485A259}" type="presOf" srcId="{ABAEFFCE-25E0-4A95-9AEF-AB7C504EBB0E}" destId="{0DEE9EFE-250C-494D-9FB3-7F3852F7BF1B}" srcOrd="0" destOrd="0" presId="urn:microsoft.com/office/officeart/2005/8/layout/hList1"/>
    <dgm:cxn modelId="{B96FA57C-AC73-4E88-8269-9C5401245061}" srcId="{5CE00E5F-5EAF-48E2-AAD6-18A47BE0ADD3}" destId="{74A0401A-5D3E-4838-ACCB-38A5ED5C545C}" srcOrd="4" destOrd="0" parTransId="{5A4C7DB4-5043-4E91-892A-3C8305E824A0}" sibTransId="{C31283BC-3DDD-4824-AF53-E971896E5A4D}"/>
    <dgm:cxn modelId="{FC5AA77C-5141-4C50-B415-ECAE52983B24}" srcId="{AEFE56AA-5E6C-481D-8347-A0A440866E87}" destId="{A201CE9F-E827-461E-AD4F-4D5557DB9603}" srcOrd="6" destOrd="0" parTransId="{B6B52C64-E15A-4A17-A62C-664704EA972D}" sibTransId="{04E228AE-0323-4D61-8444-E731D6889B64}"/>
    <dgm:cxn modelId="{D3A4457E-7395-409D-81B9-FE6E0D730FC1}" type="presOf" srcId="{52F0E60F-2DC2-44B5-950E-C093312D24BD}" destId="{362192CE-1363-4F20-91E9-34ADD655D77D}" srcOrd="0" destOrd="0" presId="urn:microsoft.com/office/officeart/2005/8/layout/hList1"/>
    <dgm:cxn modelId="{1DBA187F-2E31-43CF-9845-27EB2531A178}" srcId="{5CE00E5F-5EAF-48E2-AAD6-18A47BE0ADD3}" destId="{581760B6-0B6C-4E14-A820-274C8A97CB38}" srcOrd="0" destOrd="0" parTransId="{0E4B0D18-FF70-4518-BE1F-7EA85DFA0C69}" sibTransId="{842B9C12-94C8-4946-8D36-F33BC031E5B9}"/>
    <dgm:cxn modelId="{B9F8DC82-8504-4C59-A252-86F146BEF0A1}" type="presOf" srcId="{303F551E-3E91-43D4-A4E1-4DDD78C2F7A6}" destId="{E9EE7AE3-E63A-4A06-B579-85796D3004E6}" srcOrd="0" destOrd="10" presId="urn:microsoft.com/office/officeart/2005/8/layout/hList1"/>
    <dgm:cxn modelId="{36345E85-C6A2-4ED4-B300-C903D20ACA0D}" srcId="{AEFE56AA-5E6C-481D-8347-A0A440866E87}" destId="{B242D492-84FD-43D6-A882-D3B47FED3744}" srcOrd="0" destOrd="0" parTransId="{AF542897-C4A4-44CF-882B-64025E57D01C}" sibTransId="{2CC4DC43-28FA-47CB-A0ED-524084DD5A45}"/>
    <dgm:cxn modelId="{ACF0B889-5A85-49E3-86E3-160611068DC1}" type="presOf" srcId="{FB189E54-B1DB-49BE-93DD-1A2594E11908}" destId="{E9EE7AE3-E63A-4A06-B579-85796D3004E6}" srcOrd="0" destOrd="3" presId="urn:microsoft.com/office/officeart/2005/8/layout/hList1"/>
    <dgm:cxn modelId="{8D23A590-C839-4432-9083-83FE6EA7FA66}" srcId="{ABAEFFCE-25E0-4A95-9AEF-AB7C504EBB0E}" destId="{5CE00E5F-5EAF-48E2-AAD6-18A47BE0ADD3}" srcOrd="1" destOrd="0" parTransId="{66EB2EC8-B677-41CD-9DAD-B5C6295EC01C}" sibTransId="{1909E1AA-DE7A-4246-990D-3C24B1743844}"/>
    <dgm:cxn modelId="{5DB54196-A7D2-4648-B923-20730D7F7833}" srcId="{52F0E60F-2DC2-44B5-950E-C093312D24BD}" destId="{646EB313-6F37-4532-831E-B92F1EBF5A61}" srcOrd="3" destOrd="0" parTransId="{878F5CE6-EBC8-42B0-B7DE-17EECED82601}" sibTransId="{E1302AB6-A903-4328-93E5-0C6A4EA2BED8}"/>
    <dgm:cxn modelId="{369A2BA4-CFC6-4267-B222-76D2ED0EA3FD}" type="presOf" srcId="{97BA5523-C14C-4784-BB10-6993C2F2ADF1}" destId="{9B7A4DC2-1044-41C3-89BD-158DC608E804}" srcOrd="0" destOrd="4" presId="urn:microsoft.com/office/officeart/2005/8/layout/hList1"/>
    <dgm:cxn modelId="{D8D653AF-8A86-4CF4-9C61-9AA16F3C6818}" type="presOf" srcId="{C1089E52-3B4B-40F4-AE91-2FA224FFA43A}" destId="{D6344659-17DC-4866-A17A-8AFD55EA58B9}" srcOrd="0" destOrd="2" presId="urn:microsoft.com/office/officeart/2005/8/layout/hList1"/>
    <dgm:cxn modelId="{814330B0-464C-4C9B-990C-FE0BA9ADD002}" srcId="{AEFE56AA-5E6C-481D-8347-A0A440866E87}" destId="{DDBD3535-7FB7-44AB-9CCA-9E02627453D5}" srcOrd="9" destOrd="0" parTransId="{CE0106E7-C803-4EA2-8104-2258F8C80D78}" sibTransId="{D55A88C9-99CB-43B5-AEDC-1DE6461709E8}"/>
    <dgm:cxn modelId="{B7F04BB2-66C3-47F7-92B1-B12F239FCC03}" srcId="{AEFE56AA-5E6C-481D-8347-A0A440866E87}" destId="{FB189E54-B1DB-49BE-93DD-1A2594E11908}" srcOrd="3" destOrd="0" parTransId="{4279EEA3-AA75-4FBE-BC27-D4B219A62AFE}" sibTransId="{462DE85E-3607-4D0B-9EFB-A1F8DAFB29E7}"/>
    <dgm:cxn modelId="{24291DBA-431E-4E2E-99D0-CED621AEB8E1}" srcId="{ABAEFFCE-25E0-4A95-9AEF-AB7C504EBB0E}" destId="{AEFE56AA-5E6C-481D-8347-A0A440866E87}" srcOrd="2" destOrd="0" parTransId="{1C7E4DB8-5869-4236-AB27-C16F59626E4A}" sibTransId="{04A68BAB-48A4-4F19-B8DE-B7AFE7CFF546}"/>
    <dgm:cxn modelId="{F2BB87BE-D3B9-4958-9798-5723E2E9AEE6}" type="presOf" srcId="{7F4A62D3-3EB5-4946-8893-B350AE9A7D4C}" destId="{E9EE7AE3-E63A-4A06-B579-85796D3004E6}" srcOrd="0" destOrd="5" presId="urn:microsoft.com/office/officeart/2005/8/layout/hList1"/>
    <dgm:cxn modelId="{06D0C2C8-A6DE-4826-A18E-80CB859187E0}" type="presOf" srcId="{B3CCD425-F210-480D-BE2E-7E6481721860}" destId="{E9EE7AE3-E63A-4A06-B579-85796D3004E6}" srcOrd="0" destOrd="8" presId="urn:microsoft.com/office/officeart/2005/8/layout/hList1"/>
    <dgm:cxn modelId="{D52F9ED0-7675-453F-A56C-187EE9ABFFA8}" srcId="{AEFE56AA-5E6C-481D-8347-A0A440866E87}" destId="{B3CCD425-F210-480D-BE2E-7E6481721860}" srcOrd="8" destOrd="0" parTransId="{B34FDE2B-E1C0-4133-A98C-3ADEBCA5BED7}" sibTransId="{43C6EE29-BB29-4B8B-850A-906AF955CDE0}"/>
    <dgm:cxn modelId="{DCBF8ED7-2F7B-4EFB-8CA9-17353EB723DD}" srcId="{AEFE56AA-5E6C-481D-8347-A0A440866E87}" destId="{7F4A62D3-3EB5-4946-8893-B350AE9A7D4C}" srcOrd="5" destOrd="0" parTransId="{3BC30501-C4AE-481C-9877-CBFB4ABF8567}" sibTransId="{2F242F6B-19FB-49C9-B06B-76F0F7EC1D36}"/>
    <dgm:cxn modelId="{617362D8-D9E5-4C24-9C16-26C161A08332}" srcId="{52F0E60F-2DC2-44B5-950E-C093312D24BD}" destId="{5E71BEEA-71D3-43C5-9FCE-0317559A7B77}" srcOrd="2" destOrd="0" parTransId="{F74FB9AD-1D16-4888-A037-756BE2AFA2C6}" sibTransId="{40FD4567-F98C-4F1C-8469-45B6CA2AFA62}"/>
    <dgm:cxn modelId="{E195C2D9-3C83-41D2-A9B2-F5E3FCA3B5E8}" srcId="{5CE00E5F-5EAF-48E2-AAD6-18A47BE0ADD3}" destId="{C6D5056E-58D2-419F-A54C-CD3A742971CD}" srcOrd="1" destOrd="0" parTransId="{786C948F-4557-486B-8DED-7E2FFFB0A50E}" sibTransId="{7D67A385-145E-49DE-959C-76B7BCE76A06}"/>
    <dgm:cxn modelId="{4398AEDD-7E9C-4CA4-9713-75526DAEF919}" type="presOf" srcId="{F2E01DA8-D465-4C90-9716-980C15E6DA33}" destId="{9B7A4DC2-1044-41C3-89BD-158DC608E804}" srcOrd="0" destOrd="5" presId="urn:microsoft.com/office/officeart/2005/8/layout/hList1"/>
    <dgm:cxn modelId="{06807EDE-9FCF-4F8F-A9BD-952B2A08052A}" srcId="{ABAEFFCE-25E0-4A95-9AEF-AB7C504EBB0E}" destId="{52F0E60F-2DC2-44B5-950E-C093312D24BD}" srcOrd="0" destOrd="0" parTransId="{6FCB9D1F-ADF6-4038-98E6-BEF94283F6D1}" sibTransId="{DAE4FC57-2AB7-4E42-B425-662C9842027E}"/>
    <dgm:cxn modelId="{84C999DF-4742-449E-AB43-89CD1667F4F1}" type="presOf" srcId="{DD8D8554-89F9-439F-91CF-C370DFA797B8}" destId="{E9EE7AE3-E63A-4A06-B579-85796D3004E6}" srcOrd="0" destOrd="7" presId="urn:microsoft.com/office/officeart/2005/8/layout/hList1"/>
    <dgm:cxn modelId="{65CDDFE6-B9D3-46EB-8FF3-34175FDC9565}" type="presOf" srcId="{DDBD3535-7FB7-44AB-9CCA-9E02627453D5}" destId="{E9EE7AE3-E63A-4A06-B579-85796D3004E6}" srcOrd="0" destOrd="9" presId="urn:microsoft.com/office/officeart/2005/8/layout/hList1"/>
    <dgm:cxn modelId="{2A925EE9-26A6-4F84-8009-C13EC76EC467}" srcId="{52F0E60F-2DC2-44B5-950E-C093312D24BD}" destId="{804166E3-46DC-4AED-880A-1C3F0481237B}" srcOrd="0" destOrd="0" parTransId="{604955DC-8A7F-4EE2-AB1C-B221923C41C7}" sibTransId="{498F8871-4229-4F2C-97E9-3BB17E193C66}"/>
    <dgm:cxn modelId="{8410ABEA-285A-4E93-84F7-6300307E20D1}" type="presOf" srcId="{1B67D097-BD01-4CC8-9241-2B9B7B8A15DA}" destId="{E9EE7AE3-E63A-4A06-B579-85796D3004E6}" srcOrd="0" destOrd="1" presId="urn:microsoft.com/office/officeart/2005/8/layout/hList1"/>
    <dgm:cxn modelId="{8B9877EE-1F26-41D7-8DBC-613B26A3607F}" type="presOf" srcId="{646EB313-6F37-4532-831E-B92F1EBF5A61}" destId="{9B7A4DC2-1044-41C3-89BD-158DC608E804}" srcOrd="0" destOrd="3" presId="urn:microsoft.com/office/officeart/2005/8/layout/hList1"/>
    <dgm:cxn modelId="{5C5C02F0-9F5D-4D93-A1F2-2528E455B214}" srcId="{52F0E60F-2DC2-44B5-950E-C093312D24BD}" destId="{F2E01DA8-D465-4C90-9716-980C15E6DA33}" srcOrd="5" destOrd="0" parTransId="{C9141FAF-8D0E-4CB5-A094-3C2EDCCEBBD9}" sibTransId="{BB22D02C-04CD-4752-AECB-45B8137A4A0B}"/>
    <dgm:cxn modelId="{7CDD6BF8-A981-42E3-850B-910192C10C8C}" srcId="{AEFE56AA-5E6C-481D-8347-A0A440866E87}" destId="{72212D0B-AD1A-480B-9CD3-4C7D6A459B9D}" srcOrd="11" destOrd="0" parTransId="{3CCA66F9-13C4-40D9-A07C-24C15CA5B17C}" sibTransId="{07941067-F340-4D7B-8B74-4C5F5D68ECBA}"/>
    <dgm:cxn modelId="{B07152E6-7EDE-48E0-BEEA-DC7E4E4B7A45}" type="presParOf" srcId="{0DEE9EFE-250C-494D-9FB3-7F3852F7BF1B}" destId="{DFEA166D-1E1E-4D26-84F5-17852AFEA144}" srcOrd="0" destOrd="0" presId="urn:microsoft.com/office/officeart/2005/8/layout/hList1"/>
    <dgm:cxn modelId="{AEA7F9FA-1BF7-4D86-A7E2-2FC386828BF3}" type="presParOf" srcId="{DFEA166D-1E1E-4D26-84F5-17852AFEA144}" destId="{362192CE-1363-4F20-91E9-34ADD655D77D}" srcOrd="0" destOrd="0" presId="urn:microsoft.com/office/officeart/2005/8/layout/hList1"/>
    <dgm:cxn modelId="{A489F4B1-7ADC-4F73-B34A-65F1CA546554}" type="presParOf" srcId="{DFEA166D-1E1E-4D26-84F5-17852AFEA144}" destId="{9B7A4DC2-1044-41C3-89BD-158DC608E804}" srcOrd="1" destOrd="0" presId="urn:microsoft.com/office/officeart/2005/8/layout/hList1"/>
    <dgm:cxn modelId="{D6F23A1A-92C6-46EF-852E-D91C6CADDD85}" type="presParOf" srcId="{0DEE9EFE-250C-494D-9FB3-7F3852F7BF1B}" destId="{AE0B4007-2C4E-4B36-878B-28B8D4CCA5D7}" srcOrd="1" destOrd="0" presId="urn:microsoft.com/office/officeart/2005/8/layout/hList1"/>
    <dgm:cxn modelId="{ACDDB653-515C-4D1B-A25D-48D3B2440788}" type="presParOf" srcId="{0DEE9EFE-250C-494D-9FB3-7F3852F7BF1B}" destId="{BFD030E3-F0DC-4D6E-9D3D-5A17C002F1A8}" srcOrd="2" destOrd="0" presId="urn:microsoft.com/office/officeart/2005/8/layout/hList1"/>
    <dgm:cxn modelId="{1AC5B6A7-1A05-422D-9EC7-E6E6A336E939}" type="presParOf" srcId="{BFD030E3-F0DC-4D6E-9D3D-5A17C002F1A8}" destId="{D4501F3C-32C1-41A3-AD89-88E45AB46A4C}" srcOrd="0" destOrd="0" presId="urn:microsoft.com/office/officeart/2005/8/layout/hList1"/>
    <dgm:cxn modelId="{3EB61640-0AD8-4B26-9808-E6F6BEECCEF2}" type="presParOf" srcId="{BFD030E3-F0DC-4D6E-9D3D-5A17C002F1A8}" destId="{D6344659-17DC-4866-A17A-8AFD55EA58B9}" srcOrd="1" destOrd="0" presId="urn:microsoft.com/office/officeart/2005/8/layout/hList1"/>
    <dgm:cxn modelId="{29DC9D27-36DC-49A7-A987-6BE39E895C0F}" type="presParOf" srcId="{0DEE9EFE-250C-494D-9FB3-7F3852F7BF1B}" destId="{0157A031-9FCE-4B90-85D0-FCD82A5EBCF0}" srcOrd="3" destOrd="0" presId="urn:microsoft.com/office/officeart/2005/8/layout/hList1"/>
    <dgm:cxn modelId="{9DCC22EC-6D40-4C7C-8329-60C10ED531BE}" type="presParOf" srcId="{0DEE9EFE-250C-494D-9FB3-7F3852F7BF1B}" destId="{BC532A02-B1E9-4BD1-A7D5-1B2CA9D018C3}" srcOrd="4" destOrd="0" presId="urn:microsoft.com/office/officeart/2005/8/layout/hList1"/>
    <dgm:cxn modelId="{FA3DE3CD-A910-4C59-A099-1669570EE063}" type="presParOf" srcId="{BC532A02-B1E9-4BD1-A7D5-1B2CA9D018C3}" destId="{902E9E6A-4712-47A2-B82E-BCF02D2879A5}" srcOrd="0" destOrd="0" presId="urn:microsoft.com/office/officeart/2005/8/layout/hList1"/>
    <dgm:cxn modelId="{24B538F4-433C-4E92-9A7F-FA8D5398F442}" type="presParOf" srcId="{BC532A02-B1E9-4BD1-A7D5-1B2CA9D018C3}" destId="{E9EE7AE3-E63A-4A06-B579-85796D3004E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24BF67-7137-4F41-8074-84CEB80F6248}"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zh-TW" altLang="en-US"/>
        </a:p>
      </dgm:t>
    </dgm:pt>
    <dgm:pt modelId="{61AFA195-090C-4501-8832-46A03D8197C9}">
      <dgm:prSet phldrT="[文字]" custT="1"/>
      <dgm:spPr/>
      <dgm:t>
        <a:bodyPr/>
        <a:lstStyle/>
        <a:p>
          <a:r>
            <a:rPr lang="zh-TW" altLang="en-US" sz="2400" b="1" dirty="0"/>
            <a:t>數位學習專案辦公室</a:t>
          </a:r>
        </a:p>
      </dgm:t>
    </dgm:pt>
    <dgm:pt modelId="{F3903F0F-E8A6-47C1-B04C-BD99CAD4D08D}" type="parTrans" cxnId="{53B226A1-1B6C-488D-9D16-9B3F792EBD80}">
      <dgm:prSet/>
      <dgm:spPr/>
      <dgm:t>
        <a:bodyPr/>
        <a:lstStyle/>
        <a:p>
          <a:endParaRPr lang="zh-TW" altLang="en-US"/>
        </a:p>
      </dgm:t>
    </dgm:pt>
    <dgm:pt modelId="{9E8256F2-7085-4F4B-9B9D-C9769FD389CA}" type="sibTrans" cxnId="{53B226A1-1B6C-488D-9D16-9B3F792EBD80}">
      <dgm:prSet/>
      <dgm:spPr/>
      <dgm:t>
        <a:bodyPr/>
        <a:lstStyle/>
        <a:p>
          <a:endParaRPr lang="zh-TW" altLang="en-US"/>
        </a:p>
      </dgm:t>
    </dgm:pt>
    <dgm:pt modelId="{A9A3F4A8-0A85-434C-A16B-26F79619375B}">
      <dgm:prSet phldrT="[文字]"/>
      <dgm:spPr/>
      <dgm:t>
        <a:bodyPr/>
        <a:lstStyle/>
        <a:p>
          <a:r>
            <a:rPr lang="zh-TW" altLang="en-US" b="1" dirty="0"/>
            <a:t>教網中心</a:t>
          </a:r>
          <a:endParaRPr lang="en-US" altLang="zh-TW" b="1" dirty="0"/>
        </a:p>
        <a:p>
          <a:r>
            <a:rPr lang="zh-TW" altLang="en-US" b="1" dirty="0"/>
            <a:t>資教輔導團</a:t>
          </a:r>
        </a:p>
      </dgm:t>
    </dgm:pt>
    <dgm:pt modelId="{FC75B6AE-7826-4D7C-B1AB-F7F1C10B381F}" type="parTrans" cxnId="{5EC32BCB-CA94-4F4B-953B-BE2EFDB8541D}">
      <dgm:prSet/>
      <dgm:spPr/>
      <dgm:t>
        <a:bodyPr/>
        <a:lstStyle/>
        <a:p>
          <a:endParaRPr lang="zh-TW" altLang="en-US"/>
        </a:p>
      </dgm:t>
    </dgm:pt>
    <dgm:pt modelId="{79E25EBB-5D35-4E1F-91B7-18565AF8FE10}" type="sibTrans" cxnId="{5EC32BCB-CA94-4F4B-953B-BE2EFDB8541D}">
      <dgm:prSet/>
      <dgm:spPr/>
      <dgm:t>
        <a:bodyPr/>
        <a:lstStyle/>
        <a:p>
          <a:endParaRPr lang="zh-TW" altLang="en-US"/>
        </a:p>
      </dgm:t>
    </dgm:pt>
    <dgm:pt modelId="{41E6C9F1-2764-4FCF-A447-1F0601A334F8}">
      <dgm:prSet phldrT="[文字]"/>
      <dgm:spPr/>
      <dgm:t>
        <a:bodyPr/>
        <a:lstStyle/>
        <a:p>
          <a:r>
            <a:rPr lang="zh-TW" altLang="en-US" b="1" dirty="0">
              <a:solidFill>
                <a:srgbClr val="FFFF00"/>
              </a:solidFill>
            </a:rPr>
            <a:t>課程計畫</a:t>
          </a:r>
          <a:r>
            <a:rPr lang="zh-TW" altLang="en-US" b="1" dirty="0"/>
            <a:t>備查委員會</a:t>
          </a:r>
        </a:p>
      </dgm:t>
    </dgm:pt>
    <dgm:pt modelId="{DAB47D88-7D90-4D02-B2E3-8A3B2DD8BDC7}" type="parTrans" cxnId="{643BDBA7-6ACC-46A3-BBD8-EB50F594DE9A}">
      <dgm:prSet/>
      <dgm:spPr/>
      <dgm:t>
        <a:bodyPr/>
        <a:lstStyle/>
        <a:p>
          <a:endParaRPr lang="zh-TW" altLang="en-US"/>
        </a:p>
      </dgm:t>
    </dgm:pt>
    <dgm:pt modelId="{E225D9CC-3908-4D98-BCEF-48DABA40EE9B}" type="sibTrans" cxnId="{643BDBA7-6ACC-46A3-BBD8-EB50F594DE9A}">
      <dgm:prSet/>
      <dgm:spPr/>
      <dgm:t>
        <a:bodyPr/>
        <a:lstStyle/>
        <a:p>
          <a:endParaRPr lang="zh-TW" altLang="en-US"/>
        </a:p>
      </dgm:t>
    </dgm:pt>
    <dgm:pt modelId="{B82653B0-3529-47B0-B1A5-034F952900DD}">
      <dgm:prSet phldrT="[文字]"/>
      <dgm:spPr/>
      <dgm:t>
        <a:bodyPr/>
        <a:lstStyle/>
        <a:p>
          <a:r>
            <a:rPr lang="zh-TW" altLang="en-US" b="1" dirty="0">
              <a:solidFill>
                <a:srgbClr val="FFFF00"/>
              </a:solidFill>
            </a:rPr>
            <a:t>領域</a:t>
          </a:r>
          <a:r>
            <a:rPr lang="zh-TW" altLang="en-US" b="1" dirty="0"/>
            <a:t>輔導團</a:t>
          </a:r>
          <a:endParaRPr lang="en-US" altLang="zh-TW" b="1" dirty="0"/>
        </a:p>
        <a:p>
          <a:r>
            <a:rPr lang="zh-TW" altLang="en-US" b="1" dirty="0">
              <a:solidFill>
                <a:srgbClr val="FFFF00"/>
              </a:solidFill>
            </a:rPr>
            <a:t>地方</a:t>
          </a:r>
          <a:r>
            <a:rPr lang="zh-TW" altLang="en-US" b="1" dirty="0"/>
            <a:t>輔導群</a:t>
          </a:r>
        </a:p>
      </dgm:t>
    </dgm:pt>
    <dgm:pt modelId="{FAE1DBF7-B01B-4698-A0D8-057FDD15CBAB}" type="parTrans" cxnId="{7CC25EA7-3716-44F8-9B3B-AB60864F5F7C}">
      <dgm:prSet/>
      <dgm:spPr/>
      <dgm:t>
        <a:bodyPr/>
        <a:lstStyle/>
        <a:p>
          <a:endParaRPr lang="zh-TW" altLang="en-US"/>
        </a:p>
      </dgm:t>
    </dgm:pt>
    <dgm:pt modelId="{98708AA9-E00B-4C09-A26E-4D3DC92AEB26}" type="sibTrans" cxnId="{7CC25EA7-3716-44F8-9B3B-AB60864F5F7C}">
      <dgm:prSet/>
      <dgm:spPr/>
      <dgm:t>
        <a:bodyPr/>
        <a:lstStyle/>
        <a:p>
          <a:endParaRPr lang="zh-TW" altLang="en-US"/>
        </a:p>
      </dgm:t>
    </dgm:pt>
    <dgm:pt modelId="{73A07E9A-861B-49CE-A636-786A001F68FB}">
      <dgm:prSet phldrT="[文字]"/>
      <dgm:spPr/>
    </dgm:pt>
    <dgm:pt modelId="{C9DCCE84-7708-45CD-83D2-BE2B7A59F851}" type="parTrans" cxnId="{2467629F-7776-4426-81E5-2144C430158D}">
      <dgm:prSet/>
      <dgm:spPr/>
      <dgm:t>
        <a:bodyPr/>
        <a:lstStyle/>
        <a:p>
          <a:endParaRPr lang="zh-TW" altLang="en-US"/>
        </a:p>
      </dgm:t>
    </dgm:pt>
    <dgm:pt modelId="{F28E7449-835C-4FCC-9F2A-C54F61FBBD3C}" type="sibTrans" cxnId="{2467629F-7776-4426-81E5-2144C430158D}">
      <dgm:prSet/>
      <dgm:spPr/>
      <dgm:t>
        <a:bodyPr/>
        <a:lstStyle/>
        <a:p>
          <a:endParaRPr lang="zh-TW" altLang="en-US"/>
        </a:p>
      </dgm:t>
    </dgm:pt>
    <dgm:pt modelId="{9A8B93B0-E923-4570-984B-96B031537BE8}">
      <dgm:prSet phldrT="[文字]"/>
      <dgm:spPr/>
    </dgm:pt>
    <dgm:pt modelId="{C0917038-20B2-4CFF-BAFC-948D49DAF461}" type="parTrans" cxnId="{B1CF8892-9DF4-49EC-BD4D-AD61EC30975A}">
      <dgm:prSet/>
      <dgm:spPr/>
      <dgm:t>
        <a:bodyPr/>
        <a:lstStyle/>
        <a:p>
          <a:endParaRPr lang="zh-TW" altLang="en-US"/>
        </a:p>
      </dgm:t>
    </dgm:pt>
    <dgm:pt modelId="{31D51064-8E0A-4421-9DF1-166EB01E0A16}" type="sibTrans" cxnId="{B1CF8892-9DF4-49EC-BD4D-AD61EC30975A}">
      <dgm:prSet/>
      <dgm:spPr/>
      <dgm:t>
        <a:bodyPr/>
        <a:lstStyle/>
        <a:p>
          <a:endParaRPr lang="zh-TW" altLang="en-US"/>
        </a:p>
      </dgm:t>
    </dgm:pt>
    <dgm:pt modelId="{37DECA7C-BBBA-479E-8287-E0B29ED4394D}">
      <dgm:prSet phldrT="[文字]"/>
      <dgm:spPr/>
    </dgm:pt>
    <dgm:pt modelId="{5BACAD2B-D7A8-4DFD-8615-982D84898024}" type="parTrans" cxnId="{36815E22-1163-4AA5-87B4-20AECA79A51E}">
      <dgm:prSet custLinFactNeighborX="-7043" custLinFactNeighborY="-6455"/>
      <dgm:spPr/>
      <dgm:t>
        <a:bodyPr/>
        <a:lstStyle/>
        <a:p>
          <a:endParaRPr lang="zh-TW" altLang="en-US"/>
        </a:p>
      </dgm:t>
    </dgm:pt>
    <dgm:pt modelId="{16C0634F-E530-46FB-BA73-73958718D76D}" type="sibTrans" cxnId="{36815E22-1163-4AA5-87B4-20AECA79A51E}">
      <dgm:prSet/>
      <dgm:spPr/>
      <dgm:t>
        <a:bodyPr/>
        <a:lstStyle/>
        <a:p>
          <a:endParaRPr lang="zh-TW" altLang="en-US"/>
        </a:p>
      </dgm:t>
    </dgm:pt>
    <dgm:pt modelId="{A5573EAD-958D-44A2-B077-CD377C983152}" type="pres">
      <dgm:prSet presAssocID="{E724BF67-7137-4F41-8074-84CEB80F6248}" presName="cycle" presStyleCnt="0">
        <dgm:presLayoutVars>
          <dgm:chMax val="1"/>
          <dgm:dir/>
          <dgm:animLvl val="ctr"/>
          <dgm:resizeHandles val="exact"/>
        </dgm:presLayoutVars>
      </dgm:prSet>
      <dgm:spPr/>
    </dgm:pt>
    <dgm:pt modelId="{639F86D7-F406-43D7-AAEB-5949A63C0AE0}" type="pres">
      <dgm:prSet presAssocID="{61AFA195-090C-4501-8832-46A03D8197C9}" presName="centerShape" presStyleLbl="node0" presStyleIdx="0" presStyleCnt="1" custScaleX="122773"/>
      <dgm:spPr/>
    </dgm:pt>
    <dgm:pt modelId="{F07C9529-F4EE-4CB4-A104-CD319B1A5E55}" type="pres">
      <dgm:prSet presAssocID="{FC75B6AE-7826-4D7C-B1AB-F7F1C10B381F}" presName="parTrans" presStyleLbl="bgSibTrans2D1" presStyleIdx="0" presStyleCnt="3"/>
      <dgm:spPr/>
    </dgm:pt>
    <dgm:pt modelId="{489869A8-508D-4933-882A-1EA7364B2551}" type="pres">
      <dgm:prSet presAssocID="{A9A3F4A8-0A85-434C-A16B-26F79619375B}" presName="node" presStyleLbl="node1" presStyleIdx="0" presStyleCnt="3">
        <dgm:presLayoutVars>
          <dgm:bulletEnabled val="1"/>
        </dgm:presLayoutVars>
      </dgm:prSet>
      <dgm:spPr/>
    </dgm:pt>
    <dgm:pt modelId="{19911B5E-3EEC-4F12-8AEF-A33C9E260E8C}" type="pres">
      <dgm:prSet presAssocID="{DAB47D88-7D90-4D02-B2E3-8A3B2DD8BDC7}" presName="parTrans" presStyleLbl="bgSibTrans2D1" presStyleIdx="1" presStyleCnt="3"/>
      <dgm:spPr/>
    </dgm:pt>
    <dgm:pt modelId="{1EFBF807-1AD8-47FA-8020-C80E5A4E77B9}" type="pres">
      <dgm:prSet presAssocID="{41E6C9F1-2764-4FCF-A447-1F0601A334F8}" presName="node" presStyleLbl="node1" presStyleIdx="1" presStyleCnt="3">
        <dgm:presLayoutVars>
          <dgm:bulletEnabled val="1"/>
        </dgm:presLayoutVars>
      </dgm:prSet>
      <dgm:spPr/>
    </dgm:pt>
    <dgm:pt modelId="{9BBA9A3C-F9D6-47B1-8D79-EA85B54E46B6}" type="pres">
      <dgm:prSet presAssocID="{FAE1DBF7-B01B-4698-A0D8-057FDD15CBAB}" presName="parTrans" presStyleLbl="bgSibTrans2D1" presStyleIdx="2" presStyleCnt="3" custLinFactNeighborX="-7043" custLinFactNeighborY="-6455"/>
      <dgm:spPr/>
    </dgm:pt>
    <dgm:pt modelId="{8926D82D-E9FC-465A-BB73-61DC34BA21C0}" type="pres">
      <dgm:prSet presAssocID="{B82653B0-3529-47B0-B1A5-034F952900DD}" presName="node" presStyleLbl="node1" presStyleIdx="2" presStyleCnt="3">
        <dgm:presLayoutVars>
          <dgm:bulletEnabled val="1"/>
        </dgm:presLayoutVars>
      </dgm:prSet>
      <dgm:spPr/>
    </dgm:pt>
  </dgm:ptLst>
  <dgm:cxnLst>
    <dgm:cxn modelId="{7EBCD40B-A3C1-4516-BA4C-B9E439EF5388}" type="presOf" srcId="{E724BF67-7137-4F41-8074-84CEB80F6248}" destId="{A5573EAD-958D-44A2-B077-CD377C983152}" srcOrd="0" destOrd="0" presId="urn:microsoft.com/office/officeart/2005/8/layout/radial4"/>
    <dgm:cxn modelId="{36815E22-1163-4AA5-87B4-20AECA79A51E}" srcId="{E724BF67-7137-4F41-8074-84CEB80F6248}" destId="{37DECA7C-BBBA-479E-8287-E0B29ED4394D}" srcOrd="3" destOrd="0" parTransId="{5BACAD2B-D7A8-4DFD-8615-982D84898024}" sibTransId="{16C0634F-E530-46FB-BA73-73958718D76D}"/>
    <dgm:cxn modelId="{1A1E5E45-CCCD-4858-B60E-74322FDBFD01}" type="presOf" srcId="{B82653B0-3529-47B0-B1A5-034F952900DD}" destId="{8926D82D-E9FC-465A-BB73-61DC34BA21C0}" srcOrd="0" destOrd="0" presId="urn:microsoft.com/office/officeart/2005/8/layout/radial4"/>
    <dgm:cxn modelId="{692F734C-8B62-451C-B1AB-ACA9F83BAE34}" type="presOf" srcId="{A9A3F4A8-0A85-434C-A16B-26F79619375B}" destId="{489869A8-508D-4933-882A-1EA7364B2551}" srcOrd="0" destOrd="0" presId="urn:microsoft.com/office/officeart/2005/8/layout/radial4"/>
    <dgm:cxn modelId="{DCD3F26E-5A2C-4BE2-8225-6E721A53D3BE}" type="presOf" srcId="{DAB47D88-7D90-4D02-B2E3-8A3B2DD8BDC7}" destId="{19911B5E-3EEC-4F12-8AEF-A33C9E260E8C}" srcOrd="0" destOrd="0" presId="urn:microsoft.com/office/officeart/2005/8/layout/radial4"/>
    <dgm:cxn modelId="{1082CC51-B9B1-4546-B59E-A94AACE6CFCA}" type="presOf" srcId="{FC75B6AE-7826-4D7C-B1AB-F7F1C10B381F}" destId="{F07C9529-F4EE-4CB4-A104-CD319B1A5E55}" srcOrd="0" destOrd="0" presId="urn:microsoft.com/office/officeart/2005/8/layout/radial4"/>
    <dgm:cxn modelId="{B1CF8892-9DF4-49EC-BD4D-AD61EC30975A}" srcId="{E724BF67-7137-4F41-8074-84CEB80F6248}" destId="{9A8B93B0-E923-4570-984B-96B031537BE8}" srcOrd="2" destOrd="0" parTransId="{C0917038-20B2-4CFF-BAFC-948D49DAF461}" sibTransId="{31D51064-8E0A-4421-9DF1-166EB01E0A16}"/>
    <dgm:cxn modelId="{2467629F-7776-4426-81E5-2144C430158D}" srcId="{E724BF67-7137-4F41-8074-84CEB80F6248}" destId="{73A07E9A-861B-49CE-A636-786A001F68FB}" srcOrd="1" destOrd="0" parTransId="{C9DCCE84-7708-45CD-83D2-BE2B7A59F851}" sibTransId="{F28E7449-835C-4FCC-9F2A-C54F61FBBD3C}"/>
    <dgm:cxn modelId="{53B226A1-1B6C-488D-9D16-9B3F792EBD80}" srcId="{E724BF67-7137-4F41-8074-84CEB80F6248}" destId="{61AFA195-090C-4501-8832-46A03D8197C9}" srcOrd="0" destOrd="0" parTransId="{F3903F0F-E8A6-47C1-B04C-BD99CAD4D08D}" sibTransId="{9E8256F2-7085-4F4B-9B9D-C9769FD389CA}"/>
    <dgm:cxn modelId="{7FE7ACA5-63C9-45F7-B920-F13CC08B6DB5}" type="presOf" srcId="{41E6C9F1-2764-4FCF-A447-1F0601A334F8}" destId="{1EFBF807-1AD8-47FA-8020-C80E5A4E77B9}" srcOrd="0" destOrd="0" presId="urn:microsoft.com/office/officeart/2005/8/layout/radial4"/>
    <dgm:cxn modelId="{7CC25EA7-3716-44F8-9B3B-AB60864F5F7C}" srcId="{61AFA195-090C-4501-8832-46A03D8197C9}" destId="{B82653B0-3529-47B0-B1A5-034F952900DD}" srcOrd="2" destOrd="0" parTransId="{FAE1DBF7-B01B-4698-A0D8-057FDD15CBAB}" sibTransId="{98708AA9-E00B-4C09-A26E-4D3DC92AEB26}"/>
    <dgm:cxn modelId="{643BDBA7-6ACC-46A3-BBD8-EB50F594DE9A}" srcId="{61AFA195-090C-4501-8832-46A03D8197C9}" destId="{41E6C9F1-2764-4FCF-A447-1F0601A334F8}" srcOrd="1" destOrd="0" parTransId="{DAB47D88-7D90-4D02-B2E3-8A3B2DD8BDC7}" sibTransId="{E225D9CC-3908-4D98-BCEF-48DABA40EE9B}"/>
    <dgm:cxn modelId="{5EC32BCB-CA94-4F4B-953B-BE2EFDB8541D}" srcId="{61AFA195-090C-4501-8832-46A03D8197C9}" destId="{A9A3F4A8-0A85-434C-A16B-26F79619375B}" srcOrd="0" destOrd="0" parTransId="{FC75B6AE-7826-4D7C-B1AB-F7F1C10B381F}" sibTransId="{79E25EBB-5D35-4E1F-91B7-18565AF8FE10}"/>
    <dgm:cxn modelId="{9622FAD6-6BD7-44EC-A0CF-863944C63B7B}" type="presOf" srcId="{61AFA195-090C-4501-8832-46A03D8197C9}" destId="{639F86D7-F406-43D7-AAEB-5949A63C0AE0}" srcOrd="0" destOrd="0" presId="urn:microsoft.com/office/officeart/2005/8/layout/radial4"/>
    <dgm:cxn modelId="{D047C9D8-1831-4A0A-AE1E-51AD7486A088}" type="presOf" srcId="{FAE1DBF7-B01B-4698-A0D8-057FDD15CBAB}" destId="{9BBA9A3C-F9D6-47B1-8D79-EA85B54E46B6}" srcOrd="0" destOrd="0" presId="urn:microsoft.com/office/officeart/2005/8/layout/radial4"/>
    <dgm:cxn modelId="{2CC0E99D-C64C-4C4C-97F7-EE37B19D45A0}" type="presParOf" srcId="{A5573EAD-958D-44A2-B077-CD377C983152}" destId="{639F86D7-F406-43D7-AAEB-5949A63C0AE0}" srcOrd="0" destOrd="0" presId="urn:microsoft.com/office/officeart/2005/8/layout/radial4"/>
    <dgm:cxn modelId="{264B896D-A280-43AB-A6A6-39CB5D88E252}" type="presParOf" srcId="{A5573EAD-958D-44A2-B077-CD377C983152}" destId="{F07C9529-F4EE-4CB4-A104-CD319B1A5E55}" srcOrd="1" destOrd="0" presId="urn:microsoft.com/office/officeart/2005/8/layout/radial4"/>
    <dgm:cxn modelId="{101730F2-C4DF-4454-A946-71930A8D4AB4}" type="presParOf" srcId="{A5573EAD-958D-44A2-B077-CD377C983152}" destId="{489869A8-508D-4933-882A-1EA7364B2551}" srcOrd="2" destOrd="0" presId="urn:microsoft.com/office/officeart/2005/8/layout/radial4"/>
    <dgm:cxn modelId="{04E0FD10-B370-4CC8-8F35-0B932C85E112}" type="presParOf" srcId="{A5573EAD-958D-44A2-B077-CD377C983152}" destId="{19911B5E-3EEC-4F12-8AEF-A33C9E260E8C}" srcOrd="3" destOrd="0" presId="urn:microsoft.com/office/officeart/2005/8/layout/radial4"/>
    <dgm:cxn modelId="{A3851614-230C-4ED0-A831-E9BA646FD34B}" type="presParOf" srcId="{A5573EAD-958D-44A2-B077-CD377C983152}" destId="{1EFBF807-1AD8-47FA-8020-C80E5A4E77B9}" srcOrd="4" destOrd="0" presId="urn:microsoft.com/office/officeart/2005/8/layout/radial4"/>
    <dgm:cxn modelId="{8D6CF77B-0CE4-40FA-8EC7-859E4890BA54}" type="presParOf" srcId="{A5573EAD-958D-44A2-B077-CD377C983152}" destId="{9BBA9A3C-F9D6-47B1-8D79-EA85B54E46B6}" srcOrd="5" destOrd="0" presId="urn:microsoft.com/office/officeart/2005/8/layout/radial4"/>
    <dgm:cxn modelId="{FF6CCBA4-19D4-454C-918B-A4DA8CF61286}" type="presParOf" srcId="{A5573EAD-958D-44A2-B077-CD377C983152}" destId="{8926D82D-E9FC-465A-BB73-61DC34BA21C0}"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92CE-1363-4F20-91E9-34ADD655D77D}">
      <dsp:nvSpPr>
        <dsp:cNvPr id="0" name=""/>
        <dsp:cNvSpPr/>
      </dsp:nvSpPr>
      <dsp:spPr>
        <a:xfrm>
          <a:off x="13997" y="6222"/>
          <a:ext cx="2915118" cy="80094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凝聚共識</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短期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13997" y="6222"/>
        <a:ext cx="2915118" cy="800943"/>
      </dsp:txXfrm>
    </dsp:sp>
    <dsp:sp modelId="{9B7A4DC2-1044-41C3-89BD-158DC608E804}">
      <dsp:nvSpPr>
        <dsp:cNvPr id="0" name=""/>
        <dsp:cNvSpPr/>
      </dsp:nvSpPr>
      <dsp:spPr>
        <a:xfrm>
          <a:off x="24707" y="793344"/>
          <a:ext cx="2893698" cy="439460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資訊素養</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媒體識讀</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親師合作</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資訊安全</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平台運作</a:t>
          </a: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dsp:txBody>
      <dsp:txXfrm>
        <a:off x="24707" y="793344"/>
        <a:ext cx="2893698" cy="4394602"/>
      </dsp:txXfrm>
    </dsp:sp>
    <dsp:sp modelId="{D4501F3C-32C1-41A3-AD89-88E45AB46A4C}">
      <dsp:nvSpPr>
        <dsp:cNvPr id="0" name=""/>
        <dsp:cNvSpPr/>
      </dsp:nvSpPr>
      <dsp:spPr>
        <a:xfrm>
          <a:off x="3313208" y="13133"/>
          <a:ext cx="2943706" cy="80094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增權賦能</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中期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3313208" y="13133"/>
        <a:ext cx="2943706" cy="800943"/>
      </dsp:txXfrm>
    </dsp:sp>
    <dsp:sp modelId="{D6344659-17DC-4866-A17A-8AFD55EA58B9}">
      <dsp:nvSpPr>
        <dsp:cNvPr id="0" name=""/>
        <dsp:cNvSpPr/>
      </dsp:nvSpPr>
      <dsp:spPr>
        <a:xfrm>
          <a:off x="3316421" y="814076"/>
          <a:ext cx="2937280" cy="436695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教師教學力增能</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學生學習力賦權</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家長參與力加量</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行政執行力精準</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縣市科技力展現</a:t>
          </a:r>
        </a:p>
      </dsp:txBody>
      <dsp:txXfrm>
        <a:off x="3316421" y="814076"/>
        <a:ext cx="2937280" cy="4366959"/>
      </dsp:txXfrm>
    </dsp:sp>
    <dsp:sp modelId="{902E9E6A-4712-47A2-B82E-BCF02D2879A5}">
      <dsp:nvSpPr>
        <dsp:cNvPr id="0" name=""/>
        <dsp:cNvSpPr/>
      </dsp:nvSpPr>
      <dsp:spPr>
        <a:xfrm>
          <a:off x="6641007" y="13133"/>
          <a:ext cx="2743518" cy="80094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教育效益</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長期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6641007" y="13133"/>
        <a:ext cx="2743518" cy="800943"/>
      </dsp:txXfrm>
    </dsp:sp>
    <dsp:sp modelId="{E9EE7AE3-E63A-4A06-B579-85796D3004E6}">
      <dsp:nvSpPr>
        <dsp:cNvPr id="0" name=""/>
        <dsp:cNvSpPr/>
      </dsp:nvSpPr>
      <dsp:spPr>
        <a:xfrm>
          <a:off x="6641007" y="814076"/>
          <a:ext cx="2743518" cy="43669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提升學力</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自主學習</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數位創新</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減負增效</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課程運用</a:t>
          </a: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dsp:txBody>
      <dsp:txXfrm>
        <a:off x="6641007" y="814076"/>
        <a:ext cx="2743518" cy="4366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86D7-F406-43D7-AAEB-5949A63C0AE0}">
      <dsp:nvSpPr>
        <dsp:cNvPr id="0" name=""/>
        <dsp:cNvSpPr/>
      </dsp:nvSpPr>
      <dsp:spPr>
        <a:xfrm>
          <a:off x="1770660" y="2283103"/>
          <a:ext cx="2240449" cy="182487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數位學習專案辦公室</a:t>
          </a:r>
        </a:p>
      </dsp:txBody>
      <dsp:txXfrm>
        <a:off x="2098766" y="2550349"/>
        <a:ext cx="1584237" cy="1290379"/>
      </dsp:txXfrm>
    </dsp:sp>
    <dsp:sp modelId="{F07C9529-F4EE-4CB4-A104-CD319B1A5E55}">
      <dsp:nvSpPr>
        <dsp:cNvPr id="0" name=""/>
        <dsp:cNvSpPr/>
      </dsp:nvSpPr>
      <dsp:spPr>
        <a:xfrm rot="12900000">
          <a:off x="744573" y="1906933"/>
          <a:ext cx="1354746" cy="52008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9869A8-508D-4933-882A-1EA7364B2551}">
      <dsp:nvSpPr>
        <dsp:cNvPr id="0" name=""/>
        <dsp:cNvSpPr/>
      </dsp:nvSpPr>
      <dsp:spPr>
        <a:xfrm>
          <a:off x="261" y="1085000"/>
          <a:ext cx="1733627" cy="13869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教網中心</a:t>
          </a:r>
          <a:endParaRPr lang="en-US" altLang="zh-TW" sz="2400" b="1" kern="1200" dirty="0"/>
        </a:p>
        <a:p>
          <a:pPr marL="0" lvl="0" indent="0" algn="ctr" defTabSz="1066800">
            <a:lnSpc>
              <a:spcPct val="90000"/>
            </a:lnSpc>
            <a:spcBef>
              <a:spcPct val="0"/>
            </a:spcBef>
            <a:spcAft>
              <a:spcPct val="35000"/>
            </a:spcAft>
            <a:buNone/>
          </a:pPr>
          <a:r>
            <a:rPr lang="zh-TW" altLang="en-US" sz="2400" b="1" kern="1200" dirty="0"/>
            <a:t>資教輔導團</a:t>
          </a:r>
        </a:p>
      </dsp:txBody>
      <dsp:txXfrm>
        <a:off x="40882" y="1125621"/>
        <a:ext cx="1652385" cy="1305660"/>
      </dsp:txXfrm>
    </dsp:sp>
    <dsp:sp modelId="{19911B5E-3EEC-4F12-8AEF-A33C9E260E8C}">
      <dsp:nvSpPr>
        <dsp:cNvPr id="0" name=""/>
        <dsp:cNvSpPr/>
      </dsp:nvSpPr>
      <dsp:spPr>
        <a:xfrm rot="16200000">
          <a:off x="2154645" y="1201119"/>
          <a:ext cx="1472480" cy="520088"/>
        </a:xfrm>
        <a:prstGeom prst="lef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FBF807-1AD8-47FA-8020-C80E5A4E77B9}">
      <dsp:nvSpPr>
        <dsp:cNvPr id="0" name=""/>
        <dsp:cNvSpPr/>
      </dsp:nvSpPr>
      <dsp:spPr>
        <a:xfrm>
          <a:off x="2024071" y="31472"/>
          <a:ext cx="1733627" cy="138690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FFFF00"/>
              </a:solidFill>
            </a:rPr>
            <a:t>課程計畫</a:t>
          </a:r>
          <a:r>
            <a:rPr lang="zh-TW" altLang="en-US" sz="2400" b="1" kern="1200" dirty="0"/>
            <a:t>備查委員會</a:t>
          </a:r>
        </a:p>
      </dsp:txBody>
      <dsp:txXfrm>
        <a:off x="2064692" y="72093"/>
        <a:ext cx="1652385" cy="1305660"/>
      </dsp:txXfrm>
    </dsp:sp>
    <dsp:sp modelId="{9BBA9A3C-F9D6-47B1-8D79-EA85B54E46B6}">
      <dsp:nvSpPr>
        <dsp:cNvPr id="0" name=""/>
        <dsp:cNvSpPr/>
      </dsp:nvSpPr>
      <dsp:spPr>
        <a:xfrm rot="19500000">
          <a:off x="3587035" y="1873361"/>
          <a:ext cx="1354746" cy="520088"/>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26D82D-E9FC-465A-BB73-61DC34BA21C0}">
      <dsp:nvSpPr>
        <dsp:cNvPr id="0" name=""/>
        <dsp:cNvSpPr/>
      </dsp:nvSpPr>
      <dsp:spPr>
        <a:xfrm>
          <a:off x="4047881" y="1085000"/>
          <a:ext cx="1733627" cy="138690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FFFF00"/>
              </a:solidFill>
            </a:rPr>
            <a:t>領域</a:t>
          </a:r>
          <a:r>
            <a:rPr lang="zh-TW" altLang="en-US" sz="2400" b="1" kern="1200" dirty="0"/>
            <a:t>輔導團</a:t>
          </a:r>
          <a:endParaRPr lang="en-US" altLang="zh-TW" sz="2400" b="1" kern="1200" dirty="0"/>
        </a:p>
        <a:p>
          <a:pPr marL="0" lvl="0" indent="0" algn="ctr" defTabSz="1066800">
            <a:lnSpc>
              <a:spcPct val="90000"/>
            </a:lnSpc>
            <a:spcBef>
              <a:spcPct val="0"/>
            </a:spcBef>
            <a:spcAft>
              <a:spcPct val="35000"/>
            </a:spcAft>
            <a:buNone/>
          </a:pPr>
          <a:r>
            <a:rPr lang="zh-TW" altLang="en-US" sz="2400" b="1" kern="1200" dirty="0">
              <a:solidFill>
                <a:srgbClr val="FFFF00"/>
              </a:solidFill>
            </a:rPr>
            <a:t>地方</a:t>
          </a:r>
          <a:r>
            <a:rPr lang="zh-TW" altLang="en-US" sz="2400" b="1" kern="1200" dirty="0"/>
            <a:t>輔導群</a:t>
          </a:r>
        </a:p>
      </dsp:txBody>
      <dsp:txXfrm>
        <a:off x="4088502" y="1125621"/>
        <a:ext cx="1652385" cy="13056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CE2B8-AC2E-5F45-B033-97DA7042B5D0}" type="datetimeFigureOut">
              <a:rPr kumimoji="1" lang="zh-TW" altLang="en-US" smtClean="0"/>
              <a:t>2022/9/6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0820A-2069-AC44-B85B-0773A6DEDE3D}" type="slidenum">
              <a:rPr kumimoji="1" lang="zh-TW" altLang="en-US" smtClean="0"/>
              <a:t>‹#›</a:t>
            </a:fld>
            <a:endParaRPr kumimoji="1" lang="zh-TW" altLang="en-US"/>
          </a:p>
        </p:txBody>
      </p:sp>
    </p:spTree>
    <p:extLst>
      <p:ext uri="{BB962C8B-B14F-4D97-AF65-F5344CB8AC3E}">
        <p14:creationId xmlns:p14="http://schemas.microsoft.com/office/powerpoint/2010/main" val="1793958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6</a:t>
            </a:fld>
            <a:endParaRPr kumimoji="1" lang="zh-TW" altLang="en-US"/>
          </a:p>
        </p:txBody>
      </p:sp>
    </p:spTree>
    <p:extLst>
      <p:ext uri="{BB962C8B-B14F-4D97-AF65-F5344CB8AC3E}">
        <p14:creationId xmlns:p14="http://schemas.microsoft.com/office/powerpoint/2010/main" val="176937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35298f66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35298f66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各位師長大家好我是宜蘭縣中山國小的林穎俊，我會試著帶著大家從不同角度來看數位學習如何幫助師生？</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1600"/>
              </a:spcBef>
              <a:spcAft>
                <a:spcPts val="0"/>
              </a:spcAft>
              <a:buClr>
                <a:schemeClr val="dk1"/>
              </a:buClr>
              <a:buSzPts val="1100"/>
              <a:buFont typeface="Arial"/>
              <a:buNone/>
            </a:pPr>
            <a:r>
              <a:rPr lang="zh-TW" sz="1150">
                <a:solidFill>
                  <a:srgbClr val="121212"/>
                </a:solidFill>
                <a:highlight>
                  <a:schemeClr val="lt1"/>
                </a:highlight>
                <a:latin typeface="Helvetica Neue"/>
                <a:ea typeface="Helvetica Neue"/>
                <a:cs typeface="Helvetica Neue"/>
                <a:sym typeface="Helvetica Neue"/>
              </a:rPr>
              <a:t>如果只是給你看如何使用某個硬體或軟體，那不是真的數位學習</a:t>
            </a:r>
            <a:endParaRPr sz="1150">
              <a:solidFill>
                <a:srgbClr val="121212"/>
              </a:solidFill>
              <a:highlight>
                <a:schemeClr val="lt1"/>
              </a:highlight>
              <a:latin typeface="Helvetica Neue"/>
              <a:ea typeface="Helvetica Neue"/>
              <a:cs typeface="Helvetica Neue"/>
              <a:sym typeface="Helvetica Neue"/>
            </a:endParaRPr>
          </a:p>
          <a:p>
            <a:pPr marL="0" lvl="0" indent="0" algn="l" rtl="0">
              <a:lnSpc>
                <a:spcPct val="115000"/>
              </a:lnSpc>
              <a:spcBef>
                <a:spcPts val="1600"/>
              </a:spcBef>
              <a:spcAft>
                <a:spcPts val="0"/>
              </a:spcAft>
              <a:buClr>
                <a:schemeClr val="dk1"/>
              </a:buClr>
              <a:buSzPts val="1100"/>
              <a:buFont typeface="Arial"/>
              <a:buNone/>
            </a:pPr>
            <a:r>
              <a:rPr lang="zh-TW" sz="1150">
                <a:solidFill>
                  <a:srgbClr val="121212"/>
                </a:solidFill>
                <a:highlight>
                  <a:schemeClr val="lt1"/>
                </a:highlight>
                <a:latin typeface="Helvetica Neue"/>
                <a:ea typeface="Helvetica Neue"/>
                <a:cs typeface="Helvetica Neue"/>
                <a:sym typeface="Helvetica Neue"/>
              </a:rPr>
              <a:t>如果給你看他如何利用工具，創造性的解決問題，並形成了新的教學模式，這才可能是真的教學數位化</a:t>
            </a:r>
            <a:endParaRPr sz="1150">
              <a:solidFill>
                <a:srgbClr val="121212"/>
              </a:solidFill>
              <a:highlight>
                <a:schemeClr val="lt1"/>
              </a:highlight>
              <a:latin typeface="Helvetica Neue"/>
              <a:ea typeface="Helvetica Neue"/>
              <a:cs typeface="Helvetica Neue"/>
              <a:sym typeface="Helvetica Neue"/>
            </a:endParaRPr>
          </a:p>
          <a:p>
            <a:pPr marL="0" lvl="0" indent="0" algn="l" rtl="0">
              <a:spcBef>
                <a:spcPts val="16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5298f661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35298f661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Clr>
                <a:schemeClr val="dk1"/>
              </a:buClr>
              <a:buSzPts val="1100"/>
              <a:buFont typeface="Arial"/>
              <a:buNone/>
            </a:pPr>
            <a:r>
              <a:rPr lang="zh-TW" sz="1200">
                <a:solidFill>
                  <a:srgbClr val="3D3C3B"/>
                </a:solidFill>
                <a:latin typeface="Google Sans"/>
                <a:ea typeface="Google Sans"/>
                <a:cs typeface="Google Sans"/>
                <a:sym typeface="Google Sans"/>
              </a:rPr>
              <a:t>其實老師要處理的問題已經很多，從班級經營到12年國教的素養教育等，老師其實都很疲於奔命。</a:t>
            </a:r>
            <a:endParaRPr sz="1200">
              <a:solidFill>
                <a:srgbClr val="3D3C3B"/>
              </a:solidFill>
              <a:latin typeface="Google Sans"/>
              <a:ea typeface="Google Sans"/>
              <a:cs typeface="Google Sans"/>
              <a:sym typeface="Google Sans"/>
            </a:endParaRPr>
          </a:p>
          <a:p>
            <a:pPr marL="0" lvl="0" indent="0" algn="l" rtl="0">
              <a:lnSpc>
                <a:spcPct val="115000"/>
              </a:lnSpc>
              <a:spcBef>
                <a:spcPts val="1500"/>
              </a:spcBef>
              <a:spcAft>
                <a:spcPts val="0"/>
              </a:spcAft>
              <a:buClr>
                <a:schemeClr val="dk1"/>
              </a:buClr>
              <a:buSzPts val="1100"/>
              <a:buFont typeface="Arial"/>
              <a:buNone/>
            </a:pPr>
            <a:r>
              <a:rPr lang="zh-TW" sz="1200">
                <a:solidFill>
                  <a:srgbClr val="3D3C3B"/>
                </a:solidFill>
                <a:latin typeface="Google Sans"/>
                <a:ea typeface="Google Sans"/>
                <a:cs typeface="Google Sans"/>
                <a:sym typeface="Google Sans"/>
              </a:rPr>
              <a:t>那現在教育部又推生生用平板出來，不是要累死大家嗎？</a:t>
            </a:r>
            <a:endParaRPr sz="1200">
              <a:solidFill>
                <a:srgbClr val="3D3C3B"/>
              </a:solidFill>
              <a:latin typeface="Google Sans"/>
              <a:ea typeface="Google Sans"/>
              <a:cs typeface="Google Sans"/>
              <a:sym typeface="Google Sans"/>
            </a:endParaRPr>
          </a:p>
          <a:p>
            <a:pPr marL="0" lvl="0" indent="0" algn="l" rtl="0">
              <a:lnSpc>
                <a:spcPct val="115000"/>
              </a:lnSpc>
              <a:spcBef>
                <a:spcPts val="1500"/>
              </a:spcBef>
              <a:spcAft>
                <a:spcPts val="0"/>
              </a:spcAft>
              <a:buClr>
                <a:schemeClr val="dk1"/>
              </a:buClr>
              <a:buSzPts val="1100"/>
              <a:buFont typeface="Arial"/>
              <a:buNone/>
            </a:pPr>
            <a:r>
              <a:rPr lang="zh-TW" sz="1200">
                <a:solidFill>
                  <a:srgbClr val="3D3C3B"/>
                </a:solidFill>
                <a:latin typeface="Google Sans"/>
                <a:ea typeface="Google Sans"/>
                <a:cs typeface="Google Sans"/>
                <a:sym typeface="Google Sans"/>
              </a:rPr>
              <a:t>其實我們心裡都很清楚，我們是不得不數位化，大家可以想想未來孩子使用數位是主流?還是實體是主流?</a:t>
            </a:r>
            <a:endParaRPr sz="1200">
              <a:solidFill>
                <a:srgbClr val="3D3C3B"/>
              </a:solidFill>
              <a:latin typeface="Google Sans"/>
              <a:ea typeface="Google Sans"/>
              <a:cs typeface="Google Sans"/>
              <a:sym typeface="Google Sans"/>
            </a:endParaRPr>
          </a:p>
          <a:p>
            <a:pPr marL="0" lvl="0" indent="0" algn="l" rtl="0">
              <a:lnSpc>
                <a:spcPct val="115000"/>
              </a:lnSpc>
              <a:spcBef>
                <a:spcPts val="1500"/>
              </a:spcBef>
              <a:spcAft>
                <a:spcPts val="0"/>
              </a:spcAft>
              <a:buClr>
                <a:schemeClr val="dk1"/>
              </a:buClr>
              <a:buSzPts val="1100"/>
              <a:buFont typeface="Arial"/>
              <a:buNone/>
            </a:pPr>
            <a:r>
              <a:rPr lang="zh-TW" sz="1200">
                <a:solidFill>
                  <a:srgbClr val="3D3C3B"/>
                </a:solidFill>
                <a:latin typeface="Google Sans"/>
                <a:ea typeface="Google Sans"/>
                <a:cs typeface="Google Sans"/>
                <a:sym typeface="Google Sans"/>
              </a:rPr>
              <a:t>孩子生活在一個更容易分心的世代，抖音 youtube都在拼命搶孩子的注意力 不管老師們你喜不喜歡 我們要跟他們比賽誰更能抓住孩子的心</a:t>
            </a:r>
            <a:endParaRPr sz="1200">
              <a:solidFill>
                <a:srgbClr val="3D3C3B"/>
              </a:solidFill>
              <a:latin typeface="Google Sans"/>
              <a:ea typeface="Google Sans"/>
              <a:cs typeface="Google Sans"/>
              <a:sym typeface="Google Sans"/>
            </a:endParaRPr>
          </a:p>
          <a:p>
            <a:pPr marL="0" lvl="0" indent="0" algn="l" rtl="0">
              <a:lnSpc>
                <a:spcPct val="115000"/>
              </a:lnSpc>
              <a:spcBef>
                <a:spcPts val="1500"/>
              </a:spcBef>
              <a:spcAft>
                <a:spcPts val="0"/>
              </a:spcAft>
              <a:buClr>
                <a:schemeClr val="dk1"/>
              </a:buClr>
              <a:buSzPts val="1100"/>
              <a:buFont typeface="Arial"/>
              <a:buNone/>
            </a:pPr>
            <a:r>
              <a:rPr lang="zh-TW" sz="1200">
                <a:solidFill>
                  <a:srgbClr val="3D3C3B"/>
                </a:solidFill>
                <a:latin typeface="Google Sans"/>
                <a:ea typeface="Google Sans"/>
                <a:cs typeface="Google Sans"/>
                <a:sym typeface="Google Sans"/>
              </a:rPr>
              <a:t>我也知道很多師長認為為了跟這些如抖音搶孩子的注意力而使用數位科技根本只是噱頭跟浪費時間，相較傳統講述法，數位學習要求孩子要能以最強的科技來解決現實生活中的問題，來激發孩子的批判性思考和創造力，而不是只是坐著滑平板。透過數位學習，可以創造更多更豐富更多元的學習體驗來培養自主學習者。不僅對孩子有益更能幫助您從孩子完全投入到學習中並且進步得到成就感。</a:t>
            </a:r>
            <a:endParaRPr sz="1200">
              <a:solidFill>
                <a:srgbClr val="3D3C3B"/>
              </a:solidFill>
              <a:latin typeface="Google Sans"/>
              <a:ea typeface="Google Sans"/>
              <a:cs typeface="Google Sans"/>
              <a:sym typeface="Google Sans"/>
            </a:endParaRPr>
          </a:p>
          <a:p>
            <a:pPr marL="0" lvl="0" indent="0" algn="l" rtl="0">
              <a:lnSpc>
                <a:spcPct val="115000"/>
              </a:lnSpc>
              <a:spcBef>
                <a:spcPts val="1500"/>
              </a:spcBef>
              <a:spcAft>
                <a:spcPts val="0"/>
              </a:spcAft>
              <a:buClr>
                <a:schemeClr val="dk1"/>
              </a:buClr>
              <a:buSzPts val="1100"/>
              <a:buFont typeface="Arial"/>
              <a:buNone/>
            </a:pPr>
            <a:r>
              <a:rPr lang="zh-TW" sz="1200">
                <a:solidFill>
                  <a:srgbClr val="3D3C3B"/>
                </a:solidFill>
                <a:latin typeface="Google Sans"/>
                <a:ea typeface="Google Sans"/>
                <a:cs typeface="Google Sans"/>
                <a:sym typeface="Google Sans"/>
              </a:rPr>
              <a:t>為什麼要推動數位學習？</a:t>
            </a:r>
            <a:endParaRPr sz="1200">
              <a:solidFill>
                <a:srgbClr val="3D3C3B"/>
              </a:solidFill>
              <a:latin typeface="Google Sans"/>
              <a:ea typeface="Google Sans"/>
              <a:cs typeface="Google Sans"/>
              <a:sym typeface="Google Sans"/>
            </a:endParaRPr>
          </a:p>
          <a:p>
            <a:pPr marL="0" lvl="0" indent="0" algn="l" rtl="0">
              <a:lnSpc>
                <a:spcPct val="115000"/>
              </a:lnSpc>
              <a:spcBef>
                <a:spcPts val="0"/>
              </a:spcBef>
              <a:spcAft>
                <a:spcPts val="0"/>
              </a:spcAft>
              <a:buClr>
                <a:schemeClr val="dk1"/>
              </a:buClr>
              <a:buSzPts val="1100"/>
              <a:buFont typeface="Arial"/>
              <a:buNone/>
            </a:pPr>
            <a:endParaRPr sz="1200">
              <a:solidFill>
                <a:srgbClr val="050505"/>
              </a:solidFill>
              <a:highlight>
                <a:schemeClr val="lt1"/>
              </a:highlight>
              <a:latin typeface="Google Sans"/>
              <a:ea typeface="Google Sans"/>
              <a:cs typeface="Google Sans"/>
              <a:sym typeface="Google Sans"/>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我想先引用 台哥大總經理 林之晨先生所說[數位世界就像海洋，而實體世界是陸地。過去在泳池內的玩樂與學習，上岸後能用的不多。但當數位化的海水不斷上漲，眼看將覆蓋整個陸地，那麼從小「沈溺」在泳池的下一代，甚至是在海里長大的原生海族，跟一輩子生活在陸地的上一代相比，當然是得益的一方。]</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國內外的研究其實都證明，在教室放電腦或著有電腦教室並不能提升學生學習成效，要有教師適切的融入教學及指導才是。數位工具的確帶來很多幫助，但不要為了數位而數位，而是為了促進學生學習、鼓勵溝通協作及拓展學生學習資源進而鼓勵孩子擁抱數位未來。</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促進學習：</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數位工具提供學生與過去截然不同的學習路徑，學生可以反覆練習、思考與修改。例如透過因材網與均一學生可以反覆觀看影片跟練習不會的題目。透過Google文件 學生可以不斷反覆修改自己的作文。停課期間用最多的Google Meet 讓孩子可以不受距離限制的對話與學習。透過google協作平台 師生可以在發表自己的作品集，讓學生、家長跟老師都可以追蹤跟發現學生的進步。讓孩子知道學習不是考完試就結束了，他可以運用各種資源不斷的學習並且得到成就感。</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鼓勵溝通與協作：</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其實我覺得這是數位學習最棒的地方，特別是我在實體上課時，透過google文件與Google classroom鼓勵孩子協作，讓他們不只是分組而沒有合作。老師可以透過google 文件的註解，非同步的跟學生交流，提升學生的水準，透過老師的指導與classroom 的評分量表(rubric)給孩子明確的目標幫助孩子成功。特別是在停課期間，很多老師應該都有發現平常害羞的孩子在遠距教學特別願意發表意見。透過數位學習，讓孩子不是只是學會知識，更有機會以這些知識為基礎跟同學互動，幫助彼此成為更好的學習者。</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拓展學生學習資源：</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大家都知道，網路的學習資源是無限的，所有最新的課程都放在網路上，只要連得上網沒有找不到的。大家可以想想有問題的時候，你會先google還是先找專家？但是找得到就表示學的好嗎？所以更要在老師的協助之下，幫助學生在求學階段，學會運用網路資源自學，像是定標、擇策、監評與調節，讓孩子學會自主學習。知道如何適合的應用數位工具幫助自己學得更好。</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擁抱未來：</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大家應該都會同意我們現在的生活已經離不開數位工具了，那孩子呢？如果我們不在學校教育中培養孩子使用數位工具的能力，孩子就只會把數位工具當作娛樂工具。而越來越數位化的環境，能幫老師從重複性的任務解救出來，讓老師可以專注於與學生互動，進行更多更複雜的人性與情感的互動，培養學生自主學習的能力。</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   坦白說推動數位學習並不簡單，不是只要購買載具更是學校文化的轉變，取決於教師們的勇氣及決心，試著多做一點，把自己當成是學習者，吸取更好的教學模式應用於教學。</a:t>
            </a:r>
            <a:endParaRPr sz="1150">
              <a:solidFill>
                <a:srgbClr val="050505"/>
              </a:solidFill>
              <a:highlight>
                <a:schemeClr val="lt1"/>
              </a:highlight>
            </a:endParaRPr>
          </a:p>
          <a:p>
            <a:pPr marL="0" lvl="0" indent="0" algn="l" rtl="0">
              <a:lnSpc>
                <a:spcPct val="115000"/>
              </a:lnSpc>
              <a:spcBef>
                <a:spcPts val="600"/>
              </a:spcBef>
              <a:spcAft>
                <a:spcPts val="0"/>
              </a:spcAft>
              <a:buClr>
                <a:schemeClr val="dk1"/>
              </a:buClr>
              <a:buSzPts val="1100"/>
              <a:buFont typeface="Arial"/>
              <a:buNone/>
            </a:pPr>
            <a:r>
              <a:rPr lang="zh-TW" sz="1150">
                <a:solidFill>
                  <a:srgbClr val="050505"/>
                </a:solidFill>
                <a:highlight>
                  <a:schemeClr val="lt1"/>
                </a:highlight>
              </a:rPr>
              <a:t>最後老師們會發現我們建構了一個不斷學習的學校文化，一種師生都是學習者的文化，以學生為主(student-centered)、數據驅動(data driven)的決策以及個別化指導的教室。</a:t>
            </a:r>
            <a:endParaRPr sz="1200">
              <a:solidFill>
                <a:srgbClr val="050505"/>
              </a:solidFill>
              <a:highlight>
                <a:schemeClr val="lt1"/>
              </a:highlight>
              <a:latin typeface="Google Sans"/>
              <a:ea typeface="Google Sans"/>
              <a:cs typeface="Google Sans"/>
              <a:sym typeface="Google Sans"/>
            </a:endParaRPr>
          </a:p>
          <a:p>
            <a:pPr marL="0" lvl="0" indent="0" algn="l" rtl="0">
              <a:spcBef>
                <a:spcPts val="0"/>
              </a:spcBef>
              <a:spcAft>
                <a:spcPts val="0"/>
              </a:spcAft>
              <a:buNone/>
            </a:pPr>
            <a:endParaRPr sz="1200">
              <a:latin typeface="Google Sans"/>
              <a:ea typeface="Google Sans"/>
              <a:cs typeface="Google Sans"/>
              <a:sym typeface="Google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5298f661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35298f661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a:solidFill>
                  <a:schemeClr val="dk1"/>
                </a:solidFill>
              </a:rPr>
              <a:t>學生如何在數位環境下發揮潛力以提高學習成效</a:t>
            </a:r>
            <a:endParaRPr>
              <a:solidFill>
                <a:schemeClr val="dk1"/>
              </a:solidFill>
            </a:endParaRPr>
          </a:p>
          <a:p>
            <a:pPr marL="0" lvl="0" indent="0" algn="l" rtl="0">
              <a:spcBef>
                <a:spcPts val="0"/>
              </a:spcBef>
              <a:spcAft>
                <a:spcPts val="0"/>
              </a:spcAft>
              <a:buClr>
                <a:schemeClr val="dk1"/>
              </a:buClr>
              <a:buSzPts val="1100"/>
              <a:buFont typeface="Arial"/>
              <a:buNone/>
            </a:pPr>
            <a:r>
              <a:rPr lang="zh-TW">
                <a:solidFill>
                  <a:schemeClr val="dk1"/>
                </a:solidFill>
              </a:rPr>
              <a:t>對教師提供設備及課程幫助教師減輕負擔更容易地進行教師間的協作與溝通</a:t>
            </a:r>
            <a:endParaRPr>
              <a:solidFill>
                <a:schemeClr val="dk1"/>
              </a:solidFill>
            </a:endParaRPr>
          </a:p>
          <a:p>
            <a:pPr marL="0" lvl="0" indent="0" algn="l" rtl="0">
              <a:spcBef>
                <a:spcPts val="0"/>
              </a:spcBef>
              <a:spcAft>
                <a:spcPts val="0"/>
              </a:spcAft>
              <a:buClr>
                <a:schemeClr val="dk1"/>
              </a:buClr>
              <a:buSzPts val="1100"/>
              <a:buFont typeface="Arial"/>
              <a:buNone/>
            </a:pPr>
            <a:r>
              <a:rPr lang="zh-TW">
                <a:solidFill>
                  <a:schemeClr val="dk1"/>
                </a:solidFill>
              </a:rPr>
              <a:t>家長可以參與學校活動並建立順暢的溝通管道</a:t>
            </a:r>
            <a:endParaRPr>
              <a:solidFill>
                <a:schemeClr val="dk1"/>
              </a:solidFill>
            </a:endParaRPr>
          </a:p>
          <a:p>
            <a:pPr marL="0" lvl="0" indent="0" algn="l" rtl="0">
              <a:spcBef>
                <a:spcPts val="0"/>
              </a:spcBef>
              <a:spcAft>
                <a:spcPts val="0"/>
              </a:spcAft>
              <a:buClr>
                <a:schemeClr val="dk1"/>
              </a:buClr>
              <a:buSzPts val="1100"/>
              <a:buFont typeface="Arial"/>
              <a:buNone/>
            </a:pPr>
            <a:r>
              <a:rPr lang="zh-TW">
                <a:solidFill>
                  <a:schemeClr val="dk1"/>
                </a:solidFill>
              </a:rPr>
              <a:t>數位基礎設施：易於管理及運用甚至完整數據分析的total solution</a:t>
            </a:r>
            <a:endParaRPr>
              <a:solidFill>
                <a:schemeClr val="dk1"/>
              </a:solidFill>
            </a:endParaRPr>
          </a:p>
          <a:p>
            <a:pPr marL="0" lvl="0" indent="0" algn="l" rtl="0">
              <a:spcBef>
                <a:spcPts val="0"/>
              </a:spcBef>
              <a:spcAft>
                <a:spcPts val="0"/>
              </a:spcAft>
              <a:buClr>
                <a:schemeClr val="dk1"/>
              </a:buClr>
              <a:buSzPts val="1100"/>
              <a:buFont typeface="Arial"/>
              <a:buNone/>
            </a:pPr>
            <a:r>
              <a:rPr lang="zh-TW">
                <a:solidFill>
                  <a:schemeClr val="dk1"/>
                </a:solidFill>
              </a:rPr>
              <a:t>非正式的課程（彈性課程/校外教學）：讓親師生無縫參與校內活動</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5298f661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5298f661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a:solidFill>
                  <a:schemeClr val="dk1"/>
                </a:solidFill>
              </a:rPr>
              <a:t>大家都還在摸索怎麼用數位工具在教學上，這樣做到底對不對，學校的文化跟師生能不能接受？</a:t>
            </a:r>
            <a:endParaRPr>
              <a:solidFill>
                <a:schemeClr val="dk1"/>
              </a:solidFill>
            </a:endParaRPr>
          </a:p>
          <a:p>
            <a:pPr marL="0" lvl="0" indent="0" algn="l" rtl="0">
              <a:spcBef>
                <a:spcPts val="0"/>
              </a:spcBef>
              <a:spcAft>
                <a:spcPts val="0"/>
              </a:spcAft>
              <a:buClr>
                <a:schemeClr val="dk1"/>
              </a:buClr>
              <a:buSzPts val="1100"/>
              <a:buFont typeface="Arial"/>
              <a:buNone/>
            </a:pPr>
            <a:r>
              <a:rPr lang="zh-TW">
                <a:solidFill>
                  <a:schemeClr val="dk1"/>
                </a:solidFill>
              </a:rPr>
              <a:t>簡單來說就是開始用</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zh-TW"/>
              <a:t>還沒導入設備於教學，只是開始嘗試而已</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35298f661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35298f661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a:solidFill>
                  <a:schemeClr val="dk1"/>
                </a:solidFill>
              </a:rPr>
              <a:t>開始導入更多科技在教學及家中，發揮數位教學的潛力</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35298f661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35298f661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sz="1200">
                <a:solidFill>
                  <a:schemeClr val="dk1"/>
                </a:solidFill>
                <a:latin typeface="Google Sans"/>
                <a:ea typeface="Google Sans"/>
                <a:cs typeface="Google Sans"/>
                <a:sym typeface="Google Sans"/>
              </a:rPr>
              <a:t>師生開始習慣數位教學 ，已經意識到數位工具在教學上是如何不可或缺的角色。</a:t>
            </a:r>
            <a:br>
              <a:rPr lang="zh-TW" sz="1200">
                <a:solidFill>
                  <a:schemeClr val="dk1"/>
                </a:solidFill>
                <a:latin typeface="Google Sans"/>
                <a:ea typeface="Google Sans"/>
                <a:cs typeface="Google Sans"/>
                <a:sym typeface="Google Sans"/>
              </a:rPr>
            </a:br>
            <a:br>
              <a:rPr lang="zh-TW" sz="1200">
                <a:solidFill>
                  <a:schemeClr val="dk1"/>
                </a:solidFill>
                <a:latin typeface="Google Sans"/>
                <a:ea typeface="Google Sans"/>
                <a:cs typeface="Google Sans"/>
                <a:sym typeface="Google Sans"/>
              </a:rPr>
            </a:br>
            <a:r>
              <a:rPr lang="zh-TW" sz="1200">
                <a:solidFill>
                  <a:schemeClr val="dk1"/>
                </a:solidFill>
                <a:latin typeface="Google Sans"/>
                <a:ea typeface="Google Sans"/>
                <a:cs typeface="Google Sans"/>
                <a:sym typeface="Google Sans"/>
              </a:rPr>
              <a:t>坦白說數位轉型並不簡單，不只要導入基礎設施更是學校文化的轉變，取決於教師們的勇氣及決心，試著多做一點，把自己當成是學習者，吸取更好的教學模式應用於教學。</a:t>
            </a:r>
            <a:r>
              <a:rPr lang="zh-TW" sz="1200">
                <a:solidFill>
                  <a:srgbClr val="050505"/>
                </a:solidFill>
                <a:highlight>
                  <a:schemeClr val="lt1"/>
                </a:highlight>
                <a:latin typeface="Google Sans"/>
                <a:ea typeface="Google Sans"/>
                <a:cs typeface="Google Sans"/>
                <a:sym typeface="Google Sans"/>
              </a:rPr>
              <a:t>最後老師們會發現我們建構了一個不斷學習的學校文化，這個學校文化是指 數位環境如何讓老師重新定義教室， 打造以學生為主(student-centered)的教學、數據驅動(data driven)的決策以及個別化指導的課堂</a:t>
            </a:r>
            <a:endParaRPr sz="1200" b="1">
              <a:latin typeface="Google Sans"/>
              <a:ea typeface="Google Sans"/>
              <a:cs typeface="Google Sans"/>
              <a:sym typeface="Google Sans"/>
            </a:endParaRPr>
          </a:p>
          <a:p>
            <a:pPr marL="0" lvl="0" indent="0" algn="l" rtl="0">
              <a:spcBef>
                <a:spcPts val="0"/>
              </a:spcBef>
              <a:spcAft>
                <a:spcPts val="0"/>
              </a:spcAft>
              <a:buNone/>
            </a:pPr>
            <a:endParaRPr sz="1200">
              <a:latin typeface="Google Sans"/>
              <a:ea typeface="Google Sans"/>
              <a:cs typeface="Google Sans"/>
              <a:sym typeface="Google Sans"/>
            </a:endParaRPr>
          </a:p>
          <a:p>
            <a:pPr marL="0" lvl="0" indent="0" algn="l" rtl="0">
              <a:spcBef>
                <a:spcPts val="0"/>
              </a:spcBef>
              <a:spcAft>
                <a:spcPts val="0"/>
              </a:spcAft>
              <a:buNone/>
            </a:pPr>
            <a:r>
              <a:rPr lang="zh-TW" sz="1200">
                <a:latin typeface="Google Sans"/>
                <a:ea typeface="Google Sans"/>
                <a:cs typeface="Google Sans"/>
                <a:sym typeface="Google Sans"/>
              </a:rPr>
              <a:t>不應該用很多新技術來檢驗數位轉型是否成功，而是透過新技術提升學校的價值為依歸</a:t>
            </a:r>
            <a:endParaRPr sz="1200">
              <a:latin typeface="Google Sans"/>
              <a:ea typeface="Google Sans"/>
              <a:cs typeface="Google Sans"/>
              <a:sym typeface="Google Sans"/>
            </a:endParaRPr>
          </a:p>
          <a:p>
            <a:pPr marL="0" lvl="0" indent="0" algn="l" rtl="0">
              <a:spcBef>
                <a:spcPts val="0"/>
              </a:spcBef>
              <a:spcAft>
                <a:spcPts val="0"/>
              </a:spcAft>
              <a:buNone/>
            </a:pPr>
            <a:r>
              <a:rPr lang="zh-TW" sz="1200">
                <a:latin typeface="Google Sans"/>
                <a:ea typeface="Google Sans"/>
                <a:cs typeface="Google Sans"/>
                <a:sym typeface="Google Sans"/>
              </a:rPr>
              <a:t>數位轉型是一段漫長的歷程，需要大家達成共識一起投入</a:t>
            </a:r>
            <a:endParaRPr sz="1200">
              <a:latin typeface="Google Sans"/>
              <a:ea typeface="Google Sans"/>
              <a:cs typeface="Google Sans"/>
              <a:sym typeface="Google Sans"/>
            </a:endParaRPr>
          </a:p>
          <a:p>
            <a:pPr marL="0" lvl="0" indent="0" algn="l" rtl="0">
              <a:spcBef>
                <a:spcPts val="0"/>
              </a:spcBef>
              <a:spcAft>
                <a:spcPts val="0"/>
              </a:spcAft>
              <a:buNone/>
            </a:pPr>
            <a:endParaRPr sz="1200">
              <a:latin typeface="Google Sans"/>
              <a:ea typeface="Google Sans"/>
              <a:cs typeface="Google Sans"/>
              <a:sym typeface="Google Sans"/>
            </a:endParaRPr>
          </a:p>
          <a:p>
            <a:pPr marL="0" lvl="0" indent="0" algn="l" rtl="0">
              <a:spcBef>
                <a:spcPts val="0"/>
              </a:spcBef>
              <a:spcAft>
                <a:spcPts val="0"/>
              </a:spcAft>
              <a:buClr>
                <a:schemeClr val="dk1"/>
              </a:buClr>
              <a:buSzPts val="1100"/>
              <a:buFont typeface="Arial"/>
              <a:buNone/>
            </a:pPr>
            <a:r>
              <a:rPr lang="zh-TW" sz="1200">
                <a:solidFill>
                  <a:schemeClr val="dk1"/>
                </a:solidFill>
                <a:latin typeface="Google Sans"/>
                <a:ea typeface="Google Sans"/>
                <a:cs typeface="Google Sans"/>
                <a:sym typeface="Google Sans"/>
              </a:rPr>
              <a:t>從小入手，先讓大家有成就感</a:t>
            </a:r>
            <a:endParaRPr sz="1200">
              <a:latin typeface="Google Sans"/>
              <a:ea typeface="Google Sans"/>
              <a:cs typeface="Google Sans"/>
              <a:sym typeface="Google Sans"/>
            </a:endParaRPr>
          </a:p>
          <a:p>
            <a:pPr marL="0" lvl="0" indent="0" algn="l" rtl="0">
              <a:spcBef>
                <a:spcPts val="0"/>
              </a:spcBef>
              <a:spcAft>
                <a:spcPts val="0"/>
              </a:spcAft>
              <a:buNone/>
            </a:pPr>
            <a:endParaRPr sz="1200">
              <a:latin typeface="Google Sans"/>
              <a:ea typeface="Google Sans"/>
              <a:cs typeface="Google Sans"/>
              <a:sym typeface="Google Sans"/>
            </a:endParaRPr>
          </a:p>
          <a:p>
            <a:pPr marL="0" lvl="0" indent="0" algn="l" rtl="0">
              <a:spcBef>
                <a:spcPts val="0"/>
              </a:spcBef>
              <a:spcAft>
                <a:spcPts val="0"/>
              </a:spcAft>
              <a:buNone/>
            </a:pPr>
            <a:r>
              <a:rPr lang="zh-TW" sz="1200">
                <a:latin typeface="Google Sans"/>
                <a:ea typeface="Google Sans"/>
                <a:cs typeface="Google Sans"/>
                <a:sym typeface="Google Sans"/>
              </a:rPr>
              <a:t>但我相信數位化必然是未來的趨勢，我們越早投入未來收穫必然更大</a:t>
            </a:r>
            <a:endParaRPr sz="1200">
              <a:latin typeface="Google Sans"/>
              <a:ea typeface="Google Sans"/>
              <a:cs typeface="Google Sans"/>
              <a:sym typeface="Google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35298f66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35298f661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7</a:t>
            </a:fld>
            <a:endParaRPr kumimoji="1" lang="zh-TW" altLang="en-US"/>
          </a:p>
        </p:txBody>
      </p:sp>
    </p:spTree>
    <p:extLst>
      <p:ext uri="{BB962C8B-B14F-4D97-AF65-F5344CB8AC3E}">
        <p14:creationId xmlns:p14="http://schemas.microsoft.com/office/powerpoint/2010/main" val="147138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13</a:t>
            </a:fld>
            <a:endParaRPr kumimoji="1" lang="zh-TW" altLang="en-US"/>
          </a:p>
        </p:txBody>
      </p:sp>
    </p:spTree>
    <p:extLst>
      <p:ext uri="{BB962C8B-B14F-4D97-AF65-F5344CB8AC3E}">
        <p14:creationId xmlns:p14="http://schemas.microsoft.com/office/powerpoint/2010/main" val="156366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36:notes"/>
          <p:cNvSpPr txBox="1">
            <a:spLocks noGrp="1"/>
          </p:cNvSpPr>
          <p:nvPr>
            <p:ph type="body" idx="1"/>
          </p:nvPr>
        </p:nvSpPr>
        <p:spPr>
          <a:xfrm>
            <a:off x="946574" y="4861442"/>
            <a:ext cx="5206154" cy="4605576"/>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endParaRPr/>
          </a:p>
        </p:txBody>
      </p:sp>
      <p:sp>
        <p:nvSpPr>
          <p:cNvPr id="1167" name="Google Shape;1167;p3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8710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37:notes"/>
          <p:cNvSpPr txBox="1">
            <a:spLocks noGrp="1"/>
          </p:cNvSpPr>
          <p:nvPr>
            <p:ph type="body" idx="1"/>
          </p:nvPr>
        </p:nvSpPr>
        <p:spPr>
          <a:xfrm>
            <a:off x="946574" y="4861442"/>
            <a:ext cx="5206154" cy="4605576"/>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endParaRPr/>
          </a:p>
        </p:txBody>
      </p:sp>
      <p:sp>
        <p:nvSpPr>
          <p:cNvPr id="1178" name="Google Shape;1178;p3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7005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21</a:t>
            </a:fld>
            <a:endParaRPr kumimoji="1" lang="zh-TW" altLang="en-US"/>
          </a:p>
        </p:txBody>
      </p:sp>
    </p:spTree>
    <p:extLst>
      <p:ext uri="{BB962C8B-B14F-4D97-AF65-F5344CB8AC3E}">
        <p14:creationId xmlns:p14="http://schemas.microsoft.com/office/powerpoint/2010/main" val="666436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8649DAF-093F-4482-AA38-346E9A2DEE94}" type="slidenum">
              <a:rPr lang="en-US" altLang="zh-TW" smtClean="0"/>
              <a:pPr/>
              <a:t>22</a:t>
            </a:fld>
            <a:endParaRPr lang="zh-TW" altLang="en-US" dirty="0"/>
          </a:p>
        </p:txBody>
      </p:sp>
    </p:spTree>
    <p:extLst>
      <p:ext uri="{BB962C8B-B14F-4D97-AF65-F5344CB8AC3E}">
        <p14:creationId xmlns:p14="http://schemas.microsoft.com/office/powerpoint/2010/main" val="342200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8649DAF-093F-4482-AA38-346E9A2DEE94}" type="slidenum">
              <a:rPr lang="en-US" altLang="zh-TW" smtClean="0"/>
              <a:pPr/>
              <a:t>24</a:t>
            </a:fld>
            <a:endParaRPr lang="zh-TW" altLang="en-US" dirty="0"/>
          </a:p>
        </p:txBody>
      </p:sp>
    </p:spTree>
    <p:extLst>
      <p:ext uri="{BB962C8B-B14F-4D97-AF65-F5344CB8AC3E}">
        <p14:creationId xmlns:p14="http://schemas.microsoft.com/office/powerpoint/2010/main" val="199691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30</a:t>
            </a:fld>
            <a:endParaRPr kumimoji="1" lang="zh-TW" altLang="en-US"/>
          </a:p>
        </p:txBody>
      </p:sp>
    </p:spTree>
    <p:extLst>
      <p:ext uri="{BB962C8B-B14F-4D97-AF65-F5344CB8AC3E}">
        <p14:creationId xmlns:p14="http://schemas.microsoft.com/office/powerpoint/2010/main" val="1896290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A828D07-D726-4041-9945-5DD913E4D0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EBC0C18-B45F-CC42-89D2-38D21AC0A73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3" name="副標題 2">
            <a:extLst>
              <a:ext uri="{FF2B5EF4-FFF2-40B4-BE49-F238E27FC236}">
                <a16:creationId xmlns:a16="http://schemas.microsoft.com/office/drawing/2014/main" id="{18079C44-678A-B74C-8922-43D3521693CB}"/>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
        <p:nvSpPr>
          <p:cNvPr id="4" name="日期版面配置區 3">
            <a:extLst>
              <a:ext uri="{FF2B5EF4-FFF2-40B4-BE49-F238E27FC236}">
                <a16:creationId xmlns:a16="http://schemas.microsoft.com/office/drawing/2014/main" id="{B953E44E-D70D-7649-A8A5-3499C1AD66CF}"/>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dirty="0"/>
          </a:p>
        </p:txBody>
      </p:sp>
      <p:sp>
        <p:nvSpPr>
          <p:cNvPr id="5" name="頁尾版面配置區 4">
            <a:extLst>
              <a:ext uri="{FF2B5EF4-FFF2-40B4-BE49-F238E27FC236}">
                <a16:creationId xmlns:a16="http://schemas.microsoft.com/office/drawing/2014/main" id="{6F0273AF-381B-6247-AAF2-BED525F9E395}"/>
              </a:ext>
            </a:extLst>
          </p:cNvPr>
          <p:cNvSpPr>
            <a:spLocks noGrp="1"/>
          </p:cNvSpPr>
          <p:nvPr>
            <p:ph type="ftr" sz="quarter" idx="11"/>
          </p:nvPr>
        </p:nvSpPr>
        <p:spPr/>
        <p:txBody>
          <a:bodyPr/>
          <a:lstStyle/>
          <a:p>
            <a:endParaRPr kumimoji="1" lang="zh-TW" altLang="en-US" dirty="0"/>
          </a:p>
        </p:txBody>
      </p:sp>
      <p:sp>
        <p:nvSpPr>
          <p:cNvPr id="6" name="投影片編號版面配置區 5">
            <a:extLst>
              <a:ext uri="{FF2B5EF4-FFF2-40B4-BE49-F238E27FC236}">
                <a16:creationId xmlns:a16="http://schemas.microsoft.com/office/drawing/2014/main" id="{201F2FC9-7253-104B-8E9C-0C683A288CD1}"/>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6760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84100A5-4C46-394B-84C2-EE351B9EAC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7130E52F-1ABB-A24A-AA4C-2A1C91CD2E66}"/>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5" name="頁尾版面配置區 4">
            <a:extLst>
              <a:ext uri="{FF2B5EF4-FFF2-40B4-BE49-F238E27FC236}">
                <a16:creationId xmlns:a16="http://schemas.microsoft.com/office/drawing/2014/main" id="{52A8DEEA-1D14-E84A-AA05-F22E89A97413}"/>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818C748-3E1D-994F-A4BF-A8BC7DCB5B3C}"/>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EE69ED39-E0A4-C44C-B7AD-9D4965623650}"/>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11" name="直排文字版面配置區 2">
            <a:extLst>
              <a:ext uri="{FF2B5EF4-FFF2-40B4-BE49-F238E27FC236}">
                <a16:creationId xmlns:a16="http://schemas.microsoft.com/office/drawing/2014/main" id="{346B4467-236C-D041-8EDC-758BABC18C36}"/>
              </a:ext>
            </a:extLst>
          </p:cNvPr>
          <p:cNvSpPr>
            <a:spLocks noGrp="1"/>
          </p:cNvSpPr>
          <p:nvPr>
            <p:ph type="body" orient="vert" idx="1"/>
          </p:nvPr>
        </p:nvSpPr>
        <p:spPr>
          <a:xfrm>
            <a:off x="838200" y="1539219"/>
            <a:ext cx="10515600" cy="43513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Tree>
    <p:extLst>
      <p:ext uri="{BB962C8B-B14F-4D97-AF65-F5344CB8AC3E}">
        <p14:creationId xmlns:p14="http://schemas.microsoft.com/office/powerpoint/2010/main" val="326441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951628A4-D3DE-6743-9F86-8A9C2F44C8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直排標題 1">
            <a:extLst>
              <a:ext uri="{FF2B5EF4-FFF2-40B4-BE49-F238E27FC236}">
                <a16:creationId xmlns:a16="http://schemas.microsoft.com/office/drawing/2014/main" id="{46B59026-478E-0944-ADB0-AD4F9EAA5E0E}"/>
              </a:ext>
            </a:extLst>
          </p:cNvPr>
          <p:cNvSpPr>
            <a:spLocks noGrp="1"/>
          </p:cNvSpPr>
          <p:nvPr>
            <p:ph type="title" orient="vert"/>
          </p:nvPr>
        </p:nvSpPr>
        <p:spPr>
          <a:xfrm>
            <a:off x="8724900" y="464515"/>
            <a:ext cx="2628900" cy="5811838"/>
          </a:xfrm>
        </p:spPr>
        <p:txBody>
          <a:bodyPr vert="eaVert">
            <a:normAutofit/>
          </a:bodyPr>
          <a:lstStyle>
            <a:lvl1pPr>
              <a:defRPr sz="3200"/>
            </a:lvl1pPr>
          </a:lstStyle>
          <a:p>
            <a:r>
              <a:rPr kumimoji="1" lang="zh-TW" altLang="en-US" dirty="0"/>
              <a:t>按一下以編輯母片標題樣式</a:t>
            </a:r>
          </a:p>
        </p:txBody>
      </p:sp>
      <p:sp>
        <p:nvSpPr>
          <p:cNvPr id="3" name="直排文字版面配置區 2">
            <a:extLst>
              <a:ext uri="{FF2B5EF4-FFF2-40B4-BE49-F238E27FC236}">
                <a16:creationId xmlns:a16="http://schemas.microsoft.com/office/drawing/2014/main" id="{8E976FAF-7965-3346-9FEA-4256C636FB3C}"/>
              </a:ext>
            </a:extLst>
          </p:cNvPr>
          <p:cNvSpPr>
            <a:spLocks noGrp="1"/>
          </p:cNvSpPr>
          <p:nvPr>
            <p:ph type="body" orient="vert" idx="1"/>
          </p:nvPr>
        </p:nvSpPr>
        <p:spPr>
          <a:xfrm>
            <a:off x="838200" y="464515"/>
            <a:ext cx="7734300" cy="58118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5E78AFEA-2AF7-BA40-9C70-783F746F1781}"/>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5" name="頁尾版面配置區 4">
            <a:extLst>
              <a:ext uri="{FF2B5EF4-FFF2-40B4-BE49-F238E27FC236}">
                <a16:creationId xmlns:a16="http://schemas.microsoft.com/office/drawing/2014/main" id="{53DE9F38-2905-AE46-A695-C7637DBB29B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B3F1BA83-05FE-A346-8809-D0E334B46DD5}"/>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1348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分隔頁">
  <p:cSld name="分隔頁">
    <p:spTree>
      <p:nvGrpSpPr>
        <p:cNvPr id="1" name="Shape 270"/>
        <p:cNvGrpSpPr/>
        <p:nvPr/>
      </p:nvGrpSpPr>
      <p:grpSpPr>
        <a:xfrm>
          <a:off x="0" y="0"/>
          <a:ext cx="0" cy="0"/>
          <a:chOff x="0" y="0"/>
          <a:chExt cx="0" cy="0"/>
        </a:xfrm>
      </p:grpSpPr>
      <p:pic>
        <p:nvPicPr>
          <p:cNvPr id="271" name="Google Shape;271;p34"/>
          <p:cNvPicPr preferRelativeResize="0"/>
          <p:nvPr/>
        </p:nvPicPr>
        <p:blipFill rotWithShape="1">
          <a:blip r:embed="rId2">
            <a:alphaModFix/>
          </a:blip>
          <a:srcRect/>
          <a:stretch/>
        </p:blipFill>
        <p:spPr>
          <a:xfrm>
            <a:off x="1" y="0"/>
            <a:ext cx="12192004" cy="6857995"/>
          </a:xfrm>
          <a:prstGeom prst="rect">
            <a:avLst/>
          </a:prstGeom>
          <a:noFill/>
          <a:ln>
            <a:noFill/>
          </a:ln>
        </p:spPr>
      </p:pic>
      <p:sp>
        <p:nvSpPr>
          <p:cNvPr id="272" name="Google Shape;272;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US" altLang="zh-TW" smtClean="0"/>
              <a:pPr algn="l"/>
              <a:t>‹#›</a:t>
            </a:fld>
            <a:endParaRPr lang="zh-TW" altLang="en-US"/>
          </a:p>
        </p:txBody>
      </p:sp>
      <p:sp>
        <p:nvSpPr>
          <p:cNvPr id="273" name="Google Shape;273;p34"/>
          <p:cNvSpPr txBox="1">
            <a:spLocks noGrp="1"/>
          </p:cNvSpPr>
          <p:nvPr>
            <p:ph type="title"/>
          </p:nvPr>
        </p:nvSpPr>
        <p:spPr>
          <a:xfrm>
            <a:off x="548233" y="1610667"/>
            <a:ext cx="4738400" cy="165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4A853"/>
              </a:buClr>
              <a:buSzPts val="3200"/>
              <a:buFont typeface="Google Sans Medium"/>
              <a:buNone/>
              <a:defRPr sz="4267">
                <a:solidFill>
                  <a:srgbClr val="34A853"/>
                </a:solidFill>
                <a:latin typeface="Google Sans Medium"/>
                <a:ea typeface="Google Sans Medium"/>
                <a:cs typeface="Google Sans Medium"/>
                <a:sym typeface="Google Sans Medium"/>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74" name="Google Shape;274;p34"/>
          <p:cNvSpPr txBox="1">
            <a:spLocks noGrp="1"/>
          </p:cNvSpPr>
          <p:nvPr>
            <p:ph type="subTitle" idx="1"/>
          </p:nvPr>
        </p:nvSpPr>
        <p:spPr>
          <a:xfrm>
            <a:off x="2033233" y="3826600"/>
            <a:ext cx="4010800" cy="164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900"/>
              <a:buFont typeface="Google Sans Medium"/>
              <a:buNone/>
              <a:defRPr sz="2533">
                <a:latin typeface="Google Sans Medium"/>
                <a:ea typeface="Google Sans Medium"/>
                <a:cs typeface="Google Sans Medium"/>
                <a:sym typeface="Google Sans Medium"/>
              </a:defRPr>
            </a:lvl1pPr>
            <a:lvl2pPr lvl="1" rtl="0">
              <a:lnSpc>
                <a:spcPct val="100000"/>
              </a:lnSpc>
              <a:spcBef>
                <a:spcPts val="2133"/>
              </a:spcBef>
              <a:spcAft>
                <a:spcPts val="0"/>
              </a:spcAft>
              <a:buSzPts val="1900"/>
              <a:buNone/>
              <a:defRPr sz="2533"/>
            </a:lvl2pPr>
            <a:lvl3pPr lvl="2" rtl="0">
              <a:lnSpc>
                <a:spcPct val="100000"/>
              </a:lnSpc>
              <a:spcBef>
                <a:spcPts val="2133"/>
              </a:spcBef>
              <a:spcAft>
                <a:spcPts val="0"/>
              </a:spcAft>
              <a:buSzPts val="1900"/>
              <a:buNone/>
              <a:defRPr sz="2533"/>
            </a:lvl3pPr>
            <a:lvl4pPr lvl="3" rtl="0">
              <a:lnSpc>
                <a:spcPct val="100000"/>
              </a:lnSpc>
              <a:spcBef>
                <a:spcPts val="2133"/>
              </a:spcBef>
              <a:spcAft>
                <a:spcPts val="0"/>
              </a:spcAft>
              <a:buSzPts val="1900"/>
              <a:buNone/>
              <a:defRPr sz="2533"/>
            </a:lvl4pPr>
            <a:lvl5pPr lvl="4" rtl="0">
              <a:lnSpc>
                <a:spcPct val="100000"/>
              </a:lnSpc>
              <a:spcBef>
                <a:spcPts val="2133"/>
              </a:spcBef>
              <a:spcAft>
                <a:spcPts val="0"/>
              </a:spcAft>
              <a:buSzPts val="1900"/>
              <a:buNone/>
              <a:defRPr sz="2533"/>
            </a:lvl5pPr>
            <a:lvl6pPr lvl="5" rtl="0">
              <a:lnSpc>
                <a:spcPct val="100000"/>
              </a:lnSpc>
              <a:spcBef>
                <a:spcPts val="2133"/>
              </a:spcBef>
              <a:spcAft>
                <a:spcPts val="0"/>
              </a:spcAft>
              <a:buSzPts val="1900"/>
              <a:buNone/>
              <a:defRPr sz="2533"/>
            </a:lvl6pPr>
            <a:lvl7pPr lvl="6" rtl="0">
              <a:lnSpc>
                <a:spcPct val="100000"/>
              </a:lnSpc>
              <a:spcBef>
                <a:spcPts val="2133"/>
              </a:spcBef>
              <a:spcAft>
                <a:spcPts val="0"/>
              </a:spcAft>
              <a:buSzPts val="1900"/>
              <a:buNone/>
              <a:defRPr sz="2533"/>
            </a:lvl7pPr>
            <a:lvl8pPr lvl="7" rtl="0">
              <a:lnSpc>
                <a:spcPct val="100000"/>
              </a:lnSpc>
              <a:spcBef>
                <a:spcPts val="2133"/>
              </a:spcBef>
              <a:spcAft>
                <a:spcPts val="0"/>
              </a:spcAft>
              <a:buSzPts val="1900"/>
              <a:buNone/>
              <a:defRPr sz="2533"/>
            </a:lvl8pPr>
            <a:lvl9pPr lvl="8" rtl="0">
              <a:lnSpc>
                <a:spcPct val="100000"/>
              </a:lnSpc>
              <a:spcBef>
                <a:spcPts val="2133"/>
              </a:spcBef>
              <a:spcAft>
                <a:spcPts val="0"/>
              </a:spcAft>
              <a:buSzPts val="1900"/>
              <a:buNone/>
              <a:defRPr sz="2533"/>
            </a:lvl9pPr>
          </a:lstStyle>
          <a:p>
            <a:endParaRPr/>
          </a:p>
        </p:txBody>
      </p:sp>
      <p:sp>
        <p:nvSpPr>
          <p:cNvPr id="275" name="Google Shape;275;p34"/>
          <p:cNvSpPr/>
          <p:nvPr/>
        </p:nvSpPr>
        <p:spPr>
          <a:xfrm>
            <a:off x="371267" y="5940067"/>
            <a:ext cx="3341200" cy="7276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4604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sp>
        <p:nvSpPr>
          <p:cNvPr id="88" name="Google Shape;88;p12"/>
          <p:cNvSpPr/>
          <p:nvPr/>
        </p:nvSpPr>
        <p:spPr>
          <a:xfrm>
            <a:off x="660334" y="596000"/>
            <a:ext cx="6528068" cy="763493"/>
          </a:xfrm>
          <a:custGeom>
            <a:avLst/>
            <a:gdLst/>
            <a:ahLst/>
            <a:cxnLst/>
            <a:rect l="l" t="t" r="r" b="b"/>
            <a:pathLst>
              <a:path w="251531" h="78200" extrusionOk="0">
                <a:moveTo>
                  <a:pt x="0" y="0"/>
                </a:moveTo>
                <a:lnTo>
                  <a:pt x="4353" y="78200"/>
                </a:lnTo>
                <a:lnTo>
                  <a:pt x="237343" y="78200"/>
                </a:lnTo>
                <a:lnTo>
                  <a:pt x="251531" y="5482"/>
                </a:lnTo>
                <a:close/>
              </a:path>
            </a:pathLst>
          </a:custGeom>
          <a:solidFill>
            <a:schemeClr val="lt2"/>
          </a:solidFill>
          <a:ln>
            <a:noFill/>
          </a:ln>
        </p:spPr>
      </p:sp>
      <p:sp>
        <p:nvSpPr>
          <p:cNvPr id="89" name="Google Shape;89;p12"/>
          <p:cNvSpPr txBox="1">
            <a:spLocks noGrp="1"/>
          </p:cNvSpPr>
          <p:nvPr>
            <p:ph type="title"/>
          </p:nvPr>
        </p:nvSpPr>
        <p:spPr>
          <a:xfrm>
            <a:off x="960000" y="593367"/>
            <a:ext cx="56188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0" name="Google Shape;90;p12"/>
          <p:cNvSpPr txBox="1">
            <a:spLocks noGrp="1"/>
          </p:cNvSpPr>
          <p:nvPr>
            <p:ph type="body" idx="1"/>
          </p:nvPr>
        </p:nvSpPr>
        <p:spPr>
          <a:xfrm>
            <a:off x="960000" y="1739900"/>
            <a:ext cx="10272000" cy="4398000"/>
          </a:xfrm>
          <a:prstGeom prst="rect">
            <a:avLst/>
          </a:prstGeom>
          <a:noFill/>
          <a:ln>
            <a:noFill/>
          </a:ln>
        </p:spPr>
        <p:txBody>
          <a:bodyPr spcFirstLastPara="1" wrap="square" lIns="91425" tIns="91425" rIns="91425" bIns="91425" anchor="b" anchorCtr="0">
            <a:noAutofit/>
          </a:bodyPr>
          <a:lstStyle>
            <a:lvl1pPr marL="609585" lvl="0" indent="-423323" algn="l">
              <a:lnSpc>
                <a:spcPct val="115000"/>
              </a:lnSpc>
              <a:spcBef>
                <a:spcPts val="0"/>
              </a:spcBef>
              <a:spcAft>
                <a:spcPts val="0"/>
              </a:spcAft>
              <a:buSzPts val="1400"/>
              <a:buAutoNum type="arabicPeriod"/>
              <a:defRPr sz="1600"/>
            </a:lvl1pPr>
            <a:lvl2pPr marL="1219170" lvl="1" indent="-423323" algn="l">
              <a:lnSpc>
                <a:spcPct val="115000"/>
              </a:lnSpc>
              <a:spcBef>
                <a:spcPts val="2133"/>
              </a:spcBef>
              <a:spcAft>
                <a:spcPts val="0"/>
              </a:spcAft>
              <a:buSzPts val="1400"/>
              <a:buAutoNum type="alphaLcPeriod"/>
              <a:defRPr/>
            </a:lvl2pPr>
            <a:lvl3pPr marL="1828754" lvl="2" indent="-423323" algn="l">
              <a:lnSpc>
                <a:spcPct val="115000"/>
              </a:lnSpc>
              <a:spcBef>
                <a:spcPts val="2133"/>
              </a:spcBef>
              <a:spcAft>
                <a:spcPts val="0"/>
              </a:spcAft>
              <a:buSzPts val="1400"/>
              <a:buAutoNum type="romanLcPeriod"/>
              <a:defRPr/>
            </a:lvl3pPr>
            <a:lvl4pPr marL="2438339" lvl="3" indent="-423323" algn="l">
              <a:lnSpc>
                <a:spcPct val="115000"/>
              </a:lnSpc>
              <a:spcBef>
                <a:spcPts val="2133"/>
              </a:spcBef>
              <a:spcAft>
                <a:spcPts val="0"/>
              </a:spcAft>
              <a:buSzPts val="1400"/>
              <a:buAutoNum type="arabicPeriod"/>
              <a:defRPr/>
            </a:lvl4pPr>
            <a:lvl5pPr marL="3047924" lvl="4" indent="-423323" algn="l">
              <a:lnSpc>
                <a:spcPct val="115000"/>
              </a:lnSpc>
              <a:spcBef>
                <a:spcPts val="2133"/>
              </a:spcBef>
              <a:spcAft>
                <a:spcPts val="0"/>
              </a:spcAft>
              <a:buSzPts val="1400"/>
              <a:buAutoNum type="alphaLcPeriod"/>
              <a:defRPr/>
            </a:lvl5pPr>
            <a:lvl6pPr marL="3657509" lvl="5" indent="-423323" algn="l">
              <a:lnSpc>
                <a:spcPct val="115000"/>
              </a:lnSpc>
              <a:spcBef>
                <a:spcPts val="2133"/>
              </a:spcBef>
              <a:spcAft>
                <a:spcPts val="0"/>
              </a:spcAft>
              <a:buSzPts val="1400"/>
              <a:buAutoNum type="romanLcPeriod"/>
              <a:defRPr/>
            </a:lvl6pPr>
            <a:lvl7pPr marL="4267093" lvl="6" indent="-423323" algn="l">
              <a:lnSpc>
                <a:spcPct val="115000"/>
              </a:lnSpc>
              <a:spcBef>
                <a:spcPts val="2133"/>
              </a:spcBef>
              <a:spcAft>
                <a:spcPts val="0"/>
              </a:spcAft>
              <a:buSzPts val="1400"/>
              <a:buAutoNum type="arabicPeriod"/>
              <a:defRPr/>
            </a:lvl7pPr>
            <a:lvl8pPr marL="4876678" lvl="7" indent="-423323" algn="l">
              <a:lnSpc>
                <a:spcPct val="115000"/>
              </a:lnSpc>
              <a:spcBef>
                <a:spcPts val="2133"/>
              </a:spcBef>
              <a:spcAft>
                <a:spcPts val="0"/>
              </a:spcAft>
              <a:buSzPts val="1400"/>
              <a:buAutoNum type="alphaLcPeriod"/>
              <a:defRPr/>
            </a:lvl8pPr>
            <a:lvl9pPr marL="5486263" lvl="8" indent="-423323" algn="l">
              <a:lnSpc>
                <a:spcPct val="115000"/>
              </a:lnSpc>
              <a:spcBef>
                <a:spcPts val="2133"/>
              </a:spcBef>
              <a:spcAft>
                <a:spcPts val="2133"/>
              </a:spcAft>
              <a:buSzPts val="1400"/>
              <a:buAutoNum type="romanLcPeriod"/>
              <a:defRPr/>
            </a:lvl9pPr>
          </a:lstStyle>
          <a:p>
            <a:endParaRPr/>
          </a:p>
        </p:txBody>
      </p:sp>
      <p:sp>
        <p:nvSpPr>
          <p:cNvPr id="91" name="Google Shape;91;p12"/>
          <p:cNvSpPr/>
          <p:nvPr/>
        </p:nvSpPr>
        <p:spPr>
          <a:xfrm rot="-8999802">
            <a:off x="10833257" y="-515306"/>
            <a:ext cx="1727028" cy="1727028"/>
          </a:xfrm>
          <a:prstGeom prst="blockArc">
            <a:avLst>
              <a:gd name="adj1" fmla="val 10800000"/>
              <a:gd name="adj2" fmla="val 263922"/>
              <a:gd name="adj3" fmla="val 11651"/>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12"/>
          <p:cNvSpPr/>
          <p:nvPr/>
        </p:nvSpPr>
        <p:spPr>
          <a:xfrm>
            <a:off x="10368400" y="6350000"/>
            <a:ext cx="1879600" cy="266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12"/>
          <p:cNvSpPr/>
          <p:nvPr/>
        </p:nvSpPr>
        <p:spPr>
          <a:xfrm rot="-989823">
            <a:off x="11474198" y="155629"/>
            <a:ext cx="445124" cy="385124"/>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12"/>
          <p:cNvSpPr/>
          <p:nvPr/>
        </p:nvSpPr>
        <p:spPr>
          <a:xfrm rot="5400000">
            <a:off x="-372031" y="4584151"/>
            <a:ext cx="737600" cy="737600"/>
          </a:xfrm>
          <a:prstGeom prst="blockArc">
            <a:avLst>
              <a:gd name="adj1" fmla="val 10800000"/>
              <a:gd name="adj2" fmla="val 263922"/>
              <a:gd name="adj3" fmla="val 11651"/>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28245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章節標題">
    <p:bg>
      <p:bgPr>
        <a:blipFill dpi="0" rotWithShape="1">
          <a:blip r:embed="rId2" cstate="screen">
            <a:lum/>
            <a:extLst>
              <a:ext uri="{28A0092B-C50C-407E-A947-70E740481C1C}">
                <a14:useLocalDpi xmlns:a14="http://schemas.microsoft.com/office/drawing/2010/main"/>
              </a:ext>
            </a:extLst>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2" name="標題 1"/>
          <p:cNvSpPr>
            <a:spLocks noGrp="1"/>
          </p:cNvSpPr>
          <p:nvPr>
            <p:ph type="title"/>
          </p:nvPr>
        </p:nvSpPr>
        <p:spPr>
          <a:xfrm>
            <a:off x="1775278" y="1240971"/>
            <a:ext cx="6303736" cy="4376058"/>
          </a:xfrm>
        </p:spPr>
        <p:txBody>
          <a:bodyPr anchor="ctr"/>
          <a:lstStyle>
            <a:lvl1pPr>
              <a:defRPr sz="6000">
                <a:solidFill>
                  <a:schemeClr val="bg1"/>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pic>
        <p:nvPicPr>
          <p:cNvPr id="9" name="圖片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7754" y="195944"/>
            <a:ext cx="2606771" cy="624114"/>
          </a:xfrm>
          <a:prstGeom prst="rect">
            <a:avLst/>
          </a:prstGeom>
        </p:spPr>
      </p:pic>
    </p:spTree>
    <p:extLst>
      <p:ext uri="{BB962C8B-B14F-4D97-AF65-F5344CB8AC3E}">
        <p14:creationId xmlns:p14="http://schemas.microsoft.com/office/powerpoint/2010/main" val="287363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D25DC28-E195-4E47-B3E2-8DC1BB80CB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54EE9F22-F8A7-8D40-B042-ED44D620DCFB}"/>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83D15A32-D77F-3C42-9CDF-2CDE61FA067D}"/>
              </a:ext>
            </a:extLst>
          </p:cNvPr>
          <p:cNvSpPr>
            <a:spLocks noGrp="1"/>
          </p:cNvSpPr>
          <p:nvPr>
            <p:ph idx="1"/>
          </p:nvPr>
        </p:nvSpPr>
        <p:spPr>
          <a:xfrm>
            <a:off x="838200" y="1539219"/>
            <a:ext cx="10515600" cy="4351338"/>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BAF6C92D-070D-3F43-9DCC-8E24BC50C9CA}"/>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5" name="頁尾版面配置區 4">
            <a:extLst>
              <a:ext uri="{FF2B5EF4-FFF2-40B4-BE49-F238E27FC236}">
                <a16:creationId xmlns:a16="http://schemas.microsoft.com/office/drawing/2014/main" id="{C0E1FB07-CD19-CC48-84BB-D5650415A880}"/>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C212232-9A80-3A41-B925-F0EFA5C8B70F}"/>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271644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B59D6F89-6316-4B48-9D1B-4D8407AE48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DF16E1E3-F187-F447-A420-E4140C6C7BFB}"/>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5" name="頁尾版面配置區 4">
            <a:extLst>
              <a:ext uri="{FF2B5EF4-FFF2-40B4-BE49-F238E27FC236}">
                <a16:creationId xmlns:a16="http://schemas.microsoft.com/office/drawing/2014/main" id="{B7BFB777-3CF1-F94E-8F3F-4412468B0A4F}"/>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9619A31-1820-BB46-B2C7-CA9A49F0A912}"/>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8" name="標題 1">
            <a:extLst>
              <a:ext uri="{FF2B5EF4-FFF2-40B4-BE49-F238E27FC236}">
                <a16:creationId xmlns:a16="http://schemas.microsoft.com/office/drawing/2014/main" id="{587D1811-C8AC-994F-B4D0-F27A26EE2C6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9" name="副標題 2">
            <a:extLst>
              <a:ext uri="{FF2B5EF4-FFF2-40B4-BE49-F238E27FC236}">
                <a16:creationId xmlns:a16="http://schemas.microsoft.com/office/drawing/2014/main" id="{0B1E366D-2088-F94D-9A6D-5FCB7513C35C}"/>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Tree>
    <p:extLst>
      <p:ext uri="{BB962C8B-B14F-4D97-AF65-F5344CB8AC3E}">
        <p14:creationId xmlns:p14="http://schemas.microsoft.com/office/powerpoint/2010/main" val="98287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個內容">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AEC51E08-3350-844F-BC74-6B77D05CC356}"/>
              </a:ext>
            </a:extLst>
          </p:cNvPr>
          <p:cNvPicPr>
            <a:picLocks noChangeAspect="1"/>
          </p:cNvPicPr>
          <p:nvPr userDrawn="1"/>
        </p:nvPicPr>
        <p:blipFill>
          <a:blip r:embed="rId2"/>
          <a:stretch>
            <a:fillRect/>
          </a:stretch>
        </p:blipFill>
        <p:spPr>
          <a:xfrm>
            <a:off x="0" y="248479"/>
            <a:ext cx="12192000" cy="6858000"/>
          </a:xfrm>
          <a:prstGeom prst="rect">
            <a:avLst/>
          </a:prstGeom>
        </p:spPr>
      </p:pic>
      <p:sp>
        <p:nvSpPr>
          <p:cNvPr id="3" name="內容版面配置區 2">
            <a:extLst>
              <a:ext uri="{FF2B5EF4-FFF2-40B4-BE49-F238E27FC236}">
                <a16:creationId xmlns:a16="http://schemas.microsoft.com/office/drawing/2014/main" id="{73A24F86-E3FD-6B47-BBD4-ADDAB57CD57B}"/>
              </a:ext>
            </a:extLst>
          </p:cNvPr>
          <p:cNvSpPr>
            <a:spLocks noGrp="1"/>
          </p:cNvSpPr>
          <p:nvPr>
            <p:ph sz="half" idx="1"/>
          </p:nvPr>
        </p:nvSpPr>
        <p:spPr>
          <a:xfrm>
            <a:off x="838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內容版面配置區 3">
            <a:extLst>
              <a:ext uri="{FF2B5EF4-FFF2-40B4-BE49-F238E27FC236}">
                <a16:creationId xmlns:a16="http://schemas.microsoft.com/office/drawing/2014/main" id="{7BA90E38-030B-3342-8BC6-B44808266F26}"/>
              </a:ext>
            </a:extLst>
          </p:cNvPr>
          <p:cNvSpPr>
            <a:spLocks noGrp="1"/>
          </p:cNvSpPr>
          <p:nvPr>
            <p:ph sz="half" idx="2"/>
          </p:nvPr>
        </p:nvSpPr>
        <p:spPr>
          <a:xfrm>
            <a:off x="6172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日期版面配置區 4">
            <a:extLst>
              <a:ext uri="{FF2B5EF4-FFF2-40B4-BE49-F238E27FC236}">
                <a16:creationId xmlns:a16="http://schemas.microsoft.com/office/drawing/2014/main" id="{E430E0EC-34B7-F64B-9B52-707E63347058}"/>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6" name="頁尾版面配置區 5">
            <a:extLst>
              <a:ext uri="{FF2B5EF4-FFF2-40B4-BE49-F238E27FC236}">
                <a16:creationId xmlns:a16="http://schemas.microsoft.com/office/drawing/2014/main" id="{21FCA40F-C793-B243-B79E-C1825323A732}"/>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34103CCF-B50E-674D-BBBF-A20C6403FBFE}"/>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4A92366E-4936-1A44-87EA-51E6429073C4}"/>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178430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21EE91CC-3182-934E-80B1-3F8BB6385B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文字版面配置區 2">
            <a:extLst>
              <a:ext uri="{FF2B5EF4-FFF2-40B4-BE49-F238E27FC236}">
                <a16:creationId xmlns:a16="http://schemas.microsoft.com/office/drawing/2014/main" id="{15902CDE-C042-EB42-8ED3-B11316E5000F}"/>
              </a:ext>
            </a:extLst>
          </p:cNvPr>
          <p:cNvSpPr>
            <a:spLocks noGrp="1"/>
          </p:cNvSpPr>
          <p:nvPr>
            <p:ph type="body" idx="1"/>
          </p:nvPr>
        </p:nvSpPr>
        <p:spPr>
          <a:xfrm>
            <a:off x="839788" y="1448696"/>
            <a:ext cx="5157787"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4" name="內容版面配置區 3">
            <a:extLst>
              <a:ext uri="{FF2B5EF4-FFF2-40B4-BE49-F238E27FC236}">
                <a16:creationId xmlns:a16="http://schemas.microsoft.com/office/drawing/2014/main" id="{183F880A-5800-8045-89EF-5AE5641E7CB7}"/>
              </a:ext>
            </a:extLst>
          </p:cNvPr>
          <p:cNvSpPr>
            <a:spLocks noGrp="1"/>
          </p:cNvSpPr>
          <p:nvPr>
            <p:ph sz="half" idx="2"/>
          </p:nvPr>
        </p:nvSpPr>
        <p:spPr>
          <a:xfrm>
            <a:off x="839788" y="2117034"/>
            <a:ext cx="5157787"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文字版面配置區 4">
            <a:extLst>
              <a:ext uri="{FF2B5EF4-FFF2-40B4-BE49-F238E27FC236}">
                <a16:creationId xmlns:a16="http://schemas.microsoft.com/office/drawing/2014/main" id="{4841E222-17AB-F44F-A002-FBF1E280061C}"/>
              </a:ext>
            </a:extLst>
          </p:cNvPr>
          <p:cNvSpPr>
            <a:spLocks noGrp="1"/>
          </p:cNvSpPr>
          <p:nvPr>
            <p:ph type="body" sz="quarter" idx="3"/>
          </p:nvPr>
        </p:nvSpPr>
        <p:spPr>
          <a:xfrm>
            <a:off x="6172200" y="1448696"/>
            <a:ext cx="5183188"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6" name="內容版面配置區 5">
            <a:extLst>
              <a:ext uri="{FF2B5EF4-FFF2-40B4-BE49-F238E27FC236}">
                <a16:creationId xmlns:a16="http://schemas.microsoft.com/office/drawing/2014/main" id="{B88A3D63-8E6A-314E-98DB-0615D3364E79}"/>
              </a:ext>
            </a:extLst>
          </p:cNvPr>
          <p:cNvSpPr>
            <a:spLocks noGrp="1"/>
          </p:cNvSpPr>
          <p:nvPr>
            <p:ph sz="quarter" idx="4"/>
          </p:nvPr>
        </p:nvSpPr>
        <p:spPr>
          <a:xfrm>
            <a:off x="6172200" y="2117034"/>
            <a:ext cx="5183188"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7" name="日期版面配置區 6">
            <a:extLst>
              <a:ext uri="{FF2B5EF4-FFF2-40B4-BE49-F238E27FC236}">
                <a16:creationId xmlns:a16="http://schemas.microsoft.com/office/drawing/2014/main" id="{C775666E-BECF-E543-A157-607E5B5ED7F2}"/>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8" name="頁尾版面配置區 7">
            <a:extLst>
              <a:ext uri="{FF2B5EF4-FFF2-40B4-BE49-F238E27FC236}">
                <a16:creationId xmlns:a16="http://schemas.microsoft.com/office/drawing/2014/main" id="{3CE52D2A-6AA9-5648-A37E-7FF71857007E}"/>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912B6B77-F730-5D46-AC52-A0065F411E2C}"/>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11" name="標題 1">
            <a:extLst>
              <a:ext uri="{FF2B5EF4-FFF2-40B4-BE49-F238E27FC236}">
                <a16:creationId xmlns:a16="http://schemas.microsoft.com/office/drawing/2014/main" id="{CA2265A9-3F27-2643-AC32-0505F6521BF6}"/>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2549271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6370722-E071-4F40-9762-6190C8488E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日期版面配置區 2">
            <a:extLst>
              <a:ext uri="{FF2B5EF4-FFF2-40B4-BE49-F238E27FC236}">
                <a16:creationId xmlns:a16="http://schemas.microsoft.com/office/drawing/2014/main" id="{34CA0D13-F031-9F46-A8B3-26012FCF5148}"/>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4" name="頁尾版面配置區 3">
            <a:extLst>
              <a:ext uri="{FF2B5EF4-FFF2-40B4-BE49-F238E27FC236}">
                <a16:creationId xmlns:a16="http://schemas.microsoft.com/office/drawing/2014/main" id="{A1FBFCA8-341B-F04B-A170-0FF8F29F1D9B}"/>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37852C48-D0B4-1646-B20C-5CCB934BD1B7}"/>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7" name="標題 1">
            <a:extLst>
              <a:ext uri="{FF2B5EF4-FFF2-40B4-BE49-F238E27FC236}">
                <a16:creationId xmlns:a16="http://schemas.microsoft.com/office/drawing/2014/main" id="{A7465091-DD89-9544-8BAB-E30CA97FA49F}"/>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98586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2524ABC-C601-9B4F-8963-C65B4630E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日期版面配置區 1">
            <a:extLst>
              <a:ext uri="{FF2B5EF4-FFF2-40B4-BE49-F238E27FC236}">
                <a16:creationId xmlns:a16="http://schemas.microsoft.com/office/drawing/2014/main" id="{CB57B363-4C15-A44B-A33E-91CC2F4DE4B0}"/>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3" name="頁尾版面配置區 2">
            <a:extLst>
              <a:ext uri="{FF2B5EF4-FFF2-40B4-BE49-F238E27FC236}">
                <a16:creationId xmlns:a16="http://schemas.microsoft.com/office/drawing/2014/main" id="{69F52CB7-E857-0A4E-9A13-0E58B595A5F4}"/>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F26A503B-6769-6E48-8602-0836AAF8D29A}"/>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313576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F4D9F9C-C3F6-8A49-B825-1D6AFCFE84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EDDCC3B3-0DD9-2641-A488-77D881994E97}"/>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C230DD91-9DBD-254F-A4B7-EAECD3367997}"/>
              </a:ext>
            </a:extLst>
          </p:cNvPr>
          <p:cNvSpPr>
            <a:spLocks noGrp="1"/>
          </p:cNvSpPr>
          <p:nvPr>
            <p:ph idx="1"/>
          </p:nvPr>
        </p:nvSpPr>
        <p:spPr>
          <a:xfrm>
            <a:off x="5183188" y="737394"/>
            <a:ext cx="6172200" cy="487362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文字版面配置區 3">
            <a:extLst>
              <a:ext uri="{FF2B5EF4-FFF2-40B4-BE49-F238E27FC236}">
                <a16:creationId xmlns:a16="http://schemas.microsoft.com/office/drawing/2014/main" id="{8B71E1A5-6685-B44F-B09D-B19DCBE31ED4}"/>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
        <p:nvSpPr>
          <p:cNvPr id="5" name="日期版面配置區 4">
            <a:extLst>
              <a:ext uri="{FF2B5EF4-FFF2-40B4-BE49-F238E27FC236}">
                <a16:creationId xmlns:a16="http://schemas.microsoft.com/office/drawing/2014/main" id="{F7A07717-53BE-724E-BC7F-979623A3D527}"/>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6" name="頁尾版面配置區 5">
            <a:extLst>
              <a:ext uri="{FF2B5EF4-FFF2-40B4-BE49-F238E27FC236}">
                <a16:creationId xmlns:a16="http://schemas.microsoft.com/office/drawing/2014/main" id="{49E84970-6FE6-7748-B779-28D30E45A3A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2184FBDC-4D55-FD4D-B6E4-AADD0A3DE7A8}"/>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24132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輔助字幕的圖片">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C54A79F-45C2-DB4A-BDC7-920AC9E3CE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圖片版面配置區 2">
            <a:extLst>
              <a:ext uri="{FF2B5EF4-FFF2-40B4-BE49-F238E27FC236}">
                <a16:creationId xmlns:a16="http://schemas.microsoft.com/office/drawing/2014/main" id="{2BFDC7FC-098A-5D47-ADEA-4724D1BBB0B5}"/>
              </a:ext>
            </a:extLst>
          </p:cNvPr>
          <p:cNvSpPr>
            <a:spLocks noGrp="1"/>
          </p:cNvSpPr>
          <p:nvPr>
            <p:ph type="pic" idx="1"/>
          </p:nvPr>
        </p:nvSpPr>
        <p:spPr>
          <a:xfrm>
            <a:off x="5183188" y="745332"/>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dirty="0"/>
          </a:p>
        </p:txBody>
      </p:sp>
      <p:sp>
        <p:nvSpPr>
          <p:cNvPr id="5" name="日期版面配置區 4">
            <a:extLst>
              <a:ext uri="{FF2B5EF4-FFF2-40B4-BE49-F238E27FC236}">
                <a16:creationId xmlns:a16="http://schemas.microsoft.com/office/drawing/2014/main" id="{2F382018-15CF-7542-95F6-5A89FC7BA482}"/>
              </a:ext>
            </a:extLst>
          </p:cNvPr>
          <p:cNvSpPr>
            <a:spLocks noGrp="1"/>
          </p:cNvSpPr>
          <p:nvPr>
            <p:ph type="dt" sz="half" idx="10"/>
          </p:nvPr>
        </p:nvSpPr>
        <p:spPr/>
        <p:txBody>
          <a:bodyPr/>
          <a:lstStyle/>
          <a:p>
            <a:fld id="{1BB67E80-F51F-E843-AC44-2F8F84795B98}" type="datetimeFigureOut">
              <a:rPr kumimoji="1" lang="zh-TW" altLang="en-US" smtClean="0"/>
              <a:t>2022/9/6</a:t>
            </a:fld>
            <a:endParaRPr kumimoji="1" lang="zh-TW" altLang="en-US"/>
          </a:p>
        </p:txBody>
      </p:sp>
      <p:sp>
        <p:nvSpPr>
          <p:cNvPr id="6" name="頁尾版面配置區 5">
            <a:extLst>
              <a:ext uri="{FF2B5EF4-FFF2-40B4-BE49-F238E27FC236}">
                <a16:creationId xmlns:a16="http://schemas.microsoft.com/office/drawing/2014/main" id="{29B60411-4AA6-A140-8CD8-76EBEF7DC8C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087C915C-5624-2341-B6E1-E0C714A91185}"/>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D18C6E2F-AD24-8E4C-AB1D-9F25D24419B8}"/>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10" name="文字版面配置區 3">
            <a:extLst>
              <a:ext uri="{FF2B5EF4-FFF2-40B4-BE49-F238E27FC236}">
                <a16:creationId xmlns:a16="http://schemas.microsoft.com/office/drawing/2014/main" id="{AF4EFFC8-FDBC-0147-A930-9028878ADD89}"/>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Tree>
    <p:extLst>
      <p:ext uri="{BB962C8B-B14F-4D97-AF65-F5344CB8AC3E}">
        <p14:creationId xmlns:p14="http://schemas.microsoft.com/office/powerpoint/2010/main" val="38605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FB97D0E-AF48-A64B-9A86-3F914924B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dirty="0"/>
              <a:t>按一下以編輯母片標題樣式</a:t>
            </a:r>
          </a:p>
        </p:txBody>
      </p:sp>
      <p:sp>
        <p:nvSpPr>
          <p:cNvPr id="3" name="文字版面配置區 2">
            <a:extLst>
              <a:ext uri="{FF2B5EF4-FFF2-40B4-BE49-F238E27FC236}">
                <a16:creationId xmlns:a16="http://schemas.microsoft.com/office/drawing/2014/main" id="{A8F272FA-8F91-8A43-968C-DB46E4FC2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9AEC41D4-35D6-AF49-9B24-3031D4065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1BB67E80-F51F-E843-AC44-2F8F84795B98}" type="datetimeFigureOut">
              <a:rPr kumimoji="1" lang="zh-TW" altLang="en-US" smtClean="0"/>
              <a:pPr/>
              <a:t>2022/9/6</a:t>
            </a:fld>
            <a:endParaRPr kumimoji="1" lang="zh-TW" altLang="en-US"/>
          </a:p>
        </p:txBody>
      </p:sp>
      <p:sp>
        <p:nvSpPr>
          <p:cNvPr id="5" name="頁尾版面配置區 4">
            <a:extLst>
              <a:ext uri="{FF2B5EF4-FFF2-40B4-BE49-F238E27FC236}">
                <a16:creationId xmlns:a16="http://schemas.microsoft.com/office/drawing/2014/main" id="{C92DECA2-3AAB-A54A-B278-79D2CE881A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endParaRPr kumimoji="1" lang="zh-TW" altLang="en-US"/>
          </a:p>
        </p:txBody>
      </p:sp>
      <p:sp>
        <p:nvSpPr>
          <p:cNvPr id="6" name="投影片編號版面配置區 5">
            <a:extLst>
              <a:ext uri="{FF2B5EF4-FFF2-40B4-BE49-F238E27FC236}">
                <a16:creationId xmlns:a16="http://schemas.microsoft.com/office/drawing/2014/main" id="{532DCEFF-98F0-FA49-B1A7-ECEE15E33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027F88FA-95D8-A04F-8E36-24DD1F38BB56}" type="slidenum">
              <a:rPr kumimoji="1" lang="zh-TW" altLang="en-US" smtClean="0"/>
              <a:pPr/>
              <a:t>‹#›</a:t>
            </a:fld>
            <a:endParaRPr kumimoji="1" lang="zh-TW" altLang="en-US"/>
          </a:p>
        </p:txBody>
      </p:sp>
    </p:spTree>
    <p:extLst>
      <p:ext uri="{BB962C8B-B14F-4D97-AF65-F5344CB8AC3E}">
        <p14:creationId xmlns:p14="http://schemas.microsoft.com/office/powerpoint/2010/main" val="1935816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3200" kern="1200">
          <a:solidFill>
            <a:schemeClr val="tx1"/>
          </a:solidFill>
          <a:latin typeface="Microsoft JhengHei" panose="020B0604030504040204" pitchFamily="34" charset="-120"/>
          <a:ea typeface="Microsoft JhengHei"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menti.com/79eycd1h8f"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entimeter.com/" TargetMode="External"/><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png"/><Relationship Id="rId7" Type="http://schemas.openxmlformats.org/officeDocument/2006/relationships/diagramColors" Target="../diagrams/colors2.xml"/><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skillshop.exceedlms.com/student/path/111661"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fidsslmoe-prod.azurewebsites.ne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hyperlink" Target="mailto:dlo@mail.cyc.edu.tw" TargetMode="External"/><Relationship Id="rId5" Type="http://schemas.openxmlformats.org/officeDocument/2006/relationships/hyperlink" Target="https://dlo.cyc.edu.tw/" TargetMode="Externa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mYWWX-xbMXs&amp;t=3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fa0-Or69KW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74139A-DE6D-1C44-A2E6-D85B7187CB96}"/>
              </a:ext>
            </a:extLst>
          </p:cNvPr>
          <p:cNvSpPr>
            <a:spLocks noGrp="1"/>
          </p:cNvSpPr>
          <p:nvPr>
            <p:ph type="ctrTitle"/>
          </p:nvPr>
        </p:nvSpPr>
        <p:spPr>
          <a:xfrm>
            <a:off x="953029" y="3633187"/>
            <a:ext cx="9825872" cy="829825"/>
          </a:xfrm>
        </p:spPr>
        <p:txBody>
          <a:bodyPr>
            <a:noAutofit/>
          </a:bodyPr>
          <a:lstStyle/>
          <a:p>
            <a:r>
              <a:rPr kumimoji="1" lang="zh-TW" altLang="en-US" sz="6000" dirty="0">
                <a:solidFill>
                  <a:srgbClr val="7030A0"/>
                </a:solidFill>
              </a:rPr>
              <a:t>校長  </a:t>
            </a:r>
            <a:r>
              <a:rPr kumimoji="1" lang="zh-TW" altLang="en-US" sz="6600" dirty="0">
                <a:solidFill>
                  <a:srgbClr val="FF0000"/>
                </a:solidFill>
              </a:rPr>
              <a:t>數位科技領導</a:t>
            </a:r>
            <a:br>
              <a:rPr kumimoji="1" lang="en-US" altLang="zh-TW" sz="6000" dirty="0">
                <a:solidFill>
                  <a:srgbClr val="FF0000"/>
                </a:solidFill>
              </a:rPr>
            </a:br>
            <a:br>
              <a:rPr kumimoji="1" lang="en-US" altLang="zh-TW" sz="6000" dirty="0">
                <a:solidFill>
                  <a:srgbClr val="FF0000"/>
                </a:solidFill>
              </a:rPr>
            </a:br>
            <a:r>
              <a:rPr kumimoji="1" lang="en-US" altLang="zh-TW" sz="6000" dirty="0">
                <a:solidFill>
                  <a:srgbClr val="FF0000"/>
                </a:solidFill>
              </a:rPr>
              <a:t>-</a:t>
            </a:r>
            <a:r>
              <a:rPr kumimoji="1" lang="zh-TW" altLang="en-US" sz="6000" dirty="0">
                <a:solidFill>
                  <a:srgbClr val="FF0000"/>
                </a:solidFill>
              </a:rPr>
              <a:t>疫情下的課程教學觀</a:t>
            </a:r>
          </a:p>
        </p:txBody>
      </p:sp>
      <p:sp>
        <p:nvSpPr>
          <p:cNvPr id="3" name="副標題 2">
            <a:extLst>
              <a:ext uri="{FF2B5EF4-FFF2-40B4-BE49-F238E27FC236}">
                <a16:creationId xmlns:a16="http://schemas.microsoft.com/office/drawing/2014/main" id="{4E962F9C-E6C6-A348-BC60-28AB675BBDFD}"/>
              </a:ext>
            </a:extLst>
          </p:cNvPr>
          <p:cNvSpPr>
            <a:spLocks noGrp="1"/>
          </p:cNvSpPr>
          <p:nvPr>
            <p:ph type="subTitle" idx="1"/>
          </p:nvPr>
        </p:nvSpPr>
        <p:spPr>
          <a:xfrm>
            <a:off x="4730359" y="5325462"/>
            <a:ext cx="5370786" cy="1655762"/>
          </a:xfrm>
        </p:spPr>
        <p:txBody>
          <a:bodyPr>
            <a:normAutofit/>
          </a:bodyPr>
          <a:lstStyle/>
          <a:p>
            <a:r>
              <a:rPr kumimoji="1" lang="zh-TW" altLang="en-US" sz="2000" b="1" dirty="0"/>
              <a:t>數位學習專案辦公室主任  蔡鎮名</a:t>
            </a:r>
            <a:endParaRPr kumimoji="1" lang="en-US" altLang="zh-TW" sz="2000" b="1" dirty="0"/>
          </a:p>
          <a:p>
            <a:r>
              <a:rPr kumimoji="1" lang="en-US" altLang="zh-TW" sz="2000" b="1" dirty="0"/>
              <a:t>Date : 2022/09/06</a:t>
            </a:r>
          </a:p>
        </p:txBody>
      </p:sp>
    </p:spTree>
    <p:extLst>
      <p:ext uri="{BB962C8B-B14F-4D97-AF65-F5344CB8AC3E}">
        <p14:creationId xmlns:p14="http://schemas.microsoft.com/office/powerpoint/2010/main" val="97069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5">
            <a:extLst>
              <a:ext uri="{FF2B5EF4-FFF2-40B4-BE49-F238E27FC236}">
                <a16:creationId xmlns:a16="http://schemas.microsoft.com/office/drawing/2014/main" id="{BE78DAE1-4547-4CBD-80E8-7082AAE047DB}"/>
              </a:ext>
            </a:extLst>
          </p:cNvPr>
          <p:cNvSpPr/>
          <p:nvPr/>
        </p:nvSpPr>
        <p:spPr>
          <a:xfrm>
            <a:off x="6989774" y="1024735"/>
            <a:ext cx="4935526" cy="5600653"/>
          </a:xfrm>
          <a:prstGeom prst="roundRect">
            <a:avLst>
              <a:gd name="adj" fmla="val 4913"/>
            </a:avLst>
          </a:prstGeom>
          <a:solidFill>
            <a:srgbClr val="E7E6E6"/>
          </a:solid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endParaRPr>
          </a:p>
        </p:txBody>
      </p:sp>
      <p:sp>
        <p:nvSpPr>
          <p:cNvPr id="2" name="標題 1">
            <a:extLst>
              <a:ext uri="{FF2B5EF4-FFF2-40B4-BE49-F238E27FC236}">
                <a16:creationId xmlns:a16="http://schemas.microsoft.com/office/drawing/2014/main" id="{4E541624-EF65-414A-AB2C-E01459E18EAF}"/>
              </a:ext>
            </a:extLst>
          </p:cNvPr>
          <p:cNvSpPr>
            <a:spLocks noGrp="1"/>
          </p:cNvSpPr>
          <p:nvPr>
            <p:ph type="title"/>
          </p:nvPr>
        </p:nvSpPr>
        <p:spPr>
          <a:xfrm>
            <a:off x="649664" y="213522"/>
            <a:ext cx="10515600" cy="708301"/>
          </a:xfrm>
        </p:spPr>
        <p:txBody>
          <a:bodyPr>
            <a:normAutofit/>
          </a:bodyPr>
          <a:lstStyle/>
          <a:p>
            <a:r>
              <a:rPr lang="zh-TW" altLang="en-US" sz="4000" b="1" dirty="0">
                <a:solidFill>
                  <a:srgbClr val="7030A0"/>
                </a:solidFill>
              </a:rPr>
              <a:t>教育部中小學數位教學指引（草案）</a:t>
            </a:r>
          </a:p>
        </p:txBody>
      </p:sp>
      <p:sp>
        <p:nvSpPr>
          <p:cNvPr id="4" name="投影片編號版面配置區 3">
            <a:extLst>
              <a:ext uri="{FF2B5EF4-FFF2-40B4-BE49-F238E27FC236}">
                <a16:creationId xmlns:a16="http://schemas.microsoft.com/office/drawing/2014/main" id="{B9A698F5-7B8A-4499-8C92-44EF6F16819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414779" y="921823"/>
            <a:ext cx="6199085" cy="5159381"/>
          </a:xfrm>
          <a:prstGeom prst="roundRect">
            <a:avLst>
              <a:gd name="adj" fmla="val 491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壹、數位學習趨勢</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貳、三個重要概念：數位素養、數位學習與數位教學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一、數位素養</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二、數位學習</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三、數位教學</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參、教師數位教學實務</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一、教師數位教學的階段與進展</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二、數位教學設計的重要考量</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三、適性化的數位教學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四、家庭支持、家長溝通與協作</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五、教師數位教學專業發展的建議</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肆、支持系統</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伍、示例篇 </a:t>
            </a:r>
          </a:p>
        </p:txBody>
      </p:sp>
      <p:pic>
        <p:nvPicPr>
          <p:cNvPr id="3" name="圖片 2">
            <a:extLst>
              <a:ext uri="{FF2B5EF4-FFF2-40B4-BE49-F238E27FC236}">
                <a16:creationId xmlns:a16="http://schemas.microsoft.com/office/drawing/2014/main" id="{52808382-9981-487B-89F8-AFF42B8BD898}"/>
              </a:ext>
            </a:extLst>
          </p:cNvPr>
          <p:cNvPicPr>
            <a:picLocks noChangeAspect="1"/>
          </p:cNvPicPr>
          <p:nvPr/>
        </p:nvPicPr>
        <p:blipFill rotWithShape="1">
          <a:blip r:embed="rId2"/>
          <a:srcRect t="21684" r="4577" b="26280"/>
          <a:stretch/>
        </p:blipFill>
        <p:spPr>
          <a:xfrm>
            <a:off x="6613864" y="1768947"/>
            <a:ext cx="5578136" cy="4033263"/>
          </a:xfrm>
          <a:prstGeom prst="rect">
            <a:avLst/>
          </a:prstGeom>
          <a:ln>
            <a:noFill/>
          </a:ln>
          <a:effectLst>
            <a:softEdge rad="112500"/>
          </a:effectLst>
        </p:spPr>
      </p:pic>
    </p:spTree>
    <p:extLst>
      <p:ext uri="{BB962C8B-B14F-4D97-AF65-F5344CB8AC3E}">
        <p14:creationId xmlns:p14="http://schemas.microsoft.com/office/powerpoint/2010/main" val="1744586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53DB8F-5394-60F7-D9DE-CD23F10FC466}"/>
              </a:ext>
            </a:extLst>
          </p:cNvPr>
          <p:cNvSpPr>
            <a:spLocks noGrp="1"/>
          </p:cNvSpPr>
          <p:nvPr>
            <p:ph type="title"/>
          </p:nvPr>
        </p:nvSpPr>
        <p:spPr/>
        <p:txBody>
          <a:bodyPr>
            <a:normAutofit/>
          </a:bodyPr>
          <a:lstStyle/>
          <a:p>
            <a:r>
              <a:rPr lang="zh-TW" altLang="zh-TW" sz="3600" b="1" dirty="0">
                <a:effectLst/>
                <a:latin typeface="微軟正黑體" panose="020B0604030504040204" pitchFamily="34" charset="-120"/>
                <a:ea typeface="微軟正黑體" panose="020B0604030504040204" pitchFamily="34" charset="-120"/>
                <a:cs typeface="Times New Roman" panose="02020603050405020304" pitchFamily="18" charset="0"/>
              </a:rPr>
              <a:t>教育部</a:t>
            </a:r>
            <a:r>
              <a:rPr lang="zh-TW" altLang="zh-TW" sz="3600" b="1" dirty="0">
                <a:solidFill>
                  <a:srgbClr val="7030A0"/>
                </a:solidFill>
                <a:effectLst/>
                <a:latin typeface="微軟正黑體" panose="020B0604030504040204" pitchFamily="34" charset="-120"/>
                <a:ea typeface="微軟正黑體" panose="020B0604030504040204" pitchFamily="34" charset="-120"/>
                <a:cs typeface="Times New Roman" panose="02020603050405020304" pitchFamily="18" charset="0"/>
              </a:rPr>
              <a:t>《中小學數位教學指引》</a:t>
            </a:r>
            <a:endParaRPr lang="zh-TW" altLang="en-US" sz="3600" b="1" dirty="0">
              <a:solidFill>
                <a:srgbClr val="7030A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14D7535F-1C6D-E742-DBAA-20CCBA168B74}"/>
              </a:ext>
            </a:extLst>
          </p:cNvPr>
          <p:cNvSpPr>
            <a:spLocks noGrp="1"/>
          </p:cNvSpPr>
          <p:nvPr>
            <p:ph idx="1"/>
          </p:nvPr>
        </p:nvSpPr>
        <p:spPr>
          <a:xfrm>
            <a:off x="762786" y="1454378"/>
            <a:ext cx="10879318" cy="4351338"/>
          </a:xfrm>
        </p:spPr>
        <p:txBody>
          <a:bodyPr/>
          <a:lstStyle/>
          <a:p>
            <a:pPr marL="0" indent="0">
              <a:spcAft>
                <a:spcPts val="1200"/>
              </a:spcAft>
              <a:buNone/>
            </a:pP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一、「數位學習</a:t>
            </a:r>
            <a:r>
              <a:rPr lang="zh-TW" altLang="zh-TW" sz="2800" b="1" kern="100"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趨勢</a:t>
            </a: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」：因應數位時代學習趨勢</a:t>
            </a:r>
          </a:p>
          <a:p>
            <a:pPr marL="0" indent="0">
              <a:spcAft>
                <a:spcPts val="1200"/>
              </a:spcAft>
              <a:buNone/>
            </a:pP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二、「三個重要概念」：</a:t>
            </a:r>
            <a:r>
              <a:rPr lang="zh-TW" altLang="zh-TW" sz="2800" b="1" kern="100" dirty="0">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數位素養、數位學習、與數位教學</a:t>
            </a:r>
          </a:p>
          <a:p>
            <a:pPr marL="0" indent="0">
              <a:spcAft>
                <a:spcPts val="1200"/>
              </a:spcAft>
              <a:buNone/>
            </a:pP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三、「教師數位教學實務」：學習者、教學</a:t>
            </a:r>
            <a:r>
              <a:rPr lang="zh-TW" altLang="zh-TW" sz="2800" b="1" kern="100" dirty="0">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歷程</a:t>
            </a: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b="1" kern="100" dirty="0">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數位近用、個別化與適性學習、家庭協作、教師專業學習</a:t>
            </a: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等提供重要考量項目與內涵。</a:t>
            </a:r>
          </a:p>
          <a:p>
            <a:pPr marL="0" indent="0">
              <a:spcAft>
                <a:spcPts val="1200"/>
              </a:spcAft>
              <a:buNone/>
            </a:pP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四、「</a:t>
            </a:r>
            <a:r>
              <a:rPr lang="zh-TW" altLang="zh-TW" sz="2800" b="1" kern="100" dirty="0">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地方與學校支持系統建置</a:t>
            </a: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」：提供縣市與學校的數位教學支持系統整備與建置。</a:t>
            </a:r>
          </a:p>
          <a:p>
            <a:pPr marL="0" indent="0">
              <a:spcAft>
                <a:spcPts val="1200"/>
              </a:spcAft>
              <a:buNone/>
            </a:pP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zh-TW" altLang="zh-TW" sz="2800" b="1" kern="100" dirty="0">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數位教學示例</a:t>
            </a:r>
            <a:r>
              <a:rPr lang="zh-TW" altLang="zh-TW" sz="2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」：提升學習成效的重點提醒</a:t>
            </a:r>
          </a:p>
          <a:p>
            <a:pPr>
              <a:spcAft>
                <a:spcPts val="1200"/>
              </a:spcAft>
            </a:pPr>
            <a:endParaRPr lang="zh-TW" altLang="en-US" dirty="0"/>
          </a:p>
        </p:txBody>
      </p:sp>
    </p:spTree>
    <p:extLst>
      <p:ext uri="{BB962C8B-B14F-4D97-AF65-F5344CB8AC3E}">
        <p14:creationId xmlns:p14="http://schemas.microsoft.com/office/powerpoint/2010/main" val="1725344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p:txBody>
          <a:bodyPr>
            <a:normAutofit/>
          </a:bodyPr>
          <a:lstStyle/>
          <a:p>
            <a:r>
              <a:rPr lang="zh-TW" altLang="en-US" sz="4000" b="1" dirty="0">
                <a:solidFill>
                  <a:srgbClr val="7030A0"/>
                </a:solidFill>
              </a:rPr>
              <a:t>行政人員與家長研習</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1" y="3837355"/>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486565" y="1649570"/>
            <a:ext cx="5545638" cy="1653150"/>
          </a:xfrm>
          <a:prstGeom prst="roundRect">
            <a:avLst>
              <a:gd name="adj" fmla="val 1530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一、行政人員</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校長科技領導</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資訊組長</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或資訊負責人員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增能研習</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5721" y="168529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圓角 7">
            <a:extLst>
              <a:ext uri="{FF2B5EF4-FFF2-40B4-BE49-F238E27FC236}">
                <a16:creationId xmlns:a16="http://schemas.microsoft.com/office/drawing/2014/main" id="{B4EFD323-09AE-4AF0-9AD7-9F2E0EF302DD}"/>
              </a:ext>
            </a:extLst>
          </p:cNvPr>
          <p:cNvSpPr/>
          <p:nvPr/>
        </p:nvSpPr>
        <p:spPr>
          <a:xfrm>
            <a:off x="475930" y="3657678"/>
            <a:ext cx="5545639" cy="2331725"/>
          </a:xfrm>
          <a:prstGeom prst="roundRect">
            <a:avLst>
              <a:gd name="adj" fmla="val 127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二、家長</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數位學習增能研習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講師培訓研習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與家長團體合作</a:t>
            </a:r>
          </a:p>
        </p:txBody>
      </p:sp>
      <p:pic>
        <p:nvPicPr>
          <p:cNvPr id="13" name="圖片 12">
            <a:extLst>
              <a:ext uri="{FF2B5EF4-FFF2-40B4-BE49-F238E27FC236}">
                <a16:creationId xmlns:a16="http://schemas.microsoft.com/office/drawing/2014/main" id="{93D421D4-EC14-41D7-BEC8-4E788AAC51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0433" y="1164300"/>
            <a:ext cx="5958868" cy="4364630"/>
          </a:xfrm>
          <a:prstGeom prst="rect">
            <a:avLst/>
          </a:prstGeom>
        </p:spPr>
      </p:pic>
    </p:spTree>
    <p:extLst>
      <p:ext uri="{BB962C8B-B14F-4D97-AF65-F5344CB8AC3E}">
        <p14:creationId xmlns:p14="http://schemas.microsoft.com/office/powerpoint/2010/main" val="24511747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949623F-185A-0349-917E-8EB556A2E133}"/>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13329FF-30D2-8844-A3E1-6F5F28F72042}"/>
              </a:ext>
            </a:extLst>
          </p:cNvPr>
          <p:cNvSpPr>
            <a:spLocks noGrp="1"/>
          </p:cNvSpPr>
          <p:nvPr>
            <p:ph type="title"/>
          </p:nvPr>
        </p:nvSpPr>
        <p:spPr>
          <a:xfrm>
            <a:off x="668517" y="3555616"/>
            <a:ext cx="11444926" cy="708301"/>
          </a:xfrm>
        </p:spPr>
        <p:txBody>
          <a:bodyPr>
            <a:noAutofit/>
          </a:bodyPr>
          <a:lstStyle/>
          <a:p>
            <a:pPr>
              <a:lnSpc>
                <a:spcPct val="100000"/>
              </a:lnSpc>
            </a:pPr>
            <a:r>
              <a:rPr lang="en-US" altLang="zh-TW" sz="6000" b="1" dirty="0"/>
              <a:t>2.</a:t>
            </a:r>
            <a:r>
              <a:rPr lang="zh-TW" altLang="en-US" sz="6000" b="1" dirty="0"/>
              <a:t>校長們，您有幾套數位教學力？</a:t>
            </a:r>
            <a:br>
              <a:rPr lang="en-US" altLang="zh-TW" sz="6000" b="1" dirty="0"/>
            </a:br>
            <a:endParaRPr lang="en-US" altLang="zh-TW" sz="6000" b="1" dirty="0"/>
          </a:p>
        </p:txBody>
      </p:sp>
      <p:sp>
        <p:nvSpPr>
          <p:cNvPr id="5" name="文字方塊 4">
            <a:extLst>
              <a:ext uri="{FF2B5EF4-FFF2-40B4-BE49-F238E27FC236}">
                <a16:creationId xmlns:a16="http://schemas.microsoft.com/office/drawing/2014/main" id="{1752B351-FF21-FAA5-F63D-69955684EF74}"/>
              </a:ext>
            </a:extLst>
          </p:cNvPr>
          <p:cNvSpPr txBox="1"/>
          <p:nvPr/>
        </p:nvSpPr>
        <p:spPr>
          <a:xfrm>
            <a:off x="4722829" y="5156462"/>
            <a:ext cx="4801314" cy="369332"/>
          </a:xfrm>
          <a:prstGeom prst="rect">
            <a:avLst/>
          </a:prstGeom>
          <a:noFill/>
        </p:spPr>
        <p:txBody>
          <a:bodyPr wrap="none" rtlCol="0">
            <a:spAutoFit/>
          </a:bodyPr>
          <a:lstStyle/>
          <a:p>
            <a:r>
              <a:rPr lang="zh-TW" altLang="en-US" dirty="0"/>
              <a:t>資料來源：鎮名校長；陳淑娟校長、數位專辦</a:t>
            </a:r>
          </a:p>
        </p:txBody>
      </p:sp>
    </p:spTree>
    <p:extLst>
      <p:ext uri="{BB962C8B-B14F-4D97-AF65-F5344CB8AC3E}">
        <p14:creationId xmlns:p14="http://schemas.microsoft.com/office/powerpoint/2010/main" val="82355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FB85DA9-5DCB-0A82-E783-EB61E32A8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461" y="633191"/>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D8C5E36F-74C5-D8AA-8CD8-003580D1BE34}"/>
              </a:ext>
            </a:extLst>
          </p:cNvPr>
          <p:cNvPicPr>
            <a:picLocks noChangeAspect="1"/>
          </p:cNvPicPr>
          <p:nvPr/>
        </p:nvPicPr>
        <p:blipFill>
          <a:blip r:embed="rId3"/>
          <a:stretch>
            <a:fillRect/>
          </a:stretch>
        </p:blipFill>
        <p:spPr>
          <a:xfrm>
            <a:off x="1054039" y="138343"/>
            <a:ext cx="4953000" cy="4876800"/>
          </a:xfrm>
          <a:prstGeom prst="rect">
            <a:avLst/>
          </a:prstGeom>
        </p:spPr>
      </p:pic>
      <p:sp>
        <p:nvSpPr>
          <p:cNvPr id="3" name="內容版面配置區 2">
            <a:extLst>
              <a:ext uri="{FF2B5EF4-FFF2-40B4-BE49-F238E27FC236}">
                <a16:creationId xmlns:a16="http://schemas.microsoft.com/office/drawing/2014/main" id="{57DF7E79-4246-24CE-EE9D-61CB4D3E553E}"/>
              </a:ext>
            </a:extLst>
          </p:cNvPr>
          <p:cNvSpPr>
            <a:spLocks noGrp="1"/>
          </p:cNvSpPr>
          <p:nvPr>
            <p:ph idx="1"/>
          </p:nvPr>
        </p:nvSpPr>
        <p:spPr>
          <a:xfrm>
            <a:off x="749239" y="5395691"/>
            <a:ext cx="10515600" cy="4351338"/>
          </a:xfrm>
        </p:spPr>
        <p:txBody>
          <a:bodyPr/>
          <a:lstStyle/>
          <a:p>
            <a:r>
              <a:rPr lang="en-US" altLang="zh-TW" dirty="0">
                <a:hlinkClick r:id="rId4"/>
              </a:rPr>
              <a:t>https://www.menti.com/79eycd1h8f</a:t>
            </a:r>
            <a:endParaRPr lang="en-US" altLang="zh-TW" dirty="0"/>
          </a:p>
          <a:p>
            <a:endParaRPr lang="zh-TW" altLang="en-US" dirty="0"/>
          </a:p>
        </p:txBody>
      </p:sp>
    </p:spTree>
    <p:extLst>
      <p:ext uri="{BB962C8B-B14F-4D97-AF65-F5344CB8AC3E}">
        <p14:creationId xmlns:p14="http://schemas.microsoft.com/office/powerpoint/2010/main" val="1341106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a:extLst>
              <a:ext uri="{FF2B5EF4-FFF2-40B4-BE49-F238E27FC236}">
                <a16:creationId xmlns:a16="http://schemas.microsoft.com/office/drawing/2014/main" id="{4386A43F-8E4B-44B2-B7B4-56A06F9B2FCF}"/>
              </a:ext>
            </a:extLst>
          </p:cNvPr>
          <p:cNvGraphicFramePr/>
          <p:nvPr/>
        </p:nvGraphicFramePr>
        <p:xfrm>
          <a:off x="1630837" y="282805"/>
          <a:ext cx="9398523" cy="5194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a:extLst>
              <a:ext uri="{FF2B5EF4-FFF2-40B4-BE49-F238E27FC236}">
                <a16:creationId xmlns:a16="http://schemas.microsoft.com/office/drawing/2014/main" id="{9BC88A13-DA68-4D85-BA4C-DE9478D0C17B}"/>
              </a:ext>
            </a:extLst>
          </p:cNvPr>
          <p:cNvSpPr>
            <a:spLocks noGrp="1"/>
          </p:cNvSpPr>
          <p:nvPr>
            <p:ph type="sldNum" sz="quarter" idx="12"/>
          </p:nvPr>
        </p:nvSpPr>
        <p:spPr/>
        <p:txBody>
          <a:bodyPr/>
          <a:lstStyle/>
          <a:p>
            <a:fld id="{027F88FA-95D8-A04F-8E36-24DD1F38BB56}" type="slidenum">
              <a:rPr kumimoji="1" lang="zh-TW" altLang="en-US" smtClean="0"/>
              <a:t>15</a:t>
            </a:fld>
            <a:endParaRPr kumimoji="1" lang="zh-TW" altLang="en-US" dirty="0"/>
          </a:p>
        </p:txBody>
      </p:sp>
      <p:sp>
        <p:nvSpPr>
          <p:cNvPr id="6" name="箭號: 有線條的向右箭號 5">
            <a:extLst>
              <a:ext uri="{FF2B5EF4-FFF2-40B4-BE49-F238E27FC236}">
                <a16:creationId xmlns:a16="http://schemas.microsoft.com/office/drawing/2014/main" id="{BDF4DEAA-F315-49B2-B4DE-924E879378E8}"/>
              </a:ext>
            </a:extLst>
          </p:cNvPr>
          <p:cNvSpPr/>
          <p:nvPr/>
        </p:nvSpPr>
        <p:spPr>
          <a:xfrm rot="20881646">
            <a:off x="1801211" y="3782417"/>
            <a:ext cx="7175906" cy="2172100"/>
          </a:xfrm>
          <a:prstGeom prst="stripedRightArrow">
            <a:avLst/>
          </a:prstGeom>
          <a:solidFill>
            <a:srgbClr val="FFFF00"/>
          </a:solidFill>
          <a:effectLst>
            <a:outerShdw blurRad="76200" dir="13500000" sy="23000" kx="1200000" algn="br" rotWithShape="0">
              <a:prstClr val="black">
                <a:alpha val="2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60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   位  教  學  力</a:t>
            </a:r>
          </a:p>
        </p:txBody>
      </p:sp>
      <p:sp>
        <p:nvSpPr>
          <p:cNvPr id="7" name="矩形 6">
            <a:extLst>
              <a:ext uri="{FF2B5EF4-FFF2-40B4-BE49-F238E27FC236}">
                <a16:creationId xmlns:a16="http://schemas.microsoft.com/office/drawing/2014/main" id="{ACFC2D9A-A9C6-417C-A39F-5B74AB7D5EBD}"/>
              </a:ext>
            </a:extLst>
          </p:cNvPr>
          <p:cNvSpPr/>
          <p:nvPr/>
        </p:nvSpPr>
        <p:spPr>
          <a:xfrm>
            <a:off x="8266522" y="1178351"/>
            <a:ext cx="1715678" cy="546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7">
            <a:extLst>
              <a:ext uri="{FF2B5EF4-FFF2-40B4-BE49-F238E27FC236}">
                <a16:creationId xmlns:a16="http://schemas.microsoft.com/office/drawing/2014/main" id="{6621A30A-4012-34DD-967F-704AF65DDA45}"/>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768256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40D22CB-CAB9-4DC0-BD14-6F8F3430E5FB}"/>
              </a:ext>
            </a:extLst>
          </p:cNvPr>
          <p:cNvSpPr>
            <a:spLocks noGrp="1"/>
          </p:cNvSpPr>
          <p:nvPr>
            <p:ph type="sldNum" sz="quarter" idx="2"/>
          </p:nvPr>
        </p:nvSpPr>
        <p:spPr>
          <a:xfrm>
            <a:off x="8178086" y="6526780"/>
            <a:ext cx="963545" cy="231141"/>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US" altLang="zh-TW" smtClean="0"/>
              <a:pPr/>
              <a:t>16</a:t>
            </a:fld>
            <a:endParaRPr lang="zh-TW" altLang="en-US" dirty="0"/>
          </a:p>
        </p:txBody>
      </p:sp>
      <p:sp>
        <p:nvSpPr>
          <p:cNvPr id="3" name="Rectangle 3">
            <a:extLst>
              <a:ext uri="{FF2B5EF4-FFF2-40B4-BE49-F238E27FC236}">
                <a16:creationId xmlns:a16="http://schemas.microsoft.com/office/drawing/2014/main" id="{E707328E-9AAB-4A25-8ACE-037C0A8A5F7D}"/>
              </a:ext>
            </a:extLst>
          </p:cNvPr>
          <p:cNvSpPr/>
          <p:nvPr/>
        </p:nvSpPr>
        <p:spPr>
          <a:xfrm>
            <a:off x="1978476" y="271232"/>
            <a:ext cx="8235048" cy="584775"/>
          </a:xfrm>
          <a:prstGeom prst="rect">
            <a:avLst/>
          </a:prstGeom>
        </p:spPr>
        <p:txBody>
          <a:bodyPr wrap="square">
            <a:spAutoFit/>
          </a:bodyPr>
          <a:lstStyle/>
          <a:p>
            <a:pPr algn="ctr"/>
            <a:r>
              <a:rPr lang="en-US" altLang="zh-TW" sz="2800" dirty="0">
                <a:latin typeface="微軟正黑體" panose="020B0604030504040204" pitchFamily="34" charset="-120"/>
                <a:ea typeface="微軟正黑體" panose="020B0604030504040204" pitchFamily="34" charset="-120"/>
              </a:rPr>
              <a:t> </a:t>
            </a:r>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學習金字塔</a:t>
            </a:r>
            <a:r>
              <a:rPr lang="zh-TW" altLang="en-US" sz="3200" b="1" dirty="0">
                <a:solidFill>
                  <a:schemeClr val="accent6">
                    <a:lumMod val="50000"/>
                  </a:schemeClr>
                </a:solidFill>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rPr>
              <a:t> </a:t>
            </a:r>
            <a:endParaRPr lang="en-HK" altLang="zh-TW" sz="3200" b="1" dirty="0">
              <a:solidFill>
                <a:schemeClr val="accent6">
                  <a:lumMod val="50000"/>
                </a:schemeClr>
              </a:solidFill>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4" name="群組 3">
            <a:extLst>
              <a:ext uri="{FF2B5EF4-FFF2-40B4-BE49-F238E27FC236}">
                <a16:creationId xmlns:a16="http://schemas.microsoft.com/office/drawing/2014/main" id="{6FB027AB-234F-4CE5-A1BC-FF31D8673670}"/>
              </a:ext>
            </a:extLst>
          </p:cNvPr>
          <p:cNvGrpSpPr/>
          <p:nvPr/>
        </p:nvGrpSpPr>
        <p:grpSpPr>
          <a:xfrm>
            <a:off x="1978474" y="1029310"/>
            <a:ext cx="8235049" cy="5828689"/>
            <a:chOff x="454475" y="1029311"/>
            <a:chExt cx="7594056" cy="5348304"/>
          </a:xfrm>
        </p:grpSpPr>
        <p:pic>
          <p:nvPicPr>
            <p:cNvPr id="5" name="Picture 2" descr="「學習金字塔」的圖片搜尋結果">
              <a:extLst>
                <a:ext uri="{FF2B5EF4-FFF2-40B4-BE49-F238E27FC236}">
                  <a16:creationId xmlns:a16="http://schemas.microsoft.com/office/drawing/2014/main" id="{F7166D2C-04D0-425C-9F0E-1BC17EE3E30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
            <a:stretch/>
          </p:blipFill>
          <p:spPr bwMode="auto">
            <a:xfrm>
              <a:off x="2116494" y="1029311"/>
              <a:ext cx="5932037" cy="5348304"/>
            </a:xfrm>
            <a:prstGeom prst="rect">
              <a:avLst/>
            </a:prstGeom>
            <a:noFill/>
            <a:extLst>
              <a:ext uri="{909E8E84-426E-40DD-AFC4-6F175D3DCCD1}">
                <a14:hiddenFill xmlns:a14="http://schemas.microsoft.com/office/drawing/2010/main">
                  <a:solidFill>
                    <a:srgbClr val="FFFFFF"/>
                  </a:solidFill>
                </a14:hiddenFill>
              </a:ext>
            </a:extLst>
          </p:spPr>
        </p:pic>
        <p:sp>
          <p:nvSpPr>
            <p:cNvPr id="6" name="圖說文字: 向左箭號 5">
              <a:extLst>
                <a:ext uri="{FF2B5EF4-FFF2-40B4-BE49-F238E27FC236}">
                  <a16:creationId xmlns:a16="http://schemas.microsoft.com/office/drawing/2014/main" id="{86EAC28A-0A3B-4299-A35A-09A4359FEF55}"/>
                </a:ext>
              </a:extLst>
            </p:cNvPr>
            <p:cNvSpPr/>
            <p:nvPr/>
          </p:nvSpPr>
          <p:spPr>
            <a:xfrm>
              <a:off x="2365694" y="2315361"/>
              <a:ext cx="4395833" cy="1589352"/>
            </a:xfrm>
            <a:prstGeom prst="leftArrowCallout">
              <a:avLst>
                <a:gd name="adj1" fmla="val 25000"/>
                <a:gd name="adj2" fmla="val 25000"/>
                <a:gd name="adj3" fmla="val 25000"/>
                <a:gd name="adj4" fmla="val 7929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059A126E-04EC-46E5-A318-284AA15EC494}"/>
                </a:ext>
              </a:extLst>
            </p:cNvPr>
            <p:cNvSpPr/>
            <p:nvPr/>
          </p:nvSpPr>
          <p:spPr>
            <a:xfrm>
              <a:off x="1459683" y="2732533"/>
              <a:ext cx="855677" cy="830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學生自學</a:t>
              </a:r>
            </a:p>
          </p:txBody>
        </p:sp>
        <p:sp>
          <p:nvSpPr>
            <p:cNvPr id="8" name="圖說文字: 向左箭號 7">
              <a:extLst>
                <a:ext uri="{FF2B5EF4-FFF2-40B4-BE49-F238E27FC236}">
                  <a16:creationId xmlns:a16="http://schemas.microsoft.com/office/drawing/2014/main" id="{A0E51200-45BC-4A5B-93F3-A4E0773329B7}"/>
                </a:ext>
              </a:extLst>
            </p:cNvPr>
            <p:cNvSpPr/>
            <p:nvPr/>
          </p:nvSpPr>
          <p:spPr>
            <a:xfrm>
              <a:off x="1589388" y="3908790"/>
              <a:ext cx="5662438" cy="1699146"/>
            </a:xfrm>
            <a:prstGeom prst="leftArrowCallout">
              <a:avLst>
                <a:gd name="adj1" fmla="val 29260"/>
                <a:gd name="adj2" fmla="val 25000"/>
                <a:gd name="adj3" fmla="val 25000"/>
                <a:gd name="adj4" fmla="val 865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BD07B283-2214-4BD3-A771-022900D8B148}"/>
                </a:ext>
              </a:extLst>
            </p:cNvPr>
            <p:cNvSpPr/>
            <p:nvPr/>
          </p:nvSpPr>
          <p:spPr>
            <a:xfrm>
              <a:off x="454476" y="4286774"/>
              <a:ext cx="855677" cy="714675"/>
            </a:xfrm>
            <a:prstGeom prst="rect">
              <a:avLst/>
            </a:prstGeom>
            <a:solidFill>
              <a:srgbClr val="E820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組內共學</a:t>
              </a:r>
            </a:p>
          </p:txBody>
        </p:sp>
        <p:sp>
          <p:nvSpPr>
            <p:cNvPr id="10" name="矩形 9">
              <a:extLst>
                <a:ext uri="{FF2B5EF4-FFF2-40B4-BE49-F238E27FC236}">
                  <a16:creationId xmlns:a16="http://schemas.microsoft.com/office/drawing/2014/main" id="{F73E4D42-C109-4F1C-B829-BDB3643BEAC1}"/>
                </a:ext>
              </a:extLst>
            </p:cNvPr>
            <p:cNvSpPr/>
            <p:nvPr/>
          </p:nvSpPr>
          <p:spPr>
            <a:xfrm>
              <a:off x="454475" y="5051394"/>
              <a:ext cx="855677" cy="71467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組間分享</a:t>
              </a:r>
            </a:p>
          </p:txBody>
        </p:sp>
        <p:sp>
          <p:nvSpPr>
            <p:cNvPr id="11" name="矩形 10">
              <a:extLst>
                <a:ext uri="{FF2B5EF4-FFF2-40B4-BE49-F238E27FC236}">
                  <a16:creationId xmlns:a16="http://schemas.microsoft.com/office/drawing/2014/main" id="{E339FBEA-7CA6-475A-81D7-1B7200FC2805}"/>
                </a:ext>
              </a:extLst>
            </p:cNvPr>
            <p:cNvSpPr/>
            <p:nvPr/>
          </p:nvSpPr>
          <p:spPr>
            <a:xfrm>
              <a:off x="2116494" y="1212688"/>
              <a:ext cx="855677" cy="71467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教師導學</a:t>
              </a:r>
            </a:p>
          </p:txBody>
        </p:sp>
        <p:sp>
          <p:nvSpPr>
            <p:cNvPr id="12" name="圖說文字: 向左箭號 11">
              <a:extLst>
                <a:ext uri="{FF2B5EF4-FFF2-40B4-BE49-F238E27FC236}">
                  <a16:creationId xmlns:a16="http://schemas.microsoft.com/office/drawing/2014/main" id="{7A9F6B1C-9559-4E3A-A5E1-6DFFDC5CE789}"/>
                </a:ext>
              </a:extLst>
            </p:cNvPr>
            <p:cNvSpPr/>
            <p:nvPr/>
          </p:nvSpPr>
          <p:spPr>
            <a:xfrm>
              <a:off x="3941686" y="1563782"/>
              <a:ext cx="1553592" cy="714675"/>
            </a:xfrm>
            <a:prstGeom prst="leftArrowCallout">
              <a:avLst>
                <a:gd name="adj1" fmla="val 25000"/>
                <a:gd name="adj2" fmla="val 25000"/>
                <a:gd name="adj3" fmla="val 25000"/>
                <a:gd name="adj4" fmla="val 76410"/>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28776946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36"/>
          <p:cNvSpPr/>
          <p:nvPr/>
        </p:nvSpPr>
        <p:spPr>
          <a:xfrm>
            <a:off x="1523999" y="2200200"/>
            <a:ext cx="2751668" cy="592669"/>
          </a:xfrm>
          <a:custGeom>
            <a:avLst/>
            <a:gdLst/>
            <a:ahLst/>
            <a:cxnLst/>
            <a:rect l="l" t="t" r="r" b="b"/>
            <a:pathLst>
              <a:path w="21600" h="21600" extrusionOk="0">
                <a:moveTo>
                  <a:pt x="0" y="0"/>
                </a:moveTo>
                <a:lnTo>
                  <a:pt x="19274" y="0"/>
                </a:lnTo>
                <a:lnTo>
                  <a:pt x="21600" y="10800"/>
                </a:lnTo>
                <a:lnTo>
                  <a:pt x="19274" y="21600"/>
                </a:lnTo>
                <a:lnTo>
                  <a:pt x="0" y="21600"/>
                </a:lnTo>
                <a:close/>
              </a:path>
            </a:pathLst>
          </a:custGeom>
          <a:solidFill>
            <a:srgbClr val="DCE6F2"/>
          </a:solidFill>
          <a:ln>
            <a:noFill/>
          </a:ln>
          <a:effectLst>
            <a:outerShdw blurRad="50800" dist="38100" dir="2700000" rotWithShape="0">
              <a:srgbClr val="000000">
                <a:alpha val="40000"/>
              </a:srgbClr>
            </a:outerShdw>
          </a:effectLst>
        </p:spPr>
        <p:txBody>
          <a:bodyPr spcFirstLastPara="1" wrap="square" lIns="45700" tIns="45700" rIns="45700" bIns="45700" anchor="ctr" anchorCtr="0">
            <a:noAutofit/>
          </a:bodyPr>
          <a:lstStyle/>
          <a:p>
            <a:pPr algn="ctr">
              <a:buClr>
                <a:srgbClr val="FFFFFF"/>
              </a:buClr>
              <a:buSzPts val="1800"/>
            </a:pPr>
            <a:endParaRPr>
              <a:solidFill>
                <a:srgbClr val="FFFFFF"/>
              </a:solidFill>
              <a:latin typeface="Microsoft JhengHei"/>
              <a:ea typeface="Microsoft JhengHei"/>
              <a:cs typeface="Microsoft JhengHei"/>
              <a:sym typeface="Microsoft JhengHei"/>
            </a:endParaRPr>
          </a:p>
        </p:txBody>
      </p:sp>
      <p:sp>
        <p:nvSpPr>
          <p:cNvPr id="1170" name="Google Shape;1170;p36"/>
          <p:cNvSpPr/>
          <p:nvPr/>
        </p:nvSpPr>
        <p:spPr>
          <a:xfrm>
            <a:off x="1523999" y="3056901"/>
            <a:ext cx="2751668" cy="592669"/>
          </a:xfrm>
          <a:custGeom>
            <a:avLst/>
            <a:gdLst/>
            <a:ahLst/>
            <a:cxnLst/>
            <a:rect l="l" t="t" r="r" b="b"/>
            <a:pathLst>
              <a:path w="21600" h="21600" extrusionOk="0">
                <a:moveTo>
                  <a:pt x="0" y="0"/>
                </a:moveTo>
                <a:lnTo>
                  <a:pt x="19274" y="0"/>
                </a:lnTo>
                <a:lnTo>
                  <a:pt x="21600" y="10800"/>
                </a:lnTo>
                <a:lnTo>
                  <a:pt x="19274" y="21600"/>
                </a:lnTo>
                <a:lnTo>
                  <a:pt x="0" y="21600"/>
                </a:lnTo>
                <a:close/>
              </a:path>
            </a:pathLst>
          </a:custGeom>
          <a:solidFill>
            <a:srgbClr val="F2DCDB"/>
          </a:solidFill>
          <a:ln>
            <a:noFill/>
          </a:ln>
          <a:effectLst>
            <a:outerShdw blurRad="50800" dist="38100" dir="2700000" rotWithShape="0">
              <a:srgbClr val="000000">
                <a:alpha val="40000"/>
              </a:srgbClr>
            </a:outerShdw>
          </a:effectLst>
        </p:spPr>
        <p:txBody>
          <a:bodyPr spcFirstLastPara="1" wrap="square" lIns="45700" tIns="45700" rIns="45700" bIns="45700" anchor="ctr" anchorCtr="0">
            <a:noAutofit/>
          </a:bodyPr>
          <a:lstStyle/>
          <a:p>
            <a:pPr algn="ctr">
              <a:buClr>
                <a:srgbClr val="FFFFFF"/>
              </a:buClr>
              <a:buSzPts val="1800"/>
            </a:pPr>
            <a:endParaRPr>
              <a:solidFill>
                <a:srgbClr val="FFFFFF"/>
              </a:solidFill>
              <a:latin typeface="Microsoft JhengHei"/>
              <a:ea typeface="Microsoft JhengHei"/>
              <a:cs typeface="Microsoft JhengHei"/>
              <a:sym typeface="Microsoft JhengHei"/>
            </a:endParaRPr>
          </a:p>
        </p:txBody>
      </p:sp>
      <p:sp>
        <p:nvSpPr>
          <p:cNvPr id="1171" name="Google Shape;1171;p36"/>
          <p:cNvSpPr/>
          <p:nvPr/>
        </p:nvSpPr>
        <p:spPr>
          <a:xfrm>
            <a:off x="1523999" y="3913601"/>
            <a:ext cx="2751668" cy="592668"/>
          </a:xfrm>
          <a:custGeom>
            <a:avLst/>
            <a:gdLst/>
            <a:ahLst/>
            <a:cxnLst/>
            <a:rect l="l" t="t" r="r" b="b"/>
            <a:pathLst>
              <a:path w="21600" h="21600" extrusionOk="0">
                <a:moveTo>
                  <a:pt x="0" y="0"/>
                </a:moveTo>
                <a:lnTo>
                  <a:pt x="19274" y="0"/>
                </a:lnTo>
                <a:lnTo>
                  <a:pt x="21600" y="10800"/>
                </a:lnTo>
                <a:lnTo>
                  <a:pt x="19274" y="21600"/>
                </a:lnTo>
                <a:lnTo>
                  <a:pt x="0" y="21600"/>
                </a:lnTo>
                <a:close/>
              </a:path>
            </a:pathLst>
          </a:custGeom>
          <a:solidFill>
            <a:srgbClr val="EBF1DE"/>
          </a:solidFill>
          <a:ln>
            <a:noFill/>
          </a:ln>
          <a:effectLst>
            <a:outerShdw blurRad="50800" dist="38100" dir="2700000" rotWithShape="0">
              <a:srgbClr val="000000">
                <a:alpha val="40000"/>
              </a:srgbClr>
            </a:outerShdw>
          </a:effectLst>
        </p:spPr>
        <p:txBody>
          <a:bodyPr spcFirstLastPara="1" wrap="square" lIns="45700" tIns="45700" rIns="45700" bIns="45700" anchor="ctr" anchorCtr="0">
            <a:noAutofit/>
          </a:bodyPr>
          <a:lstStyle/>
          <a:p>
            <a:pPr algn="ctr">
              <a:buClr>
                <a:srgbClr val="FFFFFF"/>
              </a:buClr>
              <a:buSzPts val="1800"/>
            </a:pPr>
            <a:endParaRPr>
              <a:solidFill>
                <a:srgbClr val="FFFFFF"/>
              </a:solidFill>
              <a:latin typeface="Microsoft JhengHei"/>
              <a:ea typeface="Microsoft JhengHei"/>
              <a:cs typeface="Microsoft JhengHei"/>
              <a:sym typeface="Microsoft JhengHei"/>
            </a:endParaRPr>
          </a:p>
        </p:txBody>
      </p:sp>
      <p:sp>
        <p:nvSpPr>
          <p:cNvPr id="1172" name="Google Shape;1172;p36"/>
          <p:cNvSpPr/>
          <p:nvPr/>
        </p:nvSpPr>
        <p:spPr>
          <a:xfrm>
            <a:off x="1523999" y="4770304"/>
            <a:ext cx="2751668" cy="592668"/>
          </a:xfrm>
          <a:custGeom>
            <a:avLst/>
            <a:gdLst/>
            <a:ahLst/>
            <a:cxnLst/>
            <a:rect l="l" t="t" r="r" b="b"/>
            <a:pathLst>
              <a:path w="21600" h="21600" extrusionOk="0">
                <a:moveTo>
                  <a:pt x="0" y="0"/>
                </a:moveTo>
                <a:lnTo>
                  <a:pt x="19274" y="0"/>
                </a:lnTo>
                <a:lnTo>
                  <a:pt x="21600" y="10800"/>
                </a:lnTo>
                <a:lnTo>
                  <a:pt x="19274" y="21600"/>
                </a:lnTo>
                <a:lnTo>
                  <a:pt x="0" y="21600"/>
                </a:lnTo>
                <a:close/>
              </a:path>
            </a:pathLst>
          </a:custGeom>
          <a:solidFill>
            <a:srgbClr val="E6E0EC"/>
          </a:solidFill>
          <a:ln>
            <a:noFill/>
          </a:ln>
          <a:effectLst>
            <a:outerShdw blurRad="50800" dist="38100" dir="2700000" rotWithShape="0">
              <a:srgbClr val="000000">
                <a:alpha val="40000"/>
              </a:srgbClr>
            </a:outerShdw>
          </a:effectLst>
        </p:spPr>
        <p:txBody>
          <a:bodyPr spcFirstLastPara="1" wrap="square" lIns="45700" tIns="45700" rIns="45700" bIns="45700" anchor="ctr" anchorCtr="0">
            <a:noAutofit/>
          </a:bodyPr>
          <a:lstStyle/>
          <a:p>
            <a:pPr algn="ctr">
              <a:buClr>
                <a:srgbClr val="FFFFFF"/>
              </a:buClr>
              <a:buSzPts val="1800"/>
            </a:pPr>
            <a:endParaRPr>
              <a:solidFill>
                <a:srgbClr val="FFFFFF"/>
              </a:solidFill>
              <a:latin typeface="Microsoft JhengHei"/>
              <a:ea typeface="Microsoft JhengHei"/>
              <a:cs typeface="Microsoft JhengHei"/>
              <a:sym typeface="Microsoft JhengHei"/>
            </a:endParaRPr>
          </a:p>
        </p:txBody>
      </p:sp>
      <p:sp>
        <p:nvSpPr>
          <p:cNvPr id="1173" name="Google Shape;1173;p36"/>
          <p:cNvSpPr txBox="1">
            <a:spLocks noGrp="1"/>
          </p:cNvSpPr>
          <p:nvPr>
            <p:ph type="title"/>
          </p:nvPr>
        </p:nvSpPr>
        <p:spPr>
          <a:xfrm>
            <a:off x="1524000" y="507535"/>
            <a:ext cx="9144000" cy="1229191"/>
          </a:xfrm>
          <a:prstGeom prst="rect">
            <a:avLst/>
          </a:prstGeom>
          <a:noFill/>
          <a:ln>
            <a:noFill/>
          </a:ln>
        </p:spPr>
        <p:txBody>
          <a:bodyPr spcFirstLastPara="1" wrap="square" lIns="91425" tIns="45700" rIns="91425" bIns="45700" anchor="t" anchorCtr="0">
            <a:noAutofit/>
          </a:bodyPr>
          <a:lstStyle/>
          <a:p>
            <a:pPr algn="ctr">
              <a:spcBef>
                <a:spcPts val="0"/>
              </a:spcBef>
              <a:buClr>
                <a:srgbClr val="984807"/>
              </a:buClr>
              <a:buSzPts val="4000"/>
            </a:pPr>
            <a:r>
              <a:rPr lang="zh-TW" altLang="en-US" sz="4000" b="1">
                <a:solidFill>
                  <a:srgbClr val="984807"/>
                </a:solidFill>
                <a:latin typeface="Microsoft JhengHei"/>
                <a:ea typeface="Microsoft JhengHei"/>
                <a:cs typeface="Microsoft JhengHei"/>
                <a:sym typeface="Microsoft JhengHei"/>
              </a:rPr>
              <a:t>自主學習的指導原則   </a:t>
            </a:r>
            <a:br>
              <a:rPr lang="zh-TW" altLang="en-US" sz="4000" b="1">
                <a:solidFill>
                  <a:srgbClr val="984807"/>
                </a:solidFill>
                <a:latin typeface="Microsoft JhengHei"/>
                <a:ea typeface="Microsoft JhengHei"/>
                <a:cs typeface="Microsoft JhengHei"/>
                <a:sym typeface="Microsoft JhengHei"/>
              </a:rPr>
            </a:br>
            <a:r>
              <a:rPr lang="en-US" altLang="zh-TW" sz="2400" b="1">
                <a:solidFill>
                  <a:srgbClr val="984807"/>
                </a:solidFill>
                <a:latin typeface="Microsoft JhengHei"/>
                <a:ea typeface="Microsoft JhengHei"/>
                <a:cs typeface="Microsoft JhengHei"/>
                <a:sym typeface="Microsoft JhengHei"/>
              </a:rPr>
              <a:t>(</a:t>
            </a:r>
            <a:r>
              <a:rPr lang="zh-TW" altLang="en-US" sz="2400" b="1">
                <a:solidFill>
                  <a:srgbClr val="984807"/>
                </a:solidFill>
                <a:latin typeface="Microsoft JhengHei"/>
                <a:ea typeface="Microsoft JhengHei"/>
                <a:cs typeface="Microsoft JhengHei"/>
                <a:sym typeface="Microsoft JhengHei"/>
              </a:rPr>
              <a:t>修改自何世敏</a:t>
            </a:r>
            <a:r>
              <a:rPr lang="en-US" altLang="zh-TW" sz="2400" b="1">
                <a:solidFill>
                  <a:srgbClr val="984807"/>
                </a:solidFill>
                <a:latin typeface="Microsoft JhengHei"/>
                <a:ea typeface="Microsoft JhengHei"/>
                <a:cs typeface="Microsoft JhengHei"/>
                <a:sym typeface="Microsoft JhengHei"/>
              </a:rPr>
              <a:t>,2017)</a:t>
            </a:r>
            <a:endParaRPr sz="1400">
              <a:solidFill>
                <a:srgbClr val="000000"/>
              </a:solidFill>
              <a:latin typeface="Arial"/>
              <a:ea typeface="Arial"/>
              <a:cs typeface="Arial"/>
              <a:sym typeface="Arial"/>
            </a:endParaRPr>
          </a:p>
        </p:txBody>
      </p:sp>
      <p:sp>
        <p:nvSpPr>
          <p:cNvPr id="1174" name="Google Shape;1174;p36"/>
          <p:cNvSpPr txBox="1"/>
          <p:nvPr/>
        </p:nvSpPr>
        <p:spPr>
          <a:xfrm>
            <a:off x="1942801" y="2072171"/>
            <a:ext cx="8257490" cy="4275529"/>
          </a:xfrm>
          <a:prstGeom prst="rect">
            <a:avLst/>
          </a:prstGeom>
          <a:noFill/>
          <a:ln>
            <a:noFill/>
          </a:ln>
        </p:spPr>
        <p:txBody>
          <a:bodyPr spcFirstLastPara="1" wrap="square" lIns="34275" tIns="34275" rIns="34275" bIns="34275" anchor="t" anchorCtr="0">
            <a:spAutoFit/>
          </a:bodyPr>
          <a:lstStyle/>
          <a:p>
            <a:pPr algn="ctr">
              <a:lnSpc>
                <a:spcPct val="150000"/>
              </a:lnSpc>
              <a:buClr>
                <a:srgbClr val="77933C"/>
              </a:buClr>
              <a:buSzPts val="3200"/>
            </a:pPr>
            <a:r>
              <a:rPr lang="zh-TW" altLang="en-US" sz="3200" b="1">
                <a:solidFill>
                  <a:srgbClr val="77933C"/>
                </a:solidFill>
                <a:latin typeface="Microsoft JhengHei"/>
                <a:ea typeface="Microsoft JhengHei"/>
                <a:cs typeface="Microsoft JhengHei"/>
                <a:sym typeface="Microsoft JhengHei"/>
              </a:rPr>
              <a:t>先學後教    培養預習習慣，提升自學能力</a:t>
            </a:r>
            <a:endParaRPr sz="3200" b="1">
              <a:solidFill>
                <a:srgbClr val="404040"/>
              </a:solidFill>
              <a:latin typeface="Microsoft JhengHei"/>
              <a:ea typeface="Microsoft JhengHei"/>
              <a:cs typeface="Microsoft JhengHei"/>
              <a:sym typeface="Microsoft JhengHei"/>
            </a:endParaRPr>
          </a:p>
          <a:p>
            <a:pPr algn="ctr">
              <a:lnSpc>
                <a:spcPct val="150000"/>
              </a:lnSpc>
              <a:spcBef>
                <a:spcPts val="1000"/>
              </a:spcBef>
              <a:buClr>
                <a:srgbClr val="77933C"/>
              </a:buClr>
              <a:buSzPts val="3200"/>
            </a:pPr>
            <a:r>
              <a:rPr lang="zh-TW" altLang="en-US" sz="3200" b="1">
                <a:solidFill>
                  <a:srgbClr val="77933C"/>
                </a:solidFill>
                <a:latin typeface="Microsoft JhengHei"/>
                <a:ea typeface="Microsoft JhengHei"/>
                <a:cs typeface="Microsoft JhengHei"/>
                <a:sym typeface="Microsoft JhengHei"/>
              </a:rPr>
              <a:t>以學定教    瞭解自學情況，調整導學設計</a:t>
            </a:r>
            <a:endParaRPr sz="3200" b="1">
              <a:solidFill>
                <a:srgbClr val="404040"/>
              </a:solidFill>
              <a:latin typeface="Microsoft JhengHei"/>
              <a:ea typeface="Microsoft JhengHei"/>
              <a:cs typeface="Microsoft JhengHei"/>
              <a:sym typeface="Microsoft JhengHei"/>
            </a:endParaRPr>
          </a:p>
          <a:p>
            <a:pPr algn="ctr">
              <a:lnSpc>
                <a:spcPct val="150000"/>
              </a:lnSpc>
              <a:spcBef>
                <a:spcPts val="1000"/>
              </a:spcBef>
              <a:buClr>
                <a:srgbClr val="77933C"/>
              </a:buClr>
              <a:buSzPts val="3200"/>
            </a:pPr>
            <a:r>
              <a:rPr lang="zh-TW" altLang="en-US" sz="3200" b="1">
                <a:solidFill>
                  <a:srgbClr val="77933C"/>
                </a:solidFill>
                <a:latin typeface="Microsoft JhengHei"/>
                <a:ea typeface="Microsoft JhengHei"/>
                <a:cs typeface="Microsoft JhengHei"/>
                <a:sym typeface="Microsoft JhengHei"/>
              </a:rPr>
              <a:t>教少學多    激發小組學習，強化團隊互助</a:t>
            </a:r>
            <a:endParaRPr sz="3200" b="1">
              <a:solidFill>
                <a:srgbClr val="404040"/>
              </a:solidFill>
              <a:latin typeface="Microsoft JhengHei"/>
              <a:ea typeface="Microsoft JhengHei"/>
              <a:cs typeface="Microsoft JhengHei"/>
              <a:sym typeface="Microsoft JhengHei"/>
            </a:endParaRPr>
          </a:p>
          <a:p>
            <a:pPr algn="ctr">
              <a:lnSpc>
                <a:spcPct val="150000"/>
              </a:lnSpc>
              <a:spcBef>
                <a:spcPts val="1000"/>
              </a:spcBef>
              <a:buClr>
                <a:srgbClr val="77933C"/>
              </a:buClr>
              <a:buSzPts val="3200"/>
            </a:pPr>
            <a:r>
              <a:rPr lang="zh-TW" altLang="en-US" sz="3200" b="1">
                <a:solidFill>
                  <a:srgbClr val="77933C"/>
                </a:solidFill>
                <a:latin typeface="Microsoft JhengHei"/>
                <a:ea typeface="Microsoft JhengHei"/>
                <a:cs typeface="Microsoft JhengHei"/>
                <a:sym typeface="Microsoft JhengHei"/>
              </a:rPr>
              <a:t>減負增效    減省無謂教學，聚焦學習要點</a:t>
            </a:r>
            <a:endParaRPr sz="3200" b="1">
              <a:solidFill>
                <a:srgbClr val="404040"/>
              </a:solidFill>
              <a:latin typeface="Microsoft JhengHei"/>
              <a:ea typeface="Microsoft JhengHei"/>
              <a:cs typeface="Microsoft JhengHei"/>
              <a:sym typeface="Microsoft JhengHei"/>
            </a:endParaRPr>
          </a:p>
          <a:p>
            <a:pPr algn="ctr">
              <a:lnSpc>
                <a:spcPct val="150000"/>
              </a:lnSpc>
              <a:spcBef>
                <a:spcPts val="1000"/>
              </a:spcBef>
              <a:buClr>
                <a:srgbClr val="77933C"/>
              </a:buClr>
              <a:buSzPts val="3200"/>
            </a:pPr>
            <a:endParaRPr sz="3200" b="1">
              <a:solidFill>
                <a:srgbClr val="000000"/>
              </a:solidFill>
              <a:latin typeface="Microsoft JhengHei"/>
              <a:ea typeface="Microsoft JhengHei"/>
              <a:cs typeface="Microsoft JhengHei"/>
              <a:sym typeface="Microsoft JhengHei"/>
            </a:endParaRPr>
          </a:p>
        </p:txBody>
      </p:sp>
      <p:sp>
        <p:nvSpPr>
          <p:cNvPr id="1175" name="Google Shape;1175;p36"/>
          <p:cNvSpPr txBox="1">
            <a:spLocks noGrp="1"/>
          </p:cNvSpPr>
          <p:nvPr>
            <p:ph type="sldNum" idx="12"/>
          </p:nvPr>
        </p:nvSpPr>
        <p:spPr>
          <a:xfrm>
            <a:off x="9702087" y="6526781"/>
            <a:ext cx="963545" cy="23114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9pPr>
          </a:lstStyle>
          <a:p>
            <a:fld id="{00000000-1234-1234-1234-123412341234}" type="slidenum">
              <a:rPr lang="en-US" altLang="zh-TW" smtClean="0"/>
              <a:pPr/>
              <a:t>17</a:t>
            </a:fld>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aphicFrame>
        <p:nvGraphicFramePr>
          <p:cNvPr id="1180" name="Google Shape;1180;p37"/>
          <p:cNvGraphicFramePr/>
          <p:nvPr/>
        </p:nvGraphicFramePr>
        <p:xfrm>
          <a:off x="2561772" y="1359505"/>
          <a:ext cx="7416825" cy="4452550"/>
        </p:xfrm>
        <a:graphic>
          <a:graphicData uri="http://schemas.openxmlformats.org/drawingml/2006/table">
            <a:tbl>
              <a:tblPr>
                <a:noFill/>
              </a:tblPr>
              <a:tblGrid>
                <a:gridCol w="3668850">
                  <a:extLst>
                    <a:ext uri="{9D8B030D-6E8A-4147-A177-3AD203B41FA5}">
                      <a16:colId xmlns:a16="http://schemas.microsoft.com/office/drawing/2014/main" val="20000"/>
                    </a:ext>
                  </a:extLst>
                </a:gridCol>
                <a:gridCol w="3747975">
                  <a:extLst>
                    <a:ext uri="{9D8B030D-6E8A-4147-A177-3AD203B41FA5}">
                      <a16:colId xmlns:a16="http://schemas.microsoft.com/office/drawing/2014/main" val="20001"/>
                    </a:ext>
                  </a:extLst>
                </a:gridCol>
              </a:tblGrid>
              <a:tr h="2160250">
                <a:tc>
                  <a:txBody>
                    <a:bodyPr/>
                    <a:lstStyle/>
                    <a:p>
                      <a:pPr marL="358775" marR="0" lvl="0" indent="-358775" algn="ctr" rtl="0">
                        <a:lnSpc>
                          <a:spcPct val="100000"/>
                        </a:lnSpc>
                        <a:spcBef>
                          <a:spcPts val="0"/>
                        </a:spcBef>
                        <a:spcAft>
                          <a:spcPts val="0"/>
                        </a:spcAft>
                        <a:buClr>
                          <a:schemeClr val="dk1"/>
                        </a:buClr>
                        <a:buSzPts val="3800"/>
                        <a:buFont typeface="Helvetica Neue"/>
                        <a:buNone/>
                      </a:pPr>
                      <a:endParaRPr sz="3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358775" marR="0" lvl="0" indent="-358775" algn="ctr" rtl="0">
                        <a:lnSpc>
                          <a:spcPct val="100000"/>
                        </a:lnSpc>
                        <a:spcBef>
                          <a:spcPts val="0"/>
                        </a:spcBef>
                        <a:spcAft>
                          <a:spcPts val="0"/>
                        </a:spcAft>
                        <a:buClr>
                          <a:schemeClr val="dk1"/>
                        </a:buClr>
                        <a:buSzPts val="3800"/>
                        <a:buFont typeface="Helvetica Neue"/>
                        <a:buNone/>
                      </a:pPr>
                      <a:endParaRPr sz="3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E9D8"/>
                    </a:solidFill>
                  </a:tcPr>
                </a:tc>
                <a:extLst>
                  <a:ext uri="{0D108BD9-81ED-4DB2-BD59-A6C34878D82A}">
                    <a16:rowId xmlns:a16="http://schemas.microsoft.com/office/drawing/2014/main" val="10000"/>
                  </a:ext>
                </a:extLst>
              </a:tr>
              <a:tr h="2292300">
                <a:tc>
                  <a:txBody>
                    <a:bodyPr/>
                    <a:lstStyle/>
                    <a:p>
                      <a:pPr marL="358775" marR="0" lvl="0" indent="-358775" algn="ctr" rtl="0">
                        <a:lnSpc>
                          <a:spcPct val="100000"/>
                        </a:lnSpc>
                        <a:spcBef>
                          <a:spcPts val="0"/>
                        </a:spcBef>
                        <a:spcAft>
                          <a:spcPts val="0"/>
                        </a:spcAft>
                        <a:buClr>
                          <a:schemeClr val="dk1"/>
                        </a:buClr>
                        <a:buSzPts val="3800"/>
                        <a:buFont typeface="Helvetica Neue"/>
                        <a:buNone/>
                      </a:pPr>
                      <a:endParaRPr sz="3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tc>
                  <a:txBody>
                    <a:bodyPr/>
                    <a:lstStyle/>
                    <a:p>
                      <a:pPr marL="358775" marR="0" lvl="0" indent="-358775" algn="ctr" rtl="0">
                        <a:lnSpc>
                          <a:spcPct val="100000"/>
                        </a:lnSpc>
                        <a:spcBef>
                          <a:spcPts val="0"/>
                        </a:spcBef>
                        <a:spcAft>
                          <a:spcPts val="0"/>
                        </a:spcAft>
                        <a:buClr>
                          <a:schemeClr val="dk1"/>
                        </a:buClr>
                        <a:buSzPts val="3800"/>
                        <a:buFont typeface="Helvetica Neue"/>
                        <a:buNone/>
                      </a:pPr>
                      <a:endParaRPr sz="3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DADA"/>
                    </a:solidFill>
                  </a:tcPr>
                </a:tc>
                <a:extLst>
                  <a:ext uri="{0D108BD9-81ED-4DB2-BD59-A6C34878D82A}">
                    <a16:rowId xmlns:a16="http://schemas.microsoft.com/office/drawing/2014/main" val="10001"/>
                  </a:ext>
                </a:extLst>
              </a:tr>
            </a:tbl>
          </a:graphicData>
        </a:graphic>
      </p:graphicFrame>
      <p:sp>
        <p:nvSpPr>
          <p:cNvPr id="1181" name="Google Shape;1181;p37"/>
          <p:cNvSpPr txBox="1"/>
          <p:nvPr/>
        </p:nvSpPr>
        <p:spPr>
          <a:xfrm>
            <a:off x="2608882" y="1422400"/>
            <a:ext cx="3550619" cy="2339102"/>
          </a:xfrm>
          <a:prstGeom prst="rect">
            <a:avLst/>
          </a:prstGeom>
          <a:noFill/>
          <a:ln>
            <a:noFill/>
          </a:ln>
        </p:spPr>
        <p:txBody>
          <a:bodyPr spcFirstLastPara="1" wrap="square" lIns="91425" tIns="45700" rIns="91425" bIns="45700" anchor="t" anchorCtr="0">
            <a:spAutoFit/>
          </a:bodyPr>
          <a:lstStyle/>
          <a:p>
            <a:pPr marL="358775" indent="-358775">
              <a:buClr>
                <a:srgbClr val="000000"/>
              </a:buClr>
              <a:buSzPts val="2700"/>
            </a:pPr>
            <a:r>
              <a:rPr lang="zh-TW" altLang="en-US" sz="2700">
                <a:solidFill>
                  <a:srgbClr val="000000"/>
                </a:solidFill>
                <a:latin typeface="Microsoft JhengHei"/>
                <a:ea typeface="Microsoft JhengHei"/>
                <a:cs typeface="Microsoft JhengHei"/>
                <a:sym typeface="Microsoft JhengHei"/>
              </a:rPr>
              <a:t>學生自學 </a:t>
            </a:r>
            <a:r>
              <a:rPr lang="en-US" altLang="zh-TW" sz="3000">
                <a:solidFill>
                  <a:srgbClr val="000000"/>
                </a:solidFill>
                <a:latin typeface="Microsoft JhengHei"/>
                <a:ea typeface="Microsoft JhengHei"/>
                <a:cs typeface="Microsoft JhengHei"/>
                <a:sym typeface="Microsoft JhengHei"/>
              </a:rPr>
              <a:t>-</a:t>
            </a:r>
            <a:r>
              <a:rPr lang="zh-TW" altLang="en-US" sz="2400">
                <a:solidFill>
                  <a:srgbClr val="000000"/>
                </a:solidFill>
                <a:latin typeface="Microsoft JhengHei"/>
                <a:ea typeface="Microsoft JhengHei"/>
                <a:cs typeface="Microsoft JhengHei"/>
                <a:sym typeface="Microsoft JhengHei"/>
              </a:rPr>
              <a:t>自我調節</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整理已學</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找出難學</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預備將學</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記錄所學</a:t>
            </a:r>
            <a:endParaRPr sz="2400">
              <a:solidFill>
                <a:srgbClr val="000000"/>
              </a:solidFill>
              <a:latin typeface="Microsoft JhengHei"/>
              <a:ea typeface="Microsoft JhengHei"/>
              <a:cs typeface="Microsoft JhengHei"/>
              <a:sym typeface="Microsoft JhengHei"/>
            </a:endParaRPr>
          </a:p>
          <a:p>
            <a:pPr>
              <a:buClr>
                <a:srgbClr val="000000"/>
              </a:buClr>
              <a:buSzPts val="2000"/>
            </a:pPr>
            <a:endParaRPr sz="2000">
              <a:solidFill>
                <a:srgbClr val="000000"/>
              </a:solidFill>
              <a:latin typeface="Microsoft JhengHei"/>
              <a:ea typeface="Microsoft JhengHei"/>
              <a:cs typeface="Microsoft JhengHei"/>
              <a:sym typeface="Microsoft JhengHei"/>
            </a:endParaRPr>
          </a:p>
        </p:txBody>
      </p:sp>
      <p:sp>
        <p:nvSpPr>
          <p:cNvPr id="1182" name="Google Shape;1182;p37"/>
          <p:cNvSpPr txBox="1"/>
          <p:nvPr/>
        </p:nvSpPr>
        <p:spPr>
          <a:xfrm>
            <a:off x="6318250" y="1422401"/>
            <a:ext cx="3587750" cy="2031325"/>
          </a:xfrm>
          <a:prstGeom prst="rect">
            <a:avLst/>
          </a:prstGeom>
          <a:noFill/>
          <a:ln>
            <a:noFill/>
          </a:ln>
        </p:spPr>
        <p:txBody>
          <a:bodyPr spcFirstLastPara="1" wrap="square" lIns="91425" tIns="45700" rIns="91425" bIns="45700" anchor="t" anchorCtr="0">
            <a:spAutoFit/>
          </a:bodyPr>
          <a:lstStyle/>
          <a:p>
            <a:pPr marL="358775" indent="-358775">
              <a:buClr>
                <a:srgbClr val="000000"/>
              </a:buClr>
              <a:buSzPts val="2700"/>
            </a:pPr>
            <a:r>
              <a:rPr lang="zh-TW" altLang="en-US" sz="2700">
                <a:solidFill>
                  <a:srgbClr val="000000"/>
                </a:solidFill>
                <a:latin typeface="Microsoft JhengHei"/>
                <a:ea typeface="Microsoft JhengHei"/>
                <a:cs typeface="Microsoft JhengHei"/>
                <a:sym typeface="Microsoft JhengHei"/>
              </a:rPr>
              <a:t>組內共學</a:t>
            </a:r>
            <a:r>
              <a:rPr lang="zh-TW" altLang="en-US" sz="3000">
                <a:solidFill>
                  <a:srgbClr val="000000"/>
                </a:solidFill>
                <a:latin typeface="Microsoft JhengHei"/>
                <a:ea typeface="Microsoft JhengHei"/>
                <a:cs typeface="Microsoft JhengHei"/>
                <a:sym typeface="Microsoft JhengHei"/>
              </a:rPr>
              <a:t> </a:t>
            </a:r>
            <a:r>
              <a:rPr lang="en-US" altLang="zh-TW" sz="3000">
                <a:solidFill>
                  <a:srgbClr val="000000"/>
                </a:solidFill>
                <a:latin typeface="Microsoft JhengHei"/>
                <a:ea typeface="Microsoft JhengHei"/>
                <a:cs typeface="Microsoft JhengHei"/>
                <a:sym typeface="Microsoft JhengHei"/>
              </a:rPr>
              <a:t>-</a:t>
            </a:r>
            <a:r>
              <a:rPr lang="zh-TW" altLang="en-US" sz="2400">
                <a:solidFill>
                  <a:srgbClr val="000000"/>
                </a:solidFill>
                <a:latin typeface="Microsoft JhengHei"/>
                <a:ea typeface="Microsoft JhengHei"/>
                <a:cs typeface="Microsoft JhengHei"/>
                <a:sym typeface="Microsoft JhengHei"/>
              </a:rPr>
              <a:t>共同調節</a:t>
            </a:r>
            <a:endParaRPr sz="2400">
              <a:solidFill>
                <a:srgbClr val="000000"/>
              </a:solidFill>
              <a:latin typeface="Microsoft JhengHei"/>
              <a:ea typeface="Microsoft JhengHei"/>
              <a:cs typeface="Microsoft JhengHei"/>
              <a:sym typeface="Microsoft JhengHei"/>
            </a:endParaRPr>
          </a:p>
          <a:p>
            <a:pPr indent="-15240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核對答案</a:t>
            </a:r>
            <a:endParaRPr sz="2400">
              <a:solidFill>
                <a:srgbClr val="000000"/>
              </a:solidFill>
              <a:latin typeface="Microsoft JhengHei"/>
              <a:ea typeface="Microsoft JhengHei"/>
              <a:cs typeface="Microsoft JhengHei"/>
              <a:sym typeface="Microsoft JhengHei"/>
            </a:endParaRPr>
          </a:p>
          <a:p>
            <a:pPr indent="-15240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補充資料</a:t>
            </a:r>
            <a:endParaRPr sz="2400">
              <a:solidFill>
                <a:srgbClr val="000000"/>
              </a:solidFill>
              <a:latin typeface="Microsoft JhengHei"/>
              <a:ea typeface="Microsoft JhengHei"/>
              <a:cs typeface="Microsoft JhengHei"/>
              <a:sym typeface="Microsoft JhengHei"/>
            </a:endParaRPr>
          </a:p>
          <a:p>
            <a:pPr indent="-15240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合作解難</a:t>
            </a:r>
            <a:endParaRPr sz="2400">
              <a:solidFill>
                <a:srgbClr val="000000"/>
              </a:solidFill>
              <a:latin typeface="Microsoft JhengHei"/>
              <a:ea typeface="Microsoft JhengHei"/>
              <a:cs typeface="Microsoft JhengHei"/>
              <a:sym typeface="Microsoft JhengHei"/>
            </a:endParaRPr>
          </a:p>
          <a:p>
            <a:pPr indent="-15240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展示匯報</a:t>
            </a:r>
            <a:endParaRPr sz="2400">
              <a:solidFill>
                <a:srgbClr val="000000"/>
              </a:solidFill>
              <a:latin typeface="Microsoft JhengHei"/>
              <a:ea typeface="Microsoft JhengHei"/>
              <a:cs typeface="Microsoft JhengHei"/>
              <a:sym typeface="Microsoft JhengHei"/>
            </a:endParaRPr>
          </a:p>
        </p:txBody>
      </p:sp>
      <p:sp>
        <p:nvSpPr>
          <p:cNvPr id="1183" name="Google Shape;1183;p37"/>
          <p:cNvSpPr txBox="1"/>
          <p:nvPr/>
        </p:nvSpPr>
        <p:spPr>
          <a:xfrm>
            <a:off x="6294715" y="3510199"/>
            <a:ext cx="3683881" cy="2339102"/>
          </a:xfrm>
          <a:prstGeom prst="rect">
            <a:avLst/>
          </a:prstGeom>
          <a:noFill/>
          <a:ln>
            <a:noFill/>
          </a:ln>
        </p:spPr>
        <p:txBody>
          <a:bodyPr spcFirstLastPara="1" wrap="square" lIns="91425" tIns="45700" rIns="91425" bIns="45700" anchor="t" anchorCtr="0">
            <a:spAutoFit/>
          </a:bodyPr>
          <a:lstStyle/>
          <a:p>
            <a:pPr marL="358775" indent="-358775">
              <a:buClr>
                <a:srgbClr val="000000"/>
              </a:buClr>
              <a:buSzPts val="2700"/>
            </a:pPr>
            <a:r>
              <a:rPr lang="zh-TW" altLang="en-US" sz="2700">
                <a:solidFill>
                  <a:srgbClr val="000000"/>
                </a:solidFill>
                <a:latin typeface="Microsoft JhengHei"/>
                <a:ea typeface="Microsoft JhengHei"/>
                <a:cs typeface="Microsoft JhengHei"/>
                <a:sym typeface="Microsoft JhengHei"/>
              </a:rPr>
              <a:t>組間互學 </a:t>
            </a:r>
            <a:r>
              <a:rPr lang="en-US" altLang="zh-TW" sz="3000">
                <a:solidFill>
                  <a:srgbClr val="000000"/>
                </a:solidFill>
                <a:latin typeface="Microsoft JhengHei"/>
                <a:ea typeface="Microsoft JhengHei"/>
                <a:cs typeface="Microsoft JhengHei"/>
                <a:sym typeface="Microsoft JhengHei"/>
              </a:rPr>
              <a:t>-</a:t>
            </a:r>
            <a:r>
              <a:rPr lang="zh-TW" altLang="en-US" sz="2200">
                <a:solidFill>
                  <a:srgbClr val="000000"/>
                </a:solidFill>
                <a:latin typeface="Microsoft JhengHei"/>
                <a:ea typeface="Microsoft JhengHei"/>
                <a:cs typeface="Microsoft JhengHei"/>
                <a:sym typeface="Microsoft JhengHei"/>
              </a:rPr>
              <a:t>社群共享調節</a:t>
            </a:r>
            <a:endParaRPr sz="22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比較區分</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提問質疑</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改正修訂</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評估建議</a:t>
            </a:r>
            <a:endParaRPr sz="2400">
              <a:solidFill>
                <a:srgbClr val="000000"/>
              </a:solidFill>
              <a:latin typeface="Microsoft JhengHei"/>
              <a:ea typeface="Microsoft JhengHei"/>
              <a:cs typeface="Microsoft JhengHei"/>
              <a:sym typeface="Microsoft JhengHei"/>
            </a:endParaRPr>
          </a:p>
          <a:p>
            <a:pPr>
              <a:buClr>
                <a:srgbClr val="000000"/>
              </a:buClr>
              <a:buSzPts val="2000"/>
            </a:pPr>
            <a:endParaRPr sz="2000">
              <a:solidFill>
                <a:srgbClr val="000000"/>
              </a:solidFill>
              <a:latin typeface="Microsoft JhengHei"/>
              <a:ea typeface="Microsoft JhengHei"/>
              <a:cs typeface="Microsoft JhengHei"/>
              <a:sym typeface="Microsoft JhengHei"/>
            </a:endParaRPr>
          </a:p>
        </p:txBody>
      </p:sp>
      <p:sp>
        <p:nvSpPr>
          <p:cNvPr id="1184" name="Google Shape;1184;p37"/>
          <p:cNvSpPr txBox="1"/>
          <p:nvPr/>
        </p:nvSpPr>
        <p:spPr>
          <a:xfrm>
            <a:off x="2682435" y="3583622"/>
            <a:ext cx="3587749" cy="2339102"/>
          </a:xfrm>
          <a:prstGeom prst="rect">
            <a:avLst/>
          </a:prstGeom>
          <a:noFill/>
          <a:ln>
            <a:noFill/>
          </a:ln>
        </p:spPr>
        <p:txBody>
          <a:bodyPr spcFirstLastPara="1" wrap="square" lIns="91425" tIns="45700" rIns="91425" bIns="45700" anchor="t" anchorCtr="0">
            <a:spAutoFit/>
          </a:bodyPr>
          <a:lstStyle/>
          <a:p>
            <a:pPr marL="358775" indent="-358775">
              <a:buClr>
                <a:srgbClr val="000000"/>
              </a:buClr>
              <a:buSzPts val="2700"/>
            </a:pPr>
            <a:r>
              <a:rPr lang="zh-TW" altLang="en-US" sz="2700">
                <a:solidFill>
                  <a:srgbClr val="000000"/>
                </a:solidFill>
                <a:latin typeface="Microsoft JhengHei"/>
                <a:ea typeface="Microsoft JhengHei"/>
                <a:cs typeface="Microsoft JhengHei"/>
                <a:sym typeface="Microsoft JhengHei"/>
              </a:rPr>
              <a:t>教師導學 </a:t>
            </a:r>
            <a:r>
              <a:rPr lang="en-US" altLang="zh-TW" sz="2700">
                <a:solidFill>
                  <a:srgbClr val="000000"/>
                </a:solidFill>
                <a:latin typeface="Microsoft JhengHei"/>
                <a:ea typeface="Microsoft JhengHei"/>
                <a:cs typeface="Microsoft JhengHei"/>
                <a:sym typeface="Microsoft JhengHei"/>
              </a:rPr>
              <a:t>-</a:t>
            </a:r>
            <a:r>
              <a:rPr lang="zh-TW" altLang="en-US" sz="2400">
                <a:solidFill>
                  <a:srgbClr val="000000"/>
                </a:solidFill>
                <a:latin typeface="Microsoft JhengHei"/>
                <a:ea typeface="Microsoft JhengHei"/>
                <a:cs typeface="Microsoft JhengHei"/>
                <a:sym typeface="Microsoft JhengHei"/>
              </a:rPr>
              <a:t>他者調節</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導入定標</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提問回饋</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點撥釐清</a:t>
            </a:r>
            <a:endParaRPr sz="2400">
              <a:solidFill>
                <a:srgbClr val="000000"/>
              </a:solidFill>
              <a:latin typeface="Microsoft JhengHei"/>
              <a:ea typeface="Microsoft JhengHei"/>
              <a:cs typeface="Microsoft JhengHei"/>
              <a:sym typeface="Microsoft JhengHei"/>
            </a:endParaRPr>
          </a:p>
          <a:p>
            <a:pPr marL="514350" indent="-514350">
              <a:buClr>
                <a:srgbClr val="000000"/>
              </a:buClr>
              <a:buSzPts val="2400"/>
              <a:buFont typeface="Calibri"/>
              <a:buAutoNum type="arabicPeriod"/>
            </a:pPr>
            <a:r>
              <a:rPr lang="zh-TW" altLang="en-US" sz="2400">
                <a:solidFill>
                  <a:srgbClr val="000000"/>
                </a:solidFill>
                <a:latin typeface="Microsoft JhengHei"/>
                <a:ea typeface="Microsoft JhengHei"/>
                <a:cs typeface="Microsoft JhengHei"/>
                <a:sym typeface="Microsoft JhengHei"/>
              </a:rPr>
              <a:t>總結延伸</a:t>
            </a:r>
            <a:endParaRPr sz="2400">
              <a:solidFill>
                <a:srgbClr val="000000"/>
              </a:solidFill>
              <a:latin typeface="Microsoft JhengHei"/>
              <a:ea typeface="Microsoft JhengHei"/>
              <a:cs typeface="Microsoft JhengHei"/>
              <a:sym typeface="Microsoft JhengHei"/>
            </a:endParaRPr>
          </a:p>
          <a:p>
            <a:pPr>
              <a:buClr>
                <a:srgbClr val="000000"/>
              </a:buClr>
              <a:buSzPts val="2000"/>
            </a:pPr>
            <a:endParaRPr sz="2000">
              <a:solidFill>
                <a:srgbClr val="000000"/>
              </a:solidFill>
              <a:latin typeface="Microsoft JhengHei"/>
              <a:ea typeface="Microsoft JhengHei"/>
              <a:cs typeface="Microsoft JhengHei"/>
              <a:sym typeface="Microsoft JhengHei"/>
            </a:endParaRPr>
          </a:p>
        </p:txBody>
      </p:sp>
      <p:sp>
        <p:nvSpPr>
          <p:cNvPr id="1185" name="Google Shape;1185;p37"/>
          <p:cNvSpPr txBox="1"/>
          <p:nvPr/>
        </p:nvSpPr>
        <p:spPr>
          <a:xfrm>
            <a:off x="1524000" y="104628"/>
            <a:ext cx="9144000" cy="1161144"/>
          </a:xfrm>
          <a:prstGeom prst="rect">
            <a:avLst/>
          </a:prstGeom>
          <a:noFill/>
          <a:ln>
            <a:noFill/>
          </a:ln>
        </p:spPr>
        <p:txBody>
          <a:bodyPr spcFirstLastPara="1" wrap="square" lIns="91425" tIns="45700" rIns="91425" bIns="45700" anchor="ctr" anchorCtr="0">
            <a:normAutofit/>
          </a:bodyPr>
          <a:lstStyle/>
          <a:p>
            <a:pPr algn="ctr">
              <a:lnSpc>
                <a:spcPct val="150000"/>
              </a:lnSpc>
              <a:buClr>
                <a:srgbClr val="000000"/>
              </a:buClr>
              <a:buSzPts val="2800"/>
            </a:pPr>
            <a:r>
              <a:rPr lang="zh-TW" altLang="en-US" sz="2800" b="1">
                <a:solidFill>
                  <a:srgbClr val="000000"/>
                </a:solidFill>
                <a:latin typeface="Microsoft JhengHei"/>
                <a:ea typeface="Microsoft JhengHei"/>
                <a:cs typeface="Microsoft JhengHei"/>
                <a:sym typeface="Microsoft JhengHei"/>
              </a:rPr>
              <a:t>自主學習的四種學習方式 </a:t>
            </a:r>
            <a:r>
              <a:rPr lang="en-US" altLang="zh-TW" sz="2800" b="1">
                <a:solidFill>
                  <a:srgbClr val="000000"/>
                </a:solidFill>
                <a:latin typeface="Microsoft JhengHei"/>
                <a:ea typeface="Microsoft JhengHei"/>
                <a:cs typeface="Microsoft JhengHei"/>
                <a:sym typeface="Microsoft JhengHei"/>
              </a:rPr>
              <a:t>-</a:t>
            </a:r>
            <a:r>
              <a:rPr lang="zh-TW" altLang="en-US" sz="2800" b="1">
                <a:solidFill>
                  <a:srgbClr val="000000"/>
                </a:solidFill>
                <a:latin typeface="Microsoft JhengHei"/>
                <a:ea typeface="Microsoft JhengHei"/>
                <a:cs typeface="Microsoft JhengHei"/>
                <a:sym typeface="Microsoft JhengHei"/>
              </a:rPr>
              <a:t>「</a:t>
            </a:r>
            <a:r>
              <a:rPr lang="en-US" altLang="zh-TW" sz="2800" b="1">
                <a:solidFill>
                  <a:srgbClr val="000000"/>
                </a:solidFill>
                <a:latin typeface="Microsoft JhengHei"/>
                <a:ea typeface="Microsoft JhengHei"/>
                <a:cs typeface="Microsoft JhengHei"/>
                <a:sym typeface="Microsoft JhengHei"/>
              </a:rPr>
              <a:t>4</a:t>
            </a:r>
            <a:r>
              <a:rPr lang="zh-TW" altLang="en-US" sz="2800" b="1">
                <a:solidFill>
                  <a:srgbClr val="000000"/>
                </a:solidFill>
                <a:latin typeface="Microsoft JhengHei"/>
                <a:ea typeface="Microsoft JhengHei"/>
                <a:cs typeface="Microsoft JhengHei"/>
                <a:sym typeface="Microsoft JhengHei"/>
              </a:rPr>
              <a:t>學」學習方式</a:t>
            </a:r>
            <a:endParaRPr sz="2800">
              <a:solidFill>
                <a:srgbClr val="0070C0"/>
              </a:solidFill>
              <a:latin typeface="Microsoft JhengHei"/>
              <a:ea typeface="Microsoft JhengHei"/>
              <a:cs typeface="Microsoft JhengHei"/>
              <a:sym typeface="Microsoft JhengHei"/>
            </a:endParaRPr>
          </a:p>
        </p:txBody>
      </p:sp>
      <p:sp>
        <p:nvSpPr>
          <p:cNvPr id="1186" name="Google Shape;1186;p37"/>
          <p:cNvSpPr/>
          <p:nvPr/>
        </p:nvSpPr>
        <p:spPr>
          <a:xfrm>
            <a:off x="2251191" y="5886560"/>
            <a:ext cx="7816619" cy="369332"/>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US" altLang="zh-TW">
                <a:solidFill>
                  <a:srgbClr val="000000"/>
                </a:solidFill>
                <a:latin typeface="Microsoft JhengHei"/>
                <a:ea typeface="Microsoft JhengHei"/>
                <a:cs typeface="Microsoft JhengHei"/>
                <a:sym typeface="Microsoft JhengHei"/>
              </a:rPr>
              <a:t>(</a:t>
            </a:r>
            <a:r>
              <a:rPr lang="zh-TW" altLang="en-US">
                <a:solidFill>
                  <a:srgbClr val="000000"/>
                </a:solidFill>
                <a:latin typeface="Microsoft JhengHei"/>
                <a:ea typeface="Microsoft JhengHei"/>
                <a:cs typeface="Microsoft JhengHei"/>
                <a:sym typeface="Microsoft JhengHei"/>
              </a:rPr>
              <a:t>何世敏</a:t>
            </a:r>
            <a:r>
              <a:rPr lang="en-US" altLang="zh-TW">
                <a:solidFill>
                  <a:srgbClr val="000000"/>
                </a:solidFill>
                <a:latin typeface="Microsoft JhengHei"/>
                <a:ea typeface="Microsoft JhengHei"/>
                <a:cs typeface="Microsoft JhengHei"/>
                <a:sym typeface="Microsoft JhengHei"/>
              </a:rPr>
              <a:t>, 2014)</a:t>
            </a:r>
            <a:endParaRPr>
              <a:solidFill>
                <a:srgbClr val="000000"/>
              </a:solidFill>
              <a:latin typeface="Microsoft JhengHei"/>
              <a:ea typeface="Microsoft JhengHei"/>
              <a:cs typeface="Microsoft JhengHei"/>
              <a:sym typeface="Microsoft JhengHei"/>
            </a:endParaRPr>
          </a:p>
        </p:txBody>
      </p:sp>
      <p:sp>
        <p:nvSpPr>
          <p:cNvPr id="1187" name="Google Shape;1187;p37"/>
          <p:cNvSpPr txBox="1">
            <a:spLocks noGrp="1"/>
          </p:cNvSpPr>
          <p:nvPr>
            <p:ph type="sldNum" idx="12"/>
          </p:nvPr>
        </p:nvSpPr>
        <p:spPr>
          <a:xfrm>
            <a:off x="9702087" y="6526781"/>
            <a:ext cx="963545" cy="23114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9pPr>
          </a:lstStyle>
          <a:p>
            <a:fld id="{00000000-1234-1234-1234-123412341234}" type="slidenum">
              <a:rPr lang="en-US" altLang="zh-TW" smtClean="0"/>
              <a:pPr/>
              <a:t>18</a:t>
            </a:fld>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85"/>
                                        </p:tgtEl>
                                        <p:attrNameLst>
                                          <p:attrName>style.visibility</p:attrName>
                                        </p:attrNameLst>
                                      </p:cBhvr>
                                      <p:to>
                                        <p:strVal val="visible"/>
                                      </p:to>
                                    </p:set>
                                    <p:anim calcmode="lin" valueType="num">
                                      <p:cBhvr additive="base">
                                        <p:cTn id="7" dur="500"/>
                                        <p:tgtEl>
                                          <p:spTgt spid="118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0"/>
                                        </p:tgtEl>
                                        <p:attrNameLst>
                                          <p:attrName>style.visibility</p:attrName>
                                        </p:attrNameLst>
                                      </p:cBhvr>
                                      <p:to>
                                        <p:strVal val="visible"/>
                                      </p:to>
                                    </p:set>
                                    <p:anim calcmode="lin" valueType="num">
                                      <p:cBhvr additive="base">
                                        <p:cTn id="10" dur="500"/>
                                        <p:tgtEl>
                                          <p:spTgt spid="1180"/>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81"/>
                                        </p:tgtEl>
                                        <p:attrNameLst>
                                          <p:attrName>style.visibility</p:attrName>
                                        </p:attrNameLst>
                                      </p:cBhvr>
                                      <p:to>
                                        <p:strVal val="visible"/>
                                      </p:to>
                                    </p:set>
                                    <p:anim calcmode="lin" valueType="num">
                                      <p:cBhvr additive="base">
                                        <p:cTn id="15" dur="500"/>
                                        <p:tgtEl>
                                          <p:spTgt spid="1181"/>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182"/>
                                        </p:tgtEl>
                                        <p:attrNameLst>
                                          <p:attrName>style.visibility</p:attrName>
                                        </p:attrNameLst>
                                      </p:cBhvr>
                                      <p:to>
                                        <p:strVal val="visible"/>
                                      </p:to>
                                    </p:set>
                                    <p:anim calcmode="lin" valueType="num">
                                      <p:cBhvr additive="base">
                                        <p:cTn id="20" dur="500"/>
                                        <p:tgtEl>
                                          <p:spTgt spid="1182"/>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83"/>
                                        </p:tgtEl>
                                        <p:attrNameLst>
                                          <p:attrName>style.visibility</p:attrName>
                                        </p:attrNameLst>
                                      </p:cBhvr>
                                      <p:to>
                                        <p:strVal val="visible"/>
                                      </p:to>
                                    </p:set>
                                    <p:anim calcmode="lin" valueType="num">
                                      <p:cBhvr additive="base">
                                        <p:cTn id="25" dur="500"/>
                                        <p:tgtEl>
                                          <p:spTgt spid="1183"/>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184"/>
                                        </p:tgtEl>
                                        <p:attrNameLst>
                                          <p:attrName>style.visibility</p:attrName>
                                        </p:attrNameLst>
                                      </p:cBhvr>
                                      <p:to>
                                        <p:strVal val="visible"/>
                                      </p:to>
                                    </p:set>
                                    <p:anim calcmode="lin" valueType="num">
                                      <p:cBhvr additive="base">
                                        <p:cTn id="30" dur="500"/>
                                        <p:tgtEl>
                                          <p:spTgt spid="118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EB47E59-AF38-35DB-6796-33257A5565F8}"/>
              </a:ext>
            </a:extLst>
          </p:cNvPr>
          <p:cNvPicPr>
            <a:picLocks noChangeAspect="1"/>
          </p:cNvPicPr>
          <p:nvPr/>
        </p:nvPicPr>
        <p:blipFill>
          <a:blip r:embed="rId2"/>
          <a:stretch>
            <a:fillRect/>
          </a:stretch>
        </p:blipFill>
        <p:spPr>
          <a:xfrm>
            <a:off x="6303146" y="128588"/>
            <a:ext cx="5042145" cy="5983230"/>
          </a:xfrm>
          <a:prstGeom prst="rect">
            <a:avLst/>
          </a:prstGeom>
        </p:spPr>
      </p:pic>
      <p:pic>
        <p:nvPicPr>
          <p:cNvPr id="13" name="圖片 12">
            <a:extLst>
              <a:ext uri="{FF2B5EF4-FFF2-40B4-BE49-F238E27FC236}">
                <a16:creationId xmlns:a16="http://schemas.microsoft.com/office/drawing/2014/main" id="{A68B53D8-DF8D-1741-6167-4B64F1DC9B97}"/>
              </a:ext>
            </a:extLst>
          </p:cNvPr>
          <p:cNvPicPr>
            <a:picLocks noChangeAspect="1"/>
          </p:cNvPicPr>
          <p:nvPr/>
        </p:nvPicPr>
        <p:blipFill>
          <a:blip r:embed="rId3"/>
          <a:stretch>
            <a:fillRect/>
          </a:stretch>
        </p:blipFill>
        <p:spPr>
          <a:xfrm>
            <a:off x="0" y="0"/>
            <a:ext cx="5474563" cy="3733472"/>
          </a:xfrm>
          <a:prstGeom prst="rect">
            <a:avLst/>
          </a:prstGeom>
        </p:spPr>
      </p:pic>
      <p:pic>
        <p:nvPicPr>
          <p:cNvPr id="7" name="圖片 6">
            <a:extLst>
              <a:ext uri="{FF2B5EF4-FFF2-40B4-BE49-F238E27FC236}">
                <a16:creationId xmlns:a16="http://schemas.microsoft.com/office/drawing/2014/main" id="{5DDB8B57-3449-12AC-5B36-D048CFA55B02}"/>
              </a:ext>
            </a:extLst>
          </p:cNvPr>
          <p:cNvPicPr>
            <a:picLocks noChangeAspect="1"/>
          </p:cNvPicPr>
          <p:nvPr/>
        </p:nvPicPr>
        <p:blipFill>
          <a:blip r:embed="rId4"/>
          <a:stretch>
            <a:fillRect/>
          </a:stretch>
        </p:blipFill>
        <p:spPr>
          <a:xfrm>
            <a:off x="209965" y="3605768"/>
            <a:ext cx="5229225" cy="2247900"/>
          </a:xfrm>
          <a:prstGeom prst="rect">
            <a:avLst/>
          </a:prstGeom>
        </p:spPr>
      </p:pic>
      <p:sp>
        <p:nvSpPr>
          <p:cNvPr id="9" name="箭號: 弧形左彎 8">
            <a:extLst>
              <a:ext uri="{FF2B5EF4-FFF2-40B4-BE49-F238E27FC236}">
                <a16:creationId xmlns:a16="http://schemas.microsoft.com/office/drawing/2014/main" id="{82872F52-2C4F-C4BD-FF22-2B60BA181551}"/>
              </a:ext>
            </a:extLst>
          </p:cNvPr>
          <p:cNvSpPr/>
          <p:nvPr/>
        </p:nvSpPr>
        <p:spPr>
          <a:xfrm>
            <a:off x="4882047" y="2734734"/>
            <a:ext cx="759041" cy="1997475"/>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1" name="橢圓 10">
            <a:extLst>
              <a:ext uri="{FF2B5EF4-FFF2-40B4-BE49-F238E27FC236}">
                <a16:creationId xmlns:a16="http://schemas.microsoft.com/office/drawing/2014/main" id="{0AD48A5F-87EE-98D4-E666-2FF31A037A88}"/>
              </a:ext>
            </a:extLst>
          </p:cNvPr>
          <p:cNvSpPr/>
          <p:nvPr/>
        </p:nvSpPr>
        <p:spPr>
          <a:xfrm>
            <a:off x="4684520" y="2305837"/>
            <a:ext cx="577048" cy="602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endParaRPr>
          </a:p>
        </p:txBody>
      </p:sp>
      <p:sp>
        <p:nvSpPr>
          <p:cNvPr id="14" name="矩形 13">
            <a:extLst>
              <a:ext uri="{FF2B5EF4-FFF2-40B4-BE49-F238E27FC236}">
                <a16:creationId xmlns:a16="http://schemas.microsoft.com/office/drawing/2014/main" id="{95DBFB34-0608-9FB9-8820-452B33AC1B07}"/>
              </a:ext>
            </a:extLst>
          </p:cNvPr>
          <p:cNvSpPr/>
          <p:nvPr/>
        </p:nvSpPr>
        <p:spPr>
          <a:xfrm>
            <a:off x="6004634" y="5347641"/>
            <a:ext cx="5864811" cy="7641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7258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E6C815-A494-A7DA-8C10-08C118DEE3F6}"/>
              </a:ext>
            </a:extLst>
          </p:cNvPr>
          <p:cNvSpPr>
            <a:spLocks noGrp="1"/>
          </p:cNvSpPr>
          <p:nvPr>
            <p:ph type="title"/>
          </p:nvPr>
        </p:nvSpPr>
        <p:spPr/>
        <p:txBody>
          <a:bodyPr/>
          <a:lstStyle/>
          <a:p>
            <a:pPr algn="ctr"/>
            <a:r>
              <a:rPr lang="zh-TW" altLang="en-US" sz="4000" b="1" dirty="0">
                <a:solidFill>
                  <a:srgbClr val="7030A0"/>
                </a:solidFill>
              </a:rPr>
              <a:t>冷氣、中央廚房，接著是</a:t>
            </a:r>
            <a:r>
              <a:rPr lang="en-US" altLang="zh-TW" sz="4000" b="1" dirty="0">
                <a:solidFill>
                  <a:srgbClr val="7030A0"/>
                </a:solidFill>
              </a:rPr>
              <a:t>……</a:t>
            </a:r>
            <a:endParaRPr lang="zh-TW" altLang="en-US" sz="4000" b="1" dirty="0">
              <a:solidFill>
                <a:srgbClr val="7030A0"/>
              </a:solidFill>
            </a:endParaRPr>
          </a:p>
        </p:txBody>
      </p:sp>
      <p:pic>
        <p:nvPicPr>
          <p:cNvPr id="2052" name="Picture 4">
            <a:extLst>
              <a:ext uri="{FF2B5EF4-FFF2-40B4-BE49-F238E27FC236}">
                <a16:creationId xmlns:a16="http://schemas.microsoft.com/office/drawing/2014/main" id="{2D4A8103-AC62-48E6-44D5-9BF7408D58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7369" y="1622866"/>
            <a:ext cx="6007369" cy="42676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2177D41-0B7F-7F2A-197E-988004EDD4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22866"/>
            <a:ext cx="6007369" cy="426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9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1000" fill="hold"/>
                                        <p:tgtEl>
                                          <p:spTgt spid="2054"/>
                                        </p:tgtEl>
                                        <p:attrNameLst>
                                          <p:attrName>ppt_w</p:attrName>
                                        </p:attrNameLst>
                                      </p:cBhvr>
                                      <p:tavLst>
                                        <p:tav tm="0">
                                          <p:val>
                                            <p:fltVal val="0"/>
                                          </p:val>
                                        </p:tav>
                                        <p:tav tm="100000">
                                          <p:val>
                                            <p:strVal val="#ppt_w"/>
                                          </p:val>
                                        </p:tav>
                                      </p:tavLst>
                                    </p:anim>
                                    <p:anim calcmode="lin" valueType="num">
                                      <p:cBhvr>
                                        <p:cTn id="8" dur="1000" fill="hold"/>
                                        <p:tgtEl>
                                          <p:spTgt spid="2054"/>
                                        </p:tgtEl>
                                        <p:attrNameLst>
                                          <p:attrName>ppt_h</p:attrName>
                                        </p:attrNameLst>
                                      </p:cBhvr>
                                      <p:tavLst>
                                        <p:tav tm="0">
                                          <p:val>
                                            <p:fltVal val="0"/>
                                          </p:val>
                                        </p:tav>
                                        <p:tav tm="100000">
                                          <p:val>
                                            <p:strVal val="#ppt_h"/>
                                          </p:val>
                                        </p:tav>
                                      </p:tavLst>
                                    </p:anim>
                                    <p:anim calcmode="lin" valueType="num">
                                      <p:cBhvr>
                                        <p:cTn id="9" dur="1000" fill="hold"/>
                                        <p:tgtEl>
                                          <p:spTgt spid="2054"/>
                                        </p:tgtEl>
                                        <p:attrNameLst>
                                          <p:attrName>style.rotation</p:attrName>
                                        </p:attrNameLst>
                                      </p:cBhvr>
                                      <p:tavLst>
                                        <p:tav tm="0">
                                          <p:val>
                                            <p:fltVal val="90"/>
                                          </p:val>
                                        </p:tav>
                                        <p:tav tm="100000">
                                          <p:val>
                                            <p:fltVal val="0"/>
                                          </p:val>
                                        </p:tav>
                                      </p:tavLst>
                                    </p:anim>
                                    <p:animEffect transition="in" filter="fade">
                                      <p:cBhvr>
                                        <p:cTn id="10" dur="10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p:cTn id="15" dur="1000" fill="hold"/>
                                        <p:tgtEl>
                                          <p:spTgt spid="2052"/>
                                        </p:tgtEl>
                                        <p:attrNameLst>
                                          <p:attrName>ppt_w</p:attrName>
                                        </p:attrNameLst>
                                      </p:cBhvr>
                                      <p:tavLst>
                                        <p:tav tm="0">
                                          <p:val>
                                            <p:fltVal val="0"/>
                                          </p:val>
                                        </p:tav>
                                        <p:tav tm="100000">
                                          <p:val>
                                            <p:strVal val="#ppt_w"/>
                                          </p:val>
                                        </p:tav>
                                      </p:tavLst>
                                    </p:anim>
                                    <p:anim calcmode="lin" valueType="num">
                                      <p:cBhvr>
                                        <p:cTn id="16" dur="1000" fill="hold"/>
                                        <p:tgtEl>
                                          <p:spTgt spid="2052"/>
                                        </p:tgtEl>
                                        <p:attrNameLst>
                                          <p:attrName>ppt_h</p:attrName>
                                        </p:attrNameLst>
                                      </p:cBhvr>
                                      <p:tavLst>
                                        <p:tav tm="0">
                                          <p:val>
                                            <p:fltVal val="0"/>
                                          </p:val>
                                        </p:tav>
                                        <p:tav tm="100000">
                                          <p:val>
                                            <p:strVal val="#ppt_h"/>
                                          </p:val>
                                        </p:tav>
                                      </p:tavLst>
                                    </p:anim>
                                    <p:anim calcmode="lin" valueType="num">
                                      <p:cBhvr>
                                        <p:cTn id="17" dur="1000" fill="hold"/>
                                        <p:tgtEl>
                                          <p:spTgt spid="2052"/>
                                        </p:tgtEl>
                                        <p:attrNameLst>
                                          <p:attrName>style.rotation</p:attrName>
                                        </p:attrNameLst>
                                      </p:cBhvr>
                                      <p:tavLst>
                                        <p:tav tm="0">
                                          <p:val>
                                            <p:fltVal val="90"/>
                                          </p:val>
                                        </p:tav>
                                        <p:tav tm="100000">
                                          <p:val>
                                            <p:fltVal val="0"/>
                                          </p:val>
                                        </p:tav>
                                      </p:tavLst>
                                    </p:anim>
                                    <p:animEffect transition="in" filter="fade">
                                      <p:cBhvr>
                                        <p:cTn id="18" dur="1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427E0A9B-685F-679B-AAC2-4AB04ACC27A9}"/>
              </a:ext>
            </a:extLst>
          </p:cNvPr>
          <p:cNvPicPr>
            <a:picLocks noChangeAspect="1"/>
          </p:cNvPicPr>
          <p:nvPr/>
        </p:nvPicPr>
        <p:blipFill>
          <a:blip r:embed="rId2"/>
          <a:stretch>
            <a:fillRect/>
          </a:stretch>
        </p:blipFill>
        <p:spPr>
          <a:xfrm>
            <a:off x="1497720" y="1227909"/>
            <a:ext cx="3598063" cy="3605451"/>
          </a:xfrm>
          <a:prstGeom prst="rect">
            <a:avLst/>
          </a:prstGeom>
        </p:spPr>
      </p:pic>
      <p:pic>
        <p:nvPicPr>
          <p:cNvPr id="11" name="圖片 10">
            <a:hlinkClick r:id="rId3"/>
            <a:extLst>
              <a:ext uri="{FF2B5EF4-FFF2-40B4-BE49-F238E27FC236}">
                <a16:creationId xmlns:a16="http://schemas.microsoft.com/office/drawing/2014/main" id="{7602B3BE-262A-CD3D-34FD-0B0CA2DB5B1E}"/>
              </a:ext>
            </a:extLst>
          </p:cNvPr>
          <p:cNvPicPr>
            <a:picLocks noChangeAspect="1"/>
          </p:cNvPicPr>
          <p:nvPr/>
        </p:nvPicPr>
        <p:blipFill>
          <a:blip r:embed="rId4"/>
          <a:stretch>
            <a:fillRect/>
          </a:stretch>
        </p:blipFill>
        <p:spPr>
          <a:xfrm>
            <a:off x="6232124" y="2241348"/>
            <a:ext cx="5589337" cy="2064322"/>
          </a:xfrm>
          <a:prstGeom prst="rect">
            <a:avLst/>
          </a:prstGeom>
        </p:spPr>
      </p:pic>
    </p:spTree>
    <p:extLst>
      <p:ext uri="{BB962C8B-B14F-4D97-AF65-F5344CB8AC3E}">
        <p14:creationId xmlns:p14="http://schemas.microsoft.com/office/powerpoint/2010/main" val="1389768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949623F-185A-0349-917E-8EB556A2E133}"/>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13329FF-30D2-8844-A3E1-6F5F28F72042}"/>
              </a:ext>
            </a:extLst>
          </p:cNvPr>
          <p:cNvSpPr>
            <a:spLocks noGrp="1"/>
          </p:cNvSpPr>
          <p:nvPr>
            <p:ph type="title"/>
          </p:nvPr>
        </p:nvSpPr>
        <p:spPr>
          <a:xfrm>
            <a:off x="838200" y="3074849"/>
            <a:ext cx="10515600" cy="708301"/>
          </a:xfrm>
        </p:spPr>
        <p:txBody>
          <a:bodyPr>
            <a:noAutofit/>
          </a:bodyPr>
          <a:lstStyle/>
          <a:p>
            <a:pPr>
              <a:lnSpc>
                <a:spcPct val="100000"/>
              </a:lnSpc>
            </a:pPr>
            <a:r>
              <a:rPr lang="en-US" altLang="zh-TW" sz="6000" b="1" dirty="0"/>
              <a:t>3.</a:t>
            </a:r>
            <a:r>
              <a:rPr lang="zh-TW" altLang="en-US" sz="6000" b="1" dirty="0"/>
              <a:t>自主學習，懂得人就懂</a:t>
            </a:r>
            <a:endParaRPr lang="en-US" altLang="zh-TW" sz="6000" b="1" dirty="0"/>
          </a:p>
        </p:txBody>
      </p:sp>
      <p:sp>
        <p:nvSpPr>
          <p:cNvPr id="5" name="文字方塊 4">
            <a:extLst>
              <a:ext uri="{FF2B5EF4-FFF2-40B4-BE49-F238E27FC236}">
                <a16:creationId xmlns:a16="http://schemas.microsoft.com/office/drawing/2014/main" id="{1752B351-FF21-FAA5-F63D-69955684EF74}"/>
              </a:ext>
            </a:extLst>
          </p:cNvPr>
          <p:cNvSpPr txBox="1"/>
          <p:nvPr/>
        </p:nvSpPr>
        <p:spPr>
          <a:xfrm>
            <a:off x="4722829" y="5156462"/>
            <a:ext cx="4801314" cy="369332"/>
          </a:xfrm>
          <a:prstGeom prst="rect">
            <a:avLst/>
          </a:prstGeom>
          <a:noFill/>
        </p:spPr>
        <p:txBody>
          <a:bodyPr wrap="none" rtlCol="0">
            <a:spAutoFit/>
          </a:bodyPr>
          <a:lstStyle/>
          <a:p>
            <a:r>
              <a:rPr lang="zh-TW" altLang="en-US" dirty="0"/>
              <a:t>資料來源：鎮名校長；陳淑娟校長、數位專辦</a:t>
            </a:r>
          </a:p>
        </p:txBody>
      </p:sp>
    </p:spTree>
    <p:extLst>
      <p:ext uri="{BB962C8B-B14F-4D97-AF65-F5344CB8AC3E}">
        <p14:creationId xmlns:p14="http://schemas.microsoft.com/office/powerpoint/2010/main" val="2957136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9B736D1-D9B8-42DC-9F82-9520AC41A504}"/>
              </a:ext>
            </a:extLst>
          </p:cNvPr>
          <p:cNvSpPr>
            <a:spLocks noGrp="1"/>
          </p:cNvSpPr>
          <p:nvPr>
            <p:ph type="sldNum" sz="quarter" idx="11"/>
          </p:nvPr>
        </p:nvSpPr>
        <p:spPr/>
        <p:txBody>
          <a:bodyPr/>
          <a:lstStyle/>
          <a:p>
            <a:pPr>
              <a:defRPr/>
            </a:pPr>
            <a:fld id="{60800A5C-4C4E-40C0-A64F-BC8D9D1207E8}" type="slidenum">
              <a:rPr lang="en-GB" altLang="en-US" smtClean="0"/>
              <a:pPr>
                <a:defRPr/>
              </a:pPr>
              <a:t>22</a:t>
            </a:fld>
            <a:endParaRPr lang="en-GB" altLang="en-US"/>
          </a:p>
        </p:txBody>
      </p:sp>
      <p:pic>
        <p:nvPicPr>
          <p:cNvPr id="7" name="圖片 6">
            <a:extLst>
              <a:ext uri="{FF2B5EF4-FFF2-40B4-BE49-F238E27FC236}">
                <a16:creationId xmlns:a16="http://schemas.microsoft.com/office/drawing/2014/main" id="{0948D2FB-2F68-477B-A325-7FD0CCBE67BA}"/>
              </a:ext>
            </a:extLst>
          </p:cNvPr>
          <p:cNvPicPr>
            <a:picLocks noChangeAspect="1"/>
          </p:cNvPicPr>
          <p:nvPr/>
        </p:nvPicPr>
        <p:blipFill rotWithShape="1">
          <a:blip r:embed="rId3"/>
          <a:srcRect l="10473" t="11078"/>
          <a:stretch/>
        </p:blipFill>
        <p:spPr>
          <a:xfrm>
            <a:off x="-26247" y="1536566"/>
            <a:ext cx="6804119" cy="3855981"/>
          </a:xfrm>
          <a:prstGeom prst="rect">
            <a:avLst/>
          </a:prstGeom>
        </p:spPr>
      </p:pic>
      <p:sp>
        <p:nvSpPr>
          <p:cNvPr id="6" name="語音泡泡: 圓角矩形 5">
            <a:extLst>
              <a:ext uri="{FF2B5EF4-FFF2-40B4-BE49-F238E27FC236}">
                <a16:creationId xmlns:a16="http://schemas.microsoft.com/office/drawing/2014/main" id="{618BF570-7C79-4371-8401-3F4C6DC9DCD8}"/>
              </a:ext>
            </a:extLst>
          </p:cNvPr>
          <p:cNvSpPr/>
          <p:nvPr/>
        </p:nvSpPr>
        <p:spPr>
          <a:xfrm>
            <a:off x="7055179" y="113119"/>
            <a:ext cx="5084190" cy="1423447"/>
          </a:xfrm>
          <a:prstGeom prst="wedgeRoundRectCallout">
            <a:avLst>
              <a:gd name="adj1" fmla="val -31350"/>
              <a:gd name="adj2" fmla="val 3429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400" b="1" dirty="0"/>
              <a:t>推動組織</a:t>
            </a:r>
            <a:endParaRPr lang="en-US" altLang="zh-TW" sz="2400" b="1" dirty="0"/>
          </a:p>
          <a:p>
            <a:pPr algn="ctr"/>
            <a:r>
              <a:rPr lang="zh-TW" altLang="en-US" sz="3200" b="1" dirty="0"/>
              <a:t>從</a:t>
            </a:r>
            <a:r>
              <a:rPr lang="zh-TW" altLang="en-US" sz="3200" b="1" dirty="0">
                <a:solidFill>
                  <a:srgbClr val="FFFF00"/>
                </a:solidFill>
              </a:rPr>
              <a:t>資訊輔導團</a:t>
            </a:r>
            <a:r>
              <a:rPr lang="zh-TW" altLang="en-US" sz="3200" b="1" dirty="0"/>
              <a:t>擴展</a:t>
            </a:r>
            <a:endParaRPr lang="en-US" altLang="zh-TW" sz="3200" b="1" dirty="0"/>
          </a:p>
          <a:p>
            <a:pPr algn="ctr"/>
            <a:r>
              <a:rPr lang="zh-TW" altLang="en-US" sz="3200" b="1" dirty="0"/>
              <a:t>至</a:t>
            </a:r>
            <a:r>
              <a:rPr lang="zh-TW" altLang="en-US" sz="3200" b="1" dirty="0">
                <a:solidFill>
                  <a:srgbClr val="FFFF00"/>
                </a:solidFill>
              </a:rPr>
              <a:t>數位學習專案辦公室</a:t>
            </a:r>
          </a:p>
        </p:txBody>
      </p:sp>
      <p:sp>
        <p:nvSpPr>
          <p:cNvPr id="2" name="橢圓 1">
            <a:extLst>
              <a:ext uri="{FF2B5EF4-FFF2-40B4-BE49-F238E27FC236}">
                <a16:creationId xmlns:a16="http://schemas.microsoft.com/office/drawing/2014/main" id="{59D34DB8-D80B-4CBE-A345-6A3646591098}"/>
              </a:ext>
            </a:extLst>
          </p:cNvPr>
          <p:cNvSpPr/>
          <p:nvPr/>
        </p:nvSpPr>
        <p:spPr bwMode="auto">
          <a:xfrm>
            <a:off x="3164263" y="2038789"/>
            <a:ext cx="2576661" cy="864909"/>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ndParaRPr>
          </a:p>
        </p:txBody>
      </p:sp>
      <p:sp>
        <p:nvSpPr>
          <p:cNvPr id="8" name="語音泡泡: 圓角矩形 7">
            <a:extLst>
              <a:ext uri="{FF2B5EF4-FFF2-40B4-BE49-F238E27FC236}">
                <a16:creationId xmlns:a16="http://schemas.microsoft.com/office/drawing/2014/main" id="{656ED256-BA69-4F2A-932B-AEFC680E5007}"/>
              </a:ext>
            </a:extLst>
          </p:cNvPr>
          <p:cNvSpPr/>
          <p:nvPr/>
        </p:nvSpPr>
        <p:spPr>
          <a:xfrm>
            <a:off x="7020196" y="3525282"/>
            <a:ext cx="5084190" cy="1559792"/>
          </a:xfrm>
          <a:prstGeom prst="wedgeRoundRectCallout">
            <a:avLst>
              <a:gd name="adj1" fmla="val -31350"/>
              <a:gd name="adj2" fmla="val 3429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zh-TW" altLang="en-US" sz="2400" b="1" dirty="0"/>
              <a:t>關注焦點</a:t>
            </a:r>
            <a:endParaRPr lang="en-US" altLang="zh-TW" sz="2400" b="1" dirty="0"/>
          </a:p>
          <a:p>
            <a:pPr algn="ctr"/>
            <a:r>
              <a:rPr lang="zh-TW" altLang="en-US" sz="3200" b="1" dirty="0"/>
              <a:t>從</a:t>
            </a:r>
            <a:r>
              <a:rPr lang="zh-TW" altLang="en-US" sz="3200" b="1" dirty="0">
                <a:solidFill>
                  <a:srgbClr val="FFFF00"/>
                </a:solidFill>
              </a:rPr>
              <a:t>資訊科技數位力</a:t>
            </a:r>
            <a:r>
              <a:rPr lang="zh-TW" altLang="en-US" sz="3200" b="1" dirty="0"/>
              <a:t>擴展</a:t>
            </a:r>
            <a:endParaRPr lang="en-US" altLang="zh-TW" sz="3200" b="1" dirty="0"/>
          </a:p>
          <a:p>
            <a:pPr algn="ctr"/>
            <a:r>
              <a:rPr lang="zh-TW" altLang="en-US" sz="3200" b="1" dirty="0"/>
              <a:t>至</a:t>
            </a:r>
            <a:r>
              <a:rPr lang="zh-TW" altLang="en-US" sz="3200" b="1" dirty="0">
                <a:solidFill>
                  <a:srgbClr val="FFFF00"/>
                </a:solidFill>
              </a:rPr>
              <a:t>各</a:t>
            </a:r>
            <a:r>
              <a:rPr lang="en-US" altLang="zh-TW" sz="3200" b="1" dirty="0">
                <a:solidFill>
                  <a:srgbClr val="FFFF00"/>
                </a:solidFill>
              </a:rPr>
              <a:t>(</a:t>
            </a:r>
            <a:r>
              <a:rPr lang="zh-TW" altLang="en-US" sz="3200" b="1" dirty="0">
                <a:solidFill>
                  <a:srgbClr val="FFFF00"/>
                </a:solidFill>
              </a:rPr>
              <a:t>跨</a:t>
            </a:r>
            <a:r>
              <a:rPr lang="en-US" altLang="zh-TW" sz="3200" b="1" dirty="0">
                <a:solidFill>
                  <a:srgbClr val="FFFF00"/>
                </a:solidFill>
              </a:rPr>
              <a:t>)</a:t>
            </a:r>
            <a:r>
              <a:rPr lang="zh-TW" altLang="en-US" sz="3200" b="1" dirty="0">
                <a:solidFill>
                  <a:srgbClr val="FFFF00"/>
                </a:solidFill>
              </a:rPr>
              <a:t>領域課程學習力</a:t>
            </a:r>
          </a:p>
        </p:txBody>
      </p:sp>
      <p:sp>
        <p:nvSpPr>
          <p:cNvPr id="9" name="語音泡泡: 圓角矩形 8">
            <a:extLst>
              <a:ext uri="{FF2B5EF4-FFF2-40B4-BE49-F238E27FC236}">
                <a16:creationId xmlns:a16="http://schemas.microsoft.com/office/drawing/2014/main" id="{632A49A2-D24C-474B-B222-66D6BA699AB4}"/>
              </a:ext>
            </a:extLst>
          </p:cNvPr>
          <p:cNvSpPr/>
          <p:nvPr/>
        </p:nvSpPr>
        <p:spPr>
          <a:xfrm>
            <a:off x="7055179" y="5221592"/>
            <a:ext cx="5038676" cy="1545921"/>
          </a:xfrm>
          <a:prstGeom prst="wedgeRoundRectCallout">
            <a:avLst>
              <a:gd name="adj1" fmla="val -31350"/>
              <a:gd name="adj2" fmla="val 3429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400" b="1" dirty="0"/>
              <a:t>影響對象</a:t>
            </a:r>
            <a:endParaRPr lang="en-US" altLang="zh-TW" sz="2400" b="1" dirty="0"/>
          </a:p>
          <a:p>
            <a:pPr algn="ctr"/>
            <a:r>
              <a:rPr lang="zh-TW" altLang="en-US" sz="3200" b="1" dirty="0"/>
              <a:t>從</a:t>
            </a:r>
            <a:r>
              <a:rPr lang="zh-TW" altLang="en-US" sz="3200" b="1" dirty="0">
                <a:solidFill>
                  <a:srgbClr val="FFFF00"/>
                </a:solidFill>
              </a:rPr>
              <a:t>參與計畫老師</a:t>
            </a:r>
            <a:r>
              <a:rPr lang="zh-TW" altLang="en-US" sz="3200" b="1" dirty="0"/>
              <a:t>擴展</a:t>
            </a:r>
            <a:endParaRPr lang="en-US" altLang="zh-TW" sz="3200" b="1" dirty="0"/>
          </a:p>
          <a:p>
            <a:pPr algn="ctr"/>
            <a:r>
              <a:rPr lang="zh-TW" altLang="en-US" sz="3200" b="1" dirty="0"/>
              <a:t>至</a:t>
            </a:r>
            <a:r>
              <a:rPr lang="zh-TW" altLang="en-US" sz="3200" b="1" dirty="0">
                <a:solidFill>
                  <a:srgbClr val="FFFF00"/>
                </a:solidFill>
              </a:rPr>
              <a:t>全縣教師</a:t>
            </a:r>
          </a:p>
        </p:txBody>
      </p:sp>
      <p:sp>
        <p:nvSpPr>
          <p:cNvPr id="10" name="語音泡泡: 圓角矩形 9">
            <a:extLst>
              <a:ext uri="{FF2B5EF4-FFF2-40B4-BE49-F238E27FC236}">
                <a16:creationId xmlns:a16="http://schemas.microsoft.com/office/drawing/2014/main" id="{C3D075E9-BE1E-4DC9-B5E6-4C1507543D5E}"/>
              </a:ext>
            </a:extLst>
          </p:cNvPr>
          <p:cNvSpPr/>
          <p:nvPr/>
        </p:nvSpPr>
        <p:spPr>
          <a:xfrm>
            <a:off x="7020196" y="1671960"/>
            <a:ext cx="5017465" cy="1660759"/>
          </a:xfrm>
          <a:prstGeom prst="wedgeRoundRectCallout">
            <a:avLst>
              <a:gd name="adj1" fmla="val -31350"/>
              <a:gd name="adj2" fmla="val 3429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zh-TW" altLang="en-US" sz="2400" b="1" dirty="0"/>
              <a:t>輔導機制</a:t>
            </a:r>
            <a:endParaRPr lang="en-US" altLang="zh-TW" sz="2400" b="1" dirty="0"/>
          </a:p>
          <a:p>
            <a:pPr algn="ctr"/>
            <a:r>
              <a:rPr lang="zh-TW" altLang="en-US" sz="3200" b="1" dirty="0"/>
              <a:t>從</a:t>
            </a:r>
            <a:r>
              <a:rPr lang="zh-TW" altLang="en-US" sz="3200" b="1" dirty="0">
                <a:solidFill>
                  <a:srgbClr val="FFFF00"/>
                </a:solidFill>
              </a:rPr>
              <a:t>個別學校單一教室</a:t>
            </a:r>
            <a:r>
              <a:rPr lang="zh-TW" altLang="en-US" sz="3200" b="1" dirty="0"/>
              <a:t>擴展</a:t>
            </a:r>
            <a:endParaRPr lang="en-US" altLang="zh-TW" sz="3200" b="1" dirty="0"/>
          </a:p>
          <a:p>
            <a:pPr algn="ctr"/>
            <a:r>
              <a:rPr lang="zh-TW" altLang="en-US" sz="3200" b="1" dirty="0"/>
              <a:t>至</a:t>
            </a:r>
            <a:r>
              <a:rPr lang="zh-TW" altLang="en-US" sz="3200" b="1" dirty="0">
                <a:solidFill>
                  <a:srgbClr val="FFFF00"/>
                </a:solidFill>
              </a:rPr>
              <a:t>跨校教師學習社群</a:t>
            </a:r>
          </a:p>
        </p:txBody>
      </p:sp>
      <p:sp>
        <p:nvSpPr>
          <p:cNvPr id="11" name="Google Shape;3076;p44">
            <a:extLst>
              <a:ext uri="{FF2B5EF4-FFF2-40B4-BE49-F238E27FC236}">
                <a16:creationId xmlns:a16="http://schemas.microsoft.com/office/drawing/2014/main" id="{F5B8A2B5-7112-45B1-B38E-30B414D1BEB7}"/>
              </a:ext>
            </a:extLst>
          </p:cNvPr>
          <p:cNvSpPr/>
          <p:nvPr/>
        </p:nvSpPr>
        <p:spPr>
          <a:xfrm>
            <a:off x="98144" y="5710617"/>
            <a:ext cx="6922051" cy="707846"/>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spAutoFit/>
          </a:bodyPr>
          <a:lstStyle/>
          <a:p>
            <a:pPr>
              <a:spcBef>
                <a:spcPts val="0"/>
              </a:spcBef>
              <a:spcAft>
                <a:spcPts val="0"/>
              </a:spcAft>
              <a:buClr>
                <a:srgbClr val="E9643B"/>
              </a:buClr>
              <a:buSzPts val="4800"/>
            </a:pPr>
            <a:r>
              <a:rPr lang="zh-TW" altLang="en-US" sz="4000" b="1" dirty="0">
                <a:solidFill>
                  <a:srgbClr val="FF0000"/>
                </a:solidFill>
                <a:latin typeface="微軟正黑體" panose="020B0604030504040204" pitchFamily="34" charset="-120"/>
                <a:ea typeface="微軟正黑體" panose="020B0604030504040204" pitchFamily="34" charset="-120"/>
                <a:cs typeface="DFKai-SB"/>
                <a:sym typeface="DFKai-SB"/>
              </a:rPr>
              <a:t>擴大推動思維</a:t>
            </a:r>
            <a:r>
              <a:rPr lang="en-US" altLang="zh-TW" sz="4000" b="1" dirty="0">
                <a:latin typeface="微軟正黑體" panose="020B0604030504040204" pitchFamily="34" charset="-120"/>
                <a:ea typeface="微軟正黑體" panose="020B0604030504040204" pitchFamily="34" charset="-120"/>
                <a:cs typeface="DFKai-SB"/>
                <a:sym typeface="DFKai-SB"/>
              </a:rPr>
              <a:t>-</a:t>
            </a:r>
            <a:r>
              <a:rPr lang="zh-TW" altLang="en-US" sz="4000" b="1" dirty="0">
                <a:latin typeface="微軟正黑體" panose="020B0604030504040204" pitchFamily="34" charset="-120"/>
                <a:ea typeface="微軟正黑體" panose="020B0604030504040204" pitchFamily="34" charset="-120"/>
                <a:cs typeface="DFKai-SB"/>
                <a:sym typeface="DFKai-SB"/>
              </a:rPr>
              <a:t>緊扣</a:t>
            </a:r>
            <a:r>
              <a:rPr lang="zh-TW" altLang="en-US" sz="3200" b="1" dirty="0">
                <a:latin typeface="微軟正黑體" panose="020B0604030504040204" pitchFamily="34" charset="-120"/>
                <a:ea typeface="微軟正黑體" panose="020B0604030504040204" pitchFamily="34" charset="-120"/>
                <a:cs typeface="DFKai-SB"/>
                <a:sym typeface="DFKai-SB"/>
              </a:rPr>
              <a:t>課程教學面向</a:t>
            </a:r>
            <a:endParaRPr lang="en-US" altLang="zh-TW" sz="4000" b="1" dirty="0">
              <a:latin typeface="微軟正黑體" panose="020B0604030504040204" pitchFamily="34" charset="-120"/>
              <a:ea typeface="微軟正黑體" panose="020B0604030504040204" pitchFamily="34" charset="-120"/>
              <a:cs typeface="DFKai-SB"/>
              <a:sym typeface="DFKai-SB"/>
            </a:endParaRPr>
          </a:p>
        </p:txBody>
      </p:sp>
      <p:sp>
        <p:nvSpPr>
          <p:cNvPr id="12" name="Google Shape;3076;p44">
            <a:extLst>
              <a:ext uri="{FF2B5EF4-FFF2-40B4-BE49-F238E27FC236}">
                <a16:creationId xmlns:a16="http://schemas.microsoft.com/office/drawing/2014/main" id="{BBAF9C46-C033-48EB-AA04-9213C63E5540}"/>
              </a:ext>
            </a:extLst>
          </p:cNvPr>
          <p:cNvSpPr/>
          <p:nvPr/>
        </p:nvSpPr>
        <p:spPr>
          <a:xfrm>
            <a:off x="465789" y="39021"/>
            <a:ext cx="6922051" cy="830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spAutoFit/>
          </a:bodyPr>
          <a:lstStyle/>
          <a:p>
            <a:pPr>
              <a:spcBef>
                <a:spcPts val="0"/>
              </a:spcBef>
              <a:spcAft>
                <a:spcPts val="0"/>
              </a:spcAft>
              <a:buClr>
                <a:srgbClr val="E9643B"/>
              </a:buClr>
              <a:buSzPts val="4800"/>
            </a:pPr>
            <a:r>
              <a:rPr lang="zh-TW" altLang="en-US" sz="4800" b="1" dirty="0">
                <a:solidFill>
                  <a:srgbClr val="FF0000"/>
                </a:solidFill>
                <a:latin typeface="微軟正黑體" panose="020B0604030504040204" pitchFamily="34" charset="-120"/>
                <a:ea typeface="微軟正黑體" panose="020B0604030504040204" pitchFamily="34" charset="-120"/>
                <a:cs typeface="DFKai-SB"/>
                <a:sym typeface="DFKai-SB"/>
              </a:rPr>
              <a:t>提升策略</a:t>
            </a:r>
            <a:r>
              <a:rPr lang="en-US" altLang="zh-TW" sz="4800" b="1" dirty="0">
                <a:solidFill>
                  <a:srgbClr val="FF0000"/>
                </a:solidFill>
                <a:latin typeface="微軟正黑體" panose="020B0604030504040204" pitchFamily="34" charset="-120"/>
                <a:ea typeface="微軟正黑體" panose="020B0604030504040204" pitchFamily="34" charset="-120"/>
                <a:cs typeface="DFKai-SB"/>
                <a:sym typeface="DFKai-SB"/>
              </a:rPr>
              <a:t>-</a:t>
            </a:r>
            <a:r>
              <a:rPr lang="zh-TW" altLang="en-US" sz="4800" b="1" dirty="0">
                <a:solidFill>
                  <a:srgbClr val="FF0000"/>
                </a:solidFill>
                <a:latin typeface="微軟正黑體" panose="020B0604030504040204" pitchFamily="34" charset="-120"/>
                <a:ea typeface="微軟正黑體" panose="020B0604030504040204" pitchFamily="34" charset="-120"/>
                <a:cs typeface="DFKai-SB"/>
                <a:sym typeface="DFKai-SB"/>
              </a:rPr>
              <a:t>四大面向</a:t>
            </a:r>
            <a:endParaRPr lang="en-US" altLang="zh-TW" sz="4800" b="1" dirty="0">
              <a:solidFill>
                <a:srgbClr val="FF0000"/>
              </a:solidFill>
              <a:latin typeface="微軟正黑體" panose="020B0604030504040204" pitchFamily="34" charset="-120"/>
              <a:ea typeface="微軟正黑體" panose="020B0604030504040204" pitchFamily="34" charset="-120"/>
              <a:cs typeface="DFKai-SB"/>
              <a:sym typeface="DFKai-SB"/>
            </a:endParaRPr>
          </a:p>
        </p:txBody>
      </p:sp>
    </p:spTree>
    <p:extLst>
      <p:ext uri="{BB962C8B-B14F-4D97-AF65-F5344CB8AC3E}">
        <p14:creationId xmlns:p14="http://schemas.microsoft.com/office/powerpoint/2010/main" val="3651684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7D823C3-E02A-4ED3-8C50-88E9376C1582}"/>
              </a:ext>
            </a:extLst>
          </p:cNvPr>
          <p:cNvSpPr>
            <a:spLocks noGrp="1"/>
          </p:cNvSpPr>
          <p:nvPr>
            <p:ph type="sldNum" sz="quarter" idx="11"/>
          </p:nvPr>
        </p:nvSpPr>
        <p:spPr/>
        <p:txBody>
          <a:bodyPr/>
          <a:lstStyle/>
          <a:p>
            <a:pPr>
              <a:defRPr/>
            </a:pPr>
            <a:fld id="{60800A5C-4C4E-40C0-A64F-BC8D9D1207E8}" type="slidenum">
              <a:rPr lang="en-GB" altLang="en-US" smtClean="0"/>
              <a:pPr>
                <a:defRPr/>
              </a:pPr>
              <a:t>23</a:t>
            </a:fld>
            <a:endParaRPr lang="en-GB" altLang="en-US"/>
          </a:p>
        </p:txBody>
      </p:sp>
      <p:sp>
        <p:nvSpPr>
          <p:cNvPr id="6" name="文字方塊 5">
            <a:extLst>
              <a:ext uri="{FF2B5EF4-FFF2-40B4-BE49-F238E27FC236}">
                <a16:creationId xmlns:a16="http://schemas.microsoft.com/office/drawing/2014/main" id="{284617A3-17DD-41DF-B0F3-C4ECB8C361F2}"/>
              </a:ext>
            </a:extLst>
          </p:cNvPr>
          <p:cNvSpPr txBox="1"/>
          <p:nvPr/>
        </p:nvSpPr>
        <p:spPr>
          <a:xfrm>
            <a:off x="0" y="2116248"/>
            <a:ext cx="10482607" cy="461665"/>
          </a:xfrm>
          <a:prstGeom prst="rect">
            <a:avLst/>
          </a:prstGeom>
          <a:noFill/>
        </p:spPr>
        <p:txBody>
          <a:bodyPr wrap="square" rtlCol="0">
            <a:spAutoFit/>
          </a:bodyPr>
          <a:lstStyle/>
          <a:p>
            <a:r>
              <a:rPr lang="zh-TW" altLang="en-US" sz="2400" b="1" dirty="0"/>
              <a:t>資源整合</a:t>
            </a:r>
            <a:r>
              <a:rPr lang="en-US" altLang="zh-TW" sz="2400" dirty="0"/>
              <a:t>-</a:t>
            </a:r>
            <a:r>
              <a:rPr lang="zh-TW" altLang="en-US" sz="2400" b="1" dirty="0"/>
              <a:t>嘉義縣數位學習專案辦公室</a:t>
            </a:r>
          </a:p>
        </p:txBody>
      </p:sp>
      <p:pic>
        <p:nvPicPr>
          <p:cNvPr id="2" name="圖片 1">
            <a:extLst>
              <a:ext uri="{FF2B5EF4-FFF2-40B4-BE49-F238E27FC236}">
                <a16:creationId xmlns:a16="http://schemas.microsoft.com/office/drawing/2014/main" id="{633B29D0-C2F1-4EDD-9631-187AD75EC7CD}"/>
              </a:ext>
            </a:extLst>
          </p:cNvPr>
          <p:cNvPicPr>
            <a:picLocks noChangeAspect="1"/>
          </p:cNvPicPr>
          <p:nvPr/>
        </p:nvPicPr>
        <p:blipFill>
          <a:blip r:embed="rId2"/>
          <a:stretch>
            <a:fillRect/>
          </a:stretch>
        </p:blipFill>
        <p:spPr>
          <a:xfrm>
            <a:off x="1310326" y="0"/>
            <a:ext cx="5976594" cy="1583703"/>
          </a:xfrm>
          <a:prstGeom prst="rect">
            <a:avLst/>
          </a:prstGeom>
        </p:spPr>
      </p:pic>
      <p:pic>
        <p:nvPicPr>
          <p:cNvPr id="8" name="圖片 7">
            <a:extLst>
              <a:ext uri="{FF2B5EF4-FFF2-40B4-BE49-F238E27FC236}">
                <a16:creationId xmlns:a16="http://schemas.microsoft.com/office/drawing/2014/main" id="{BEB5F38A-CF2E-4B1F-B622-4368551FE467}"/>
              </a:ext>
            </a:extLst>
          </p:cNvPr>
          <p:cNvPicPr>
            <a:picLocks noChangeAspect="1"/>
          </p:cNvPicPr>
          <p:nvPr/>
        </p:nvPicPr>
        <p:blipFill>
          <a:blip r:embed="rId3"/>
          <a:stretch>
            <a:fillRect/>
          </a:stretch>
        </p:blipFill>
        <p:spPr>
          <a:xfrm>
            <a:off x="-1565" y="2189862"/>
            <a:ext cx="5162742" cy="3458611"/>
          </a:xfrm>
          <a:prstGeom prst="rect">
            <a:avLst/>
          </a:prstGeom>
        </p:spPr>
      </p:pic>
      <p:sp>
        <p:nvSpPr>
          <p:cNvPr id="3" name="矩形: 圓角 2">
            <a:extLst>
              <a:ext uri="{FF2B5EF4-FFF2-40B4-BE49-F238E27FC236}">
                <a16:creationId xmlns:a16="http://schemas.microsoft.com/office/drawing/2014/main" id="{530037C0-715C-45F9-AB6C-35956EF4F499}"/>
              </a:ext>
            </a:extLst>
          </p:cNvPr>
          <p:cNvSpPr/>
          <p:nvPr/>
        </p:nvSpPr>
        <p:spPr bwMode="auto">
          <a:xfrm>
            <a:off x="5181600" y="1520186"/>
            <a:ext cx="6912989" cy="5337813"/>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C00000"/>
                </a:solidFill>
                <a:effectLst/>
                <a:latin typeface="Arial" charset="0"/>
              </a:rPr>
              <a:t>整合</a:t>
            </a:r>
            <a:r>
              <a:rPr kumimoji="0" lang="zh-TW" altLang="en-US" sz="2400" b="1" i="0" u="none" strike="noStrike" cap="none" normalizeH="0" baseline="0" dirty="0">
                <a:ln>
                  <a:noFill/>
                </a:ln>
                <a:solidFill>
                  <a:srgbClr val="C00000"/>
                </a:solidFill>
                <a:effectLst/>
                <a:latin typeface="Arial" charset="0"/>
              </a:rPr>
              <a:t>既有組織</a:t>
            </a:r>
            <a:r>
              <a:rPr kumimoji="0" lang="zh-TW" altLang="en-US" sz="2400" b="0" i="0" u="none" strike="noStrike" cap="none" normalizeH="0" baseline="0" dirty="0">
                <a:ln>
                  <a:noFill/>
                </a:ln>
                <a:solidFill>
                  <a:srgbClr val="C00000"/>
                </a:solidFill>
                <a:effectLst/>
                <a:latin typeface="Arial" charset="0"/>
              </a:rPr>
              <a:t>與</a:t>
            </a:r>
            <a:r>
              <a:rPr kumimoji="0" lang="zh-TW" altLang="en-US" sz="2400" b="1" i="0" u="none" strike="noStrike" cap="none" normalizeH="0" baseline="0" dirty="0">
                <a:ln>
                  <a:noFill/>
                </a:ln>
                <a:solidFill>
                  <a:srgbClr val="C00000"/>
                </a:solidFill>
                <a:effectLst/>
                <a:latin typeface="Arial" charset="0"/>
              </a:rPr>
              <a:t>專業人才</a:t>
            </a:r>
            <a:r>
              <a:rPr kumimoji="0" lang="zh-TW" altLang="en-US" sz="2400" b="0" i="0" u="none" strike="noStrike" cap="none" normalizeH="0" baseline="0" dirty="0">
                <a:ln>
                  <a:noFill/>
                </a:ln>
                <a:solidFill>
                  <a:srgbClr val="C00000"/>
                </a:solidFill>
                <a:effectLst/>
                <a:latin typeface="Arial" charset="0"/>
              </a:rPr>
              <a:t>，</a:t>
            </a:r>
            <a:r>
              <a:rPr kumimoji="0" lang="zh-TW" altLang="en-US" sz="2800" b="1" i="0" u="none" strike="noStrike" cap="none" normalizeH="0" baseline="0" dirty="0">
                <a:ln>
                  <a:noFill/>
                </a:ln>
                <a:solidFill>
                  <a:srgbClr val="C00000"/>
                </a:solidFill>
                <a:effectLst/>
                <a:latin typeface="Arial" charset="0"/>
              </a:rPr>
              <a:t>提升推動的格局</a:t>
            </a:r>
            <a:endParaRPr kumimoji="0" lang="en-US" altLang="zh-TW" sz="2400" b="1" i="0" u="none" strike="noStrike" cap="none" normalizeH="0" baseline="0" dirty="0">
              <a:ln>
                <a:noFill/>
              </a:ln>
              <a:solidFill>
                <a:srgbClr val="C00000"/>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altLang="zh-TW" sz="2400" b="0" i="0" u="none" strike="noStrike" cap="none" normalizeH="0" baseline="0" dirty="0">
              <a:ln>
                <a:noFill/>
              </a:ln>
              <a:solidFill>
                <a:srgbClr val="C00000"/>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charset="0"/>
            </a:endParaRPr>
          </a:p>
        </p:txBody>
      </p:sp>
      <p:graphicFrame>
        <p:nvGraphicFramePr>
          <p:cNvPr id="9" name="資料庫圖表 8">
            <a:extLst>
              <a:ext uri="{FF2B5EF4-FFF2-40B4-BE49-F238E27FC236}">
                <a16:creationId xmlns:a16="http://schemas.microsoft.com/office/drawing/2014/main" id="{C86977A5-3A22-47F5-9A7D-C97A7579E416}"/>
              </a:ext>
            </a:extLst>
          </p:cNvPr>
          <p:cNvGraphicFramePr/>
          <p:nvPr/>
        </p:nvGraphicFramePr>
        <p:xfrm>
          <a:off x="5937315" y="2419625"/>
          <a:ext cx="5781771" cy="4139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箭號: 五邊形 12">
            <a:extLst>
              <a:ext uri="{FF2B5EF4-FFF2-40B4-BE49-F238E27FC236}">
                <a16:creationId xmlns:a16="http://schemas.microsoft.com/office/drawing/2014/main" id="{13D3B853-D12D-4A10-9FCF-517681A81837}"/>
              </a:ext>
            </a:extLst>
          </p:cNvPr>
          <p:cNvSpPr/>
          <p:nvPr/>
        </p:nvSpPr>
        <p:spPr bwMode="auto">
          <a:xfrm flipH="1">
            <a:off x="9654605" y="2542206"/>
            <a:ext cx="1604141" cy="801278"/>
          </a:xfrm>
          <a:prstGeom prst="homePlate">
            <a:avLst>
              <a:gd name="adj" fmla="val 0"/>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600" dirty="0"/>
              <a:t>  </a:t>
            </a:r>
            <a:r>
              <a:rPr lang="zh-TW" altLang="en-US" sz="1600" b="1" dirty="0">
                <a:solidFill>
                  <a:srgbClr val="C00000"/>
                </a:solidFill>
              </a:rPr>
              <a:t>資訊科技融入</a:t>
            </a:r>
            <a:endParaRPr lang="en-US" altLang="zh-TW" sz="1600" b="1" dirty="0">
              <a:solidFill>
                <a:srgbClr val="C00000"/>
              </a:solidFill>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dirty="0">
                <a:ln>
                  <a:noFill/>
                </a:ln>
                <a:solidFill>
                  <a:schemeClr val="tx1"/>
                </a:solidFill>
                <a:effectLst/>
                <a:latin typeface="Arial" charset="0"/>
              </a:rPr>
              <a:t>  </a:t>
            </a:r>
            <a:r>
              <a:rPr kumimoji="0" lang="zh-TW" altLang="en-US" sz="1600" b="0" i="0" u="none" strike="noStrike" cap="none" normalizeH="0" baseline="0" dirty="0">
                <a:ln>
                  <a:noFill/>
                </a:ln>
                <a:solidFill>
                  <a:schemeClr val="tx1"/>
                </a:solidFill>
                <a:effectLst/>
                <a:latin typeface="Arial" charset="0"/>
              </a:rPr>
              <a:t>校訂課程設計</a:t>
            </a:r>
            <a:endParaRPr kumimoji="0" lang="en-US" altLang="zh-TW" sz="14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1400" dirty="0"/>
              <a:t>  </a:t>
            </a:r>
            <a:r>
              <a:rPr lang="zh-TW" altLang="en-US" sz="1600" dirty="0"/>
              <a:t>領域課程設計</a:t>
            </a:r>
            <a:endParaRPr kumimoji="0" lang="zh-TW" altLang="en-US" sz="1400" b="0" i="0" u="none" strike="noStrike" cap="none" normalizeH="0" baseline="0" dirty="0">
              <a:ln>
                <a:noFill/>
              </a:ln>
              <a:solidFill>
                <a:schemeClr val="tx1"/>
              </a:solidFill>
              <a:effectLst/>
              <a:latin typeface="Arial" charset="0"/>
            </a:endParaRPr>
          </a:p>
        </p:txBody>
      </p:sp>
      <p:sp>
        <p:nvSpPr>
          <p:cNvPr id="14" name="箭號: 五邊形 13">
            <a:extLst>
              <a:ext uri="{FF2B5EF4-FFF2-40B4-BE49-F238E27FC236}">
                <a16:creationId xmlns:a16="http://schemas.microsoft.com/office/drawing/2014/main" id="{3844B77C-FC9E-40EC-9FEF-15CC7CFB6676}"/>
              </a:ext>
            </a:extLst>
          </p:cNvPr>
          <p:cNvSpPr/>
          <p:nvPr/>
        </p:nvSpPr>
        <p:spPr bwMode="auto">
          <a:xfrm>
            <a:off x="5937315" y="2542206"/>
            <a:ext cx="2054390" cy="801278"/>
          </a:xfrm>
          <a:prstGeom prst="homePlate">
            <a:avLst>
              <a:gd name="adj" fmla="val 0"/>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1400" dirty="0"/>
              <a:t>  </a:t>
            </a:r>
            <a:r>
              <a:rPr lang="zh-TW" altLang="en-US" sz="1600" b="1" dirty="0">
                <a:solidFill>
                  <a:srgbClr val="C00000"/>
                </a:solidFill>
              </a:rPr>
              <a:t>以自主學習模式</a:t>
            </a:r>
            <a:endParaRPr lang="en-US" altLang="zh-TW" sz="1600" b="1" dirty="0">
              <a:solidFill>
                <a:srgbClr val="C00000"/>
              </a:solidFill>
            </a:endParaRPr>
          </a:p>
          <a:p>
            <a:r>
              <a:rPr lang="zh-TW" altLang="en-US" dirty="0"/>
              <a:t>資訊科技課程設計</a:t>
            </a:r>
            <a:endParaRPr kumimoji="0" lang="zh-TW" altLang="en-US" i="0" u="none" strike="noStrike" cap="none" normalizeH="0" baseline="0" dirty="0">
              <a:ln>
                <a:noFill/>
              </a:ln>
              <a:effectLst/>
              <a:latin typeface="Arial" charset="0"/>
            </a:endParaRPr>
          </a:p>
        </p:txBody>
      </p:sp>
      <p:sp>
        <p:nvSpPr>
          <p:cNvPr id="16" name="矩形: 圓角 15">
            <a:extLst>
              <a:ext uri="{FF2B5EF4-FFF2-40B4-BE49-F238E27FC236}">
                <a16:creationId xmlns:a16="http://schemas.microsoft.com/office/drawing/2014/main" id="{86072F05-2B2B-469C-AD1D-BE6D116C1501}"/>
              </a:ext>
            </a:extLst>
          </p:cNvPr>
          <p:cNvSpPr/>
          <p:nvPr/>
        </p:nvSpPr>
        <p:spPr bwMode="auto">
          <a:xfrm>
            <a:off x="9829008" y="4858884"/>
            <a:ext cx="2265579" cy="177766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rgbClr val="C00000"/>
                </a:solidFill>
                <a:effectLst/>
                <a:latin typeface="Arial" charset="0"/>
              </a:rPr>
              <a:t>領域輔導團</a:t>
            </a:r>
            <a:r>
              <a:rPr kumimoji="0" lang="en-US" altLang="zh-TW" sz="1800" b="1" i="0" u="none" strike="noStrike" cap="none" normalizeH="0" baseline="0" dirty="0">
                <a:ln>
                  <a:noFill/>
                </a:ln>
                <a:solidFill>
                  <a:srgbClr val="C00000"/>
                </a:solidFill>
                <a:effectLst/>
                <a:latin typeface="Arial" charset="0"/>
              </a:rPr>
              <a:t>-</a:t>
            </a:r>
            <a:r>
              <a:rPr kumimoji="0" lang="zh-TW" altLang="en-US" sz="1600" b="0" i="0" u="none" strike="noStrike" cap="none" normalizeH="0" baseline="0" dirty="0">
                <a:ln>
                  <a:noFill/>
                </a:ln>
                <a:solidFill>
                  <a:schemeClr val="tx1"/>
                </a:solidFill>
                <a:effectLst/>
                <a:latin typeface="Arial" charset="0"/>
              </a:rPr>
              <a:t>數位科技融入各學科案例研發、輔導</a:t>
            </a:r>
            <a:endParaRPr kumimoji="0" lang="en-US" altLang="zh-TW" sz="16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1400" b="1" dirty="0">
                <a:solidFill>
                  <a:srgbClr val="C00000"/>
                </a:solidFill>
                <a:latin typeface="Arial" charset="0"/>
              </a:rPr>
              <a:t>地方輔導群</a:t>
            </a:r>
            <a:r>
              <a:rPr lang="en-US" altLang="zh-TW" sz="1400" dirty="0">
                <a:solidFill>
                  <a:schemeClr val="tx1"/>
                </a:solidFill>
                <a:latin typeface="Arial" charset="0"/>
              </a:rPr>
              <a:t>-</a:t>
            </a:r>
            <a:r>
              <a:rPr lang="zh-TW" altLang="en-US" sz="1400" dirty="0">
                <a:solidFill>
                  <a:schemeClr val="tx1"/>
                </a:solidFill>
                <a:latin typeface="Arial" charset="0"/>
              </a:rPr>
              <a:t>運用數位科技提升跨領域探究課程成效、自主學習案例研發、入校輔導</a:t>
            </a:r>
            <a:endParaRPr kumimoji="0" lang="zh-TW" altLang="en-US" sz="1600" b="0" i="0" u="none" strike="noStrike" cap="none" normalizeH="0" baseline="0" dirty="0">
              <a:ln>
                <a:noFill/>
              </a:ln>
              <a:solidFill>
                <a:schemeClr val="tx1"/>
              </a:solidFill>
              <a:effectLst/>
              <a:latin typeface="Arial" charset="0"/>
            </a:endParaRPr>
          </a:p>
        </p:txBody>
      </p:sp>
      <p:sp>
        <p:nvSpPr>
          <p:cNvPr id="17" name="矩形: 圓角 16">
            <a:extLst>
              <a:ext uri="{FF2B5EF4-FFF2-40B4-BE49-F238E27FC236}">
                <a16:creationId xmlns:a16="http://schemas.microsoft.com/office/drawing/2014/main" id="{31FAE67B-18D3-498D-8A7B-FBDE8C3F1B20}"/>
              </a:ext>
            </a:extLst>
          </p:cNvPr>
          <p:cNvSpPr/>
          <p:nvPr/>
        </p:nvSpPr>
        <p:spPr bwMode="auto">
          <a:xfrm>
            <a:off x="5561812" y="4812668"/>
            <a:ext cx="2429893" cy="1777660"/>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a:ln>
                  <a:noFill/>
                </a:ln>
                <a:solidFill>
                  <a:srgbClr val="C00000"/>
                </a:solidFill>
                <a:effectLst/>
                <a:latin typeface="Arial" charset="0"/>
              </a:rPr>
              <a:t>教網中心</a:t>
            </a:r>
            <a:r>
              <a:rPr kumimoji="0" lang="en-US" altLang="zh-TW" sz="1800" b="1" i="0" u="none" strike="noStrike" cap="none" normalizeH="0" baseline="0" dirty="0">
                <a:ln>
                  <a:noFill/>
                </a:ln>
                <a:solidFill>
                  <a:srgbClr val="C00000"/>
                </a:solidFill>
                <a:effectLst/>
                <a:latin typeface="Arial" charset="0"/>
              </a:rPr>
              <a:t>-</a:t>
            </a:r>
            <a:r>
              <a:rPr kumimoji="0" lang="zh-TW" altLang="en-US" sz="1600" b="0" i="0" u="none" strike="noStrike" cap="none" normalizeH="0" baseline="0" dirty="0">
                <a:ln>
                  <a:noFill/>
                </a:ln>
                <a:solidFill>
                  <a:schemeClr val="tx1"/>
                </a:solidFill>
                <a:effectLst/>
                <a:latin typeface="Arial" charset="0"/>
              </a:rPr>
              <a:t>數位科技軟硬體採購及說明會</a:t>
            </a:r>
            <a:endParaRPr kumimoji="0" lang="en-US" altLang="zh-TW" sz="16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1400" b="1" dirty="0">
                <a:solidFill>
                  <a:srgbClr val="C00000"/>
                </a:solidFill>
                <a:latin typeface="Arial" charset="0"/>
              </a:rPr>
              <a:t>資訊教育輔導團</a:t>
            </a:r>
            <a:r>
              <a:rPr lang="en-US" altLang="zh-TW" sz="1400" dirty="0">
                <a:solidFill>
                  <a:schemeClr val="tx1"/>
                </a:solidFill>
                <a:latin typeface="Arial" charset="0"/>
              </a:rPr>
              <a:t>-</a:t>
            </a:r>
            <a:r>
              <a:rPr lang="zh-TW" altLang="en-US" sz="1400" dirty="0">
                <a:solidFill>
                  <a:schemeClr val="tx1"/>
                </a:solidFill>
                <a:latin typeface="Arial" charset="0"/>
              </a:rPr>
              <a:t>和領域輔導團及地方輔導群攜手合作，研發運用數位科技提升領域學習成效及自主學習案例並入校輔導</a:t>
            </a:r>
            <a:endParaRPr kumimoji="0" lang="zh-TW" altLang="en-US" sz="1600" b="0" i="0" u="none" strike="noStrike" cap="none" normalizeH="0" baseline="0" dirty="0">
              <a:ln>
                <a:noFill/>
              </a:ln>
              <a:solidFill>
                <a:schemeClr val="tx1"/>
              </a:solidFill>
              <a:effectLst/>
              <a:latin typeface="Arial" charset="0"/>
            </a:endParaRPr>
          </a:p>
        </p:txBody>
      </p:sp>
      <p:sp>
        <p:nvSpPr>
          <p:cNvPr id="18" name="圓角矩形 19">
            <a:extLst>
              <a:ext uri="{FF2B5EF4-FFF2-40B4-BE49-F238E27FC236}">
                <a16:creationId xmlns:a16="http://schemas.microsoft.com/office/drawing/2014/main" id="{354B4B28-901C-4DBA-81A2-CDA3E08264FF}"/>
              </a:ext>
            </a:extLst>
          </p:cNvPr>
          <p:cNvSpPr/>
          <p:nvPr/>
        </p:nvSpPr>
        <p:spPr>
          <a:xfrm>
            <a:off x="97411" y="1379541"/>
            <a:ext cx="3590880" cy="686860"/>
          </a:xfrm>
          <a:prstGeom prst="roundRect">
            <a:avLst>
              <a:gd name="adj" fmla="val 50000"/>
            </a:avLst>
          </a:prstGeom>
          <a:solidFill>
            <a:srgbClr val="1D6943"/>
          </a:solidFill>
          <a:ln w="19050">
            <a:solidFill>
              <a:srgbClr val="385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03</a:t>
            </a: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解決策略</a:t>
            </a:r>
          </a:p>
        </p:txBody>
      </p:sp>
    </p:spTree>
    <p:extLst>
      <p:ext uri="{BB962C8B-B14F-4D97-AF65-F5344CB8AC3E}">
        <p14:creationId xmlns:p14="http://schemas.microsoft.com/office/powerpoint/2010/main" val="91013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720DBAF9-F9B5-4074-94C4-7357DA8B951F}"/>
              </a:ext>
            </a:extLst>
          </p:cNvPr>
          <p:cNvSpPr>
            <a:spLocks noGrp="1"/>
          </p:cNvSpPr>
          <p:nvPr>
            <p:ph type="sldNum" sz="quarter" idx="11"/>
          </p:nvPr>
        </p:nvSpPr>
        <p:spPr/>
        <p:txBody>
          <a:bodyPr/>
          <a:lstStyle/>
          <a:p>
            <a:pPr>
              <a:defRPr/>
            </a:pPr>
            <a:fld id="{60800A5C-4C4E-40C0-A64F-BC8D9D1207E8}" type="slidenum">
              <a:rPr lang="en-GB" altLang="en-US" smtClean="0"/>
              <a:pPr>
                <a:defRPr/>
              </a:pPr>
              <a:t>24</a:t>
            </a:fld>
            <a:endParaRPr lang="en-GB" altLang="en-US"/>
          </a:p>
        </p:txBody>
      </p:sp>
      <p:pic>
        <p:nvPicPr>
          <p:cNvPr id="7" name="圖片 6">
            <a:extLst>
              <a:ext uri="{FF2B5EF4-FFF2-40B4-BE49-F238E27FC236}">
                <a16:creationId xmlns:a16="http://schemas.microsoft.com/office/drawing/2014/main" id="{2CEB37B8-6DDB-49F5-B23D-3B410E84A992}"/>
              </a:ext>
            </a:extLst>
          </p:cNvPr>
          <p:cNvPicPr>
            <a:picLocks noChangeAspect="1"/>
          </p:cNvPicPr>
          <p:nvPr/>
        </p:nvPicPr>
        <p:blipFill>
          <a:blip r:embed="rId3"/>
          <a:stretch>
            <a:fillRect/>
          </a:stretch>
        </p:blipFill>
        <p:spPr>
          <a:xfrm>
            <a:off x="1416347" y="0"/>
            <a:ext cx="5616049" cy="1384267"/>
          </a:xfrm>
          <a:prstGeom prst="rect">
            <a:avLst/>
          </a:prstGeom>
        </p:spPr>
      </p:pic>
      <p:sp>
        <p:nvSpPr>
          <p:cNvPr id="8" name="圓角矩形 19">
            <a:extLst>
              <a:ext uri="{FF2B5EF4-FFF2-40B4-BE49-F238E27FC236}">
                <a16:creationId xmlns:a16="http://schemas.microsoft.com/office/drawing/2014/main" id="{2AD81467-6CF4-4C86-9941-E0DEF5A1B40F}"/>
              </a:ext>
            </a:extLst>
          </p:cNvPr>
          <p:cNvSpPr/>
          <p:nvPr/>
        </p:nvSpPr>
        <p:spPr>
          <a:xfrm>
            <a:off x="141402" y="1289999"/>
            <a:ext cx="3590880" cy="686860"/>
          </a:xfrm>
          <a:prstGeom prst="roundRect">
            <a:avLst>
              <a:gd name="adj" fmla="val 50000"/>
            </a:avLst>
          </a:prstGeom>
          <a:solidFill>
            <a:srgbClr val="1D6943"/>
          </a:solidFill>
          <a:ln w="19050">
            <a:solidFill>
              <a:srgbClr val="385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03</a:t>
            </a: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解決策略</a:t>
            </a:r>
          </a:p>
        </p:txBody>
      </p:sp>
      <p:sp>
        <p:nvSpPr>
          <p:cNvPr id="9" name="矩形: 摺角紙張 8">
            <a:extLst>
              <a:ext uri="{FF2B5EF4-FFF2-40B4-BE49-F238E27FC236}">
                <a16:creationId xmlns:a16="http://schemas.microsoft.com/office/drawing/2014/main" id="{2E79B414-2850-495F-9E6B-E2E426BB463C}"/>
              </a:ext>
            </a:extLst>
          </p:cNvPr>
          <p:cNvSpPr/>
          <p:nvPr/>
        </p:nvSpPr>
        <p:spPr>
          <a:xfrm>
            <a:off x="247959" y="2004097"/>
            <a:ext cx="3604334" cy="4763416"/>
          </a:xfrm>
          <a:prstGeom prst="foldedCorner">
            <a:avLst>
              <a:gd name="adj" fmla="val 10509"/>
            </a:avLst>
          </a:prstGeom>
          <a:solidFill>
            <a:schemeClr val="accent2">
              <a:lumMod val="20000"/>
              <a:lumOff val="80000"/>
            </a:schemeClr>
          </a:solidFill>
          <a:effectLst>
            <a:outerShdw blurRad="50800" dist="38100" dir="18900000" algn="bl" rotWithShape="0">
              <a:prstClr val="black">
                <a:alpha val="40000"/>
              </a:prstClr>
            </a:outerShdw>
            <a:softEdge rad="127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8723CA88-FC19-40B9-9235-91ADAE451847}"/>
              </a:ext>
            </a:extLst>
          </p:cNvPr>
          <p:cNvSpPr txBox="1"/>
          <p:nvPr/>
        </p:nvSpPr>
        <p:spPr>
          <a:xfrm>
            <a:off x="342314" y="2004097"/>
            <a:ext cx="3189055" cy="4585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a:t>
            </a: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跨校聯盟形式</a:t>
            </a:r>
            <a:endParaRPr kumimoji="0" lang="en-US" altLang="zh-TW"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組織教師學習社群</a:t>
            </a:r>
            <a:endParaRPr kumimoji="0" lang="en-US" altLang="zh-TW" sz="1800" b="0"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嘉義縣學校型態多屬</a:t>
            </a:r>
            <a:r>
              <a:rPr kumimoji="0" lang="zh-TW" altLang="en-US" sz="18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小型學校</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居多，採</a:t>
            </a:r>
            <a:r>
              <a:rPr kumimoji="0" lang="zh-TW" altLang="en-US" sz="18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跨校聯盟</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，將學校依屬性或地域分群，再依</a:t>
            </a:r>
            <a:r>
              <a:rPr kumimoji="0" lang="zh-TW" altLang="en-US" sz="18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每群主要參與學科性質以採策略聯盟</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方式，希冀藉由</a:t>
            </a:r>
            <a:r>
              <a:rPr kumimoji="0" lang="zh-TW" altLang="en-US" sz="18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社群模式運作</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，給予焦點式專業輔導，提升教師專業對話與交流的機會，共織協作支援網絡。</a:t>
            </a:r>
            <a:endParaRPr kumimoji="0" lang="en-US" altLang="zh-TW"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p:txBody>
      </p:sp>
      <p:pic>
        <p:nvPicPr>
          <p:cNvPr id="11" name="圖片 10">
            <a:extLst>
              <a:ext uri="{FF2B5EF4-FFF2-40B4-BE49-F238E27FC236}">
                <a16:creationId xmlns:a16="http://schemas.microsoft.com/office/drawing/2014/main" id="{0FE6EA34-F9F0-469B-859F-7E2FFC0F28A1}"/>
              </a:ext>
            </a:extLst>
          </p:cNvPr>
          <p:cNvPicPr>
            <a:picLocks noChangeAspect="1"/>
          </p:cNvPicPr>
          <p:nvPr/>
        </p:nvPicPr>
        <p:blipFill>
          <a:blip r:embed="rId4"/>
          <a:stretch>
            <a:fillRect/>
          </a:stretch>
        </p:blipFill>
        <p:spPr>
          <a:xfrm>
            <a:off x="715385" y="2702056"/>
            <a:ext cx="2442912" cy="1453888"/>
          </a:xfrm>
          <a:prstGeom prst="rect">
            <a:avLst/>
          </a:prstGeom>
        </p:spPr>
      </p:pic>
      <p:pic>
        <p:nvPicPr>
          <p:cNvPr id="12" name="圖片 11">
            <a:extLst>
              <a:ext uri="{FF2B5EF4-FFF2-40B4-BE49-F238E27FC236}">
                <a16:creationId xmlns:a16="http://schemas.microsoft.com/office/drawing/2014/main" id="{B708FC70-D485-4DD6-9D74-771CC56EB5F3}"/>
              </a:ext>
            </a:extLst>
          </p:cNvPr>
          <p:cNvPicPr>
            <a:picLocks noChangeAspect="1"/>
          </p:cNvPicPr>
          <p:nvPr/>
        </p:nvPicPr>
        <p:blipFill>
          <a:blip r:embed="rId5"/>
          <a:stretch>
            <a:fillRect/>
          </a:stretch>
        </p:blipFill>
        <p:spPr>
          <a:xfrm>
            <a:off x="3876992" y="1384267"/>
            <a:ext cx="8315008" cy="5473733"/>
          </a:xfrm>
          <a:prstGeom prst="rect">
            <a:avLst/>
          </a:prstGeom>
        </p:spPr>
      </p:pic>
    </p:spTree>
    <p:extLst>
      <p:ext uri="{BB962C8B-B14F-4D97-AF65-F5344CB8AC3E}">
        <p14:creationId xmlns:p14="http://schemas.microsoft.com/office/powerpoint/2010/main" val="3854591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4">
            <a:extLst>
              <a:ext uri="{FF2B5EF4-FFF2-40B4-BE49-F238E27FC236}">
                <a16:creationId xmlns:a16="http://schemas.microsoft.com/office/drawing/2014/main" id="{EA2AA18F-F64B-4A00-ABC1-90EF933BEC61}"/>
              </a:ext>
            </a:extLst>
          </p:cNvPr>
          <p:cNvSpPr txBox="1">
            <a:spLocks/>
          </p:cNvSpPr>
          <p:nvPr/>
        </p:nvSpPr>
        <p:spPr>
          <a:xfrm>
            <a:off x="1043836" y="1732811"/>
            <a:ext cx="9660317" cy="4340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2" name="圓角矩形 19">
            <a:extLst>
              <a:ext uri="{FF2B5EF4-FFF2-40B4-BE49-F238E27FC236}">
                <a16:creationId xmlns:a16="http://schemas.microsoft.com/office/drawing/2014/main" id="{75CDDE72-5AEE-4D99-8661-18C0ED0E824C}"/>
              </a:ext>
            </a:extLst>
          </p:cNvPr>
          <p:cNvSpPr/>
          <p:nvPr/>
        </p:nvSpPr>
        <p:spPr>
          <a:xfrm>
            <a:off x="4159259" y="151884"/>
            <a:ext cx="3590880" cy="686860"/>
          </a:xfrm>
          <a:prstGeom prst="roundRect">
            <a:avLst>
              <a:gd name="adj" fmla="val 50000"/>
            </a:avLst>
          </a:prstGeom>
          <a:solidFill>
            <a:srgbClr val="1D6943"/>
          </a:solidFill>
          <a:ln w="19050">
            <a:solidFill>
              <a:srgbClr val="385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解決策略</a:t>
            </a:r>
          </a:p>
        </p:txBody>
      </p:sp>
      <p:pic>
        <p:nvPicPr>
          <p:cNvPr id="13" name="圖片 12">
            <a:extLst>
              <a:ext uri="{FF2B5EF4-FFF2-40B4-BE49-F238E27FC236}">
                <a16:creationId xmlns:a16="http://schemas.microsoft.com/office/drawing/2014/main" id="{9C538F56-21DC-4C21-A3E4-F0B9FF559FF8}"/>
              </a:ext>
            </a:extLst>
          </p:cNvPr>
          <p:cNvPicPr>
            <a:picLocks noChangeAspect="1"/>
          </p:cNvPicPr>
          <p:nvPr/>
        </p:nvPicPr>
        <p:blipFill>
          <a:blip r:embed="rId2"/>
          <a:stretch>
            <a:fillRect/>
          </a:stretch>
        </p:blipFill>
        <p:spPr>
          <a:xfrm>
            <a:off x="11141484" y="5813525"/>
            <a:ext cx="1060796" cy="1054699"/>
          </a:xfrm>
          <a:prstGeom prst="rect">
            <a:avLst/>
          </a:prstGeom>
        </p:spPr>
      </p:pic>
      <p:pic>
        <p:nvPicPr>
          <p:cNvPr id="2" name="圖片 1">
            <a:extLst>
              <a:ext uri="{FF2B5EF4-FFF2-40B4-BE49-F238E27FC236}">
                <a16:creationId xmlns:a16="http://schemas.microsoft.com/office/drawing/2014/main" id="{14113A83-61E9-4FF9-AD82-5A716158F8D3}"/>
              </a:ext>
            </a:extLst>
          </p:cNvPr>
          <p:cNvPicPr>
            <a:picLocks noChangeAspect="1"/>
          </p:cNvPicPr>
          <p:nvPr/>
        </p:nvPicPr>
        <p:blipFill>
          <a:blip r:embed="rId3"/>
          <a:stretch>
            <a:fillRect/>
          </a:stretch>
        </p:blipFill>
        <p:spPr>
          <a:xfrm>
            <a:off x="265385" y="996093"/>
            <a:ext cx="11661230" cy="5676823"/>
          </a:xfrm>
          <a:prstGeom prst="rect">
            <a:avLst/>
          </a:prstGeom>
        </p:spPr>
      </p:pic>
      <p:sp>
        <p:nvSpPr>
          <p:cNvPr id="8" name="矩形: 摺角紙張 7">
            <a:extLst>
              <a:ext uri="{FF2B5EF4-FFF2-40B4-BE49-F238E27FC236}">
                <a16:creationId xmlns:a16="http://schemas.microsoft.com/office/drawing/2014/main" id="{A4ADB31A-7679-4701-9AE6-C34AC309EDD8}"/>
              </a:ext>
            </a:extLst>
          </p:cNvPr>
          <p:cNvSpPr/>
          <p:nvPr/>
        </p:nvSpPr>
        <p:spPr>
          <a:xfrm>
            <a:off x="545728" y="1929123"/>
            <a:ext cx="3604334" cy="4504242"/>
          </a:xfrm>
          <a:prstGeom prst="foldedCorner">
            <a:avLst>
              <a:gd name="adj" fmla="val 11002"/>
            </a:avLst>
          </a:prstGeom>
          <a:solidFill>
            <a:schemeClr val="accent2">
              <a:lumMod val="20000"/>
              <a:lumOff val="80000"/>
            </a:schemeClr>
          </a:solidFill>
          <a:effectLst>
            <a:outerShdw blurRad="50800" dist="38100" dir="18900000" algn="bl" rotWithShape="0">
              <a:prstClr val="black">
                <a:alpha val="40000"/>
              </a:prstClr>
            </a:outerShdw>
            <a:softEdge rad="127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6A700FC0-3B6B-4EBC-BAFF-5399E6043254}"/>
              </a:ext>
            </a:extLst>
          </p:cNvPr>
          <p:cNvSpPr txBox="1"/>
          <p:nvPr/>
        </p:nvSpPr>
        <p:spPr>
          <a:xfrm>
            <a:off x="704785" y="1960403"/>
            <a:ext cx="3189055"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學科教學設計與實施</a:t>
            </a:r>
            <a:endParaRPr kumimoji="0" lang="en-US" altLang="zh-TW"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之增能培訓</a:t>
            </a:r>
            <a:endParaRPr kumimoji="0" lang="en-US" altLang="zh-TW"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結合本縣</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國民教育輔導團領域</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團組織人力，</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辦理各領域進行融入數位學習增能研習</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，以提升</a:t>
            </a:r>
            <a:r>
              <a:rPr kumimoji="0" lang="zh-TW" altLang="en-US" sz="18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教師融入數位工具</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與資源實施教學能力。</a:t>
            </a:r>
          </a:p>
        </p:txBody>
      </p:sp>
      <p:pic>
        <p:nvPicPr>
          <p:cNvPr id="14" name="圖片 13">
            <a:extLst>
              <a:ext uri="{FF2B5EF4-FFF2-40B4-BE49-F238E27FC236}">
                <a16:creationId xmlns:a16="http://schemas.microsoft.com/office/drawing/2014/main" id="{1EB9A030-B5B6-498F-9758-31A40E199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314" y="2727495"/>
            <a:ext cx="2969999" cy="1620237"/>
          </a:xfrm>
          <a:prstGeom prst="rect">
            <a:avLst/>
          </a:prstGeom>
        </p:spPr>
      </p:pic>
      <p:sp>
        <p:nvSpPr>
          <p:cNvPr id="15" name="矩形: 摺角紙張 14">
            <a:extLst>
              <a:ext uri="{FF2B5EF4-FFF2-40B4-BE49-F238E27FC236}">
                <a16:creationId xmlns:a16="http://schemas.microsoft.com/office/drawing/2014/main" id="{A019D659-EBE3-41CD-8D4E-70819D9140E3}"/>
              </a:ext>
            </a:extLst>
          </p:cNvPr>
          <p:cNvSpPr/>
          <p:nvPr/>
        </p:nvSpPr>
        <p:spPr>
          <a:xfrm>
            <a:off x="4344566" y="1922468"/>
            <a:ext cx="3592071" cy="4504242"/>
          </a:xfrm>
          <a:prstGeom prst="foldedCorner">
            <a:avLst>
              <a:gd name="adj" fmla="val 9994"/>
            </a:avLst>
          </a:prstGeom>
          <a:solidFill>
            <a:schemeClr val="accent2">
              <a:lumMod val="20000"/>
              <a:lumOff val="80000"/>
            </a:schemeClr>
          </a:solidFill>
          <a:effectLst>
            <a:outerShdw blurRad="50800" dist="38100" dir="18900000" algn="bl" rotWithShape="0">
              <a:prstClr val="black">
                <a:alpha val="40000"/>
              </a:prstClr>
            </a:outerShdw>
            <a:softEdge rad="127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摺角紙張 15">
            <a:extLst>
              <a:ext uri="{FF2B5EF4-FFF2-40B4-BE49-F238E27FC236}">
                <a16:creationId xmlns:a16="http://schemas.microsoft.com/office/drawing/2014/main" id="{B97FE945-49AE-491F-89EB-0CDB534A3268}"/>
              </a:ext>
            </a:extLst>
          </p:cNvPr>
          <p:cNvSpPr/>
          <p:nvPr/>
        </p:nvSpPr>
        <p:spPr>
          <a:xfrm>
            <a:off x="8136307" y="1922467"/>
            <a:ext cx="3604334" cy="4510897"/>
          </a:xfrm>
          <a:prstGeom prst="foldedCorner">
            <a:avLst>
              <a:gd name="adj" fmla="val 10509"/>
            </a:avLst>
          </a:prstGeom>
          <a:solidFill>
            <a:schemeClr val="accent2">
              <a:lumMod val="20000"/>
              <a:lumOff val="80000"/>
            </a:schemeClr>
          </a:solidFill>
          <a:effectLst>
            <a:outerShdw blurRad="50800" dist="38100" dir="18900000" algn="bl" rotWithShape="0">
              <a:prstClr val="black">
                <a:alpha val="40000"/>
              </a:prstClr>
            </a:outerShdw>
            <a:softEdge rad="127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8E669A91-0D42-44A0-BB2D-2136E6F4E973}"/>
              </a:ext>
            </a:extLst>
          </p:cNvPr>
          <p:cNvSpPr txBox="1"/>
          <p:nvPr/>
        </p:nvSpPr>
        <p:spPr>
          <a:xfrm>
            <a:off x="4561084" y="1960526"/>
            <a:ext cx="3189055"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精進計畫內</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資訊人員增能培訓</a:t>
            </a:r>
            <a:endParaRPr kumimoji="0" lang="en-US" altLang="zh-TW" sz="1800" b="0"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辦理</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校管人員管理數位學習平台帳號建置與維護、平台功能等增能培訓研習</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，以期提供參與師生進行數位學習平台的諮詢與服務聯繫窗口與支援作業。</a:t>
            </a:r>
          </a:p>
        </p:txBody>
      </p:sp>
      <p:pic>
        <p:nvPicPr>
          <p:cNvPr id="20" name="圖片 19">
            <a:extLst>
              <a:ext uri="{FF2B5EF4-FFF2-40B4-BE49-F238E27FC236}">
                <a16:creationId xmlns:a16="http://schemas.microsoft.com/office/drawing/2014/main" id="{BEE24AC5-A49C-47AF-89FE-1E4472BD8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737" y="2718617"/>
            <a:ext cx="2607240" cy="1710154"/>
          </a:xfrm>
          <a:prstGeom prst="rect">
            <a:avLst/>
          </a:prstGeom>
        </p:spPr>
      </p:pic>
      <p:sp>
        <p:nvSpPr>
          <p:cNvPr id="19" name="矩形 18">
            <a:extLst>
              <a:ext uri="{FF2B5EF4-FFF2-40B4-BE49-F238E27FC236}">
                <a16:creationId xmlns:a16="http://schemas.microsoft.com/office/drawing/2014/main" id="{12BDFFD7-58FE-4FC9-A39F-BBE49A93E050}"/>
              </a:ext>
            </a:extLst>
          </p:cNvPr>
          <p:cNvSpPr/>
          <p:nvPr/>
        </p:nvSpPr>
        <p:spPr>
          <a:xfrm>
            <a:off x="1306877" y="326037"/>
            <a:ext cx="204948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科技領航｜數位翻轉</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5" name="圖片 24"/>
          <p:cNvPicPr>
            <a:picLocks noChangeAspect="1"/>
          </p:cNvPicPr>
          <p:nvPr/>
        </p:nvPicPr>
        <p:blipFill>
          <a:blip r:embed="rId6"/>
          <a:stretch>
            <a:fillRect/>
          </a:stretch>
        </p:blipFill>
        <p:spPr>
          <a:xfrm>
            <a:off x="99849" y="5835"/>
            <a:ext cx="1060796" cy="1054699"/>
          </a:xfrm>
          <a:prstGeom prst="rect">
            <a:avLst/>
          </a:prstGeom>
        </p:spPr>
      </p:pic>
      <p:cxnSp>
        <p:nvCxnSpPr>
          <p:cNvPr id="26" name="弧形接點 25"/>
          <p:cNvCxnSpPr/>
          <p:nvPr/>
        </p:nvCxnSpPr>
        <p:spPr>
          <a:xfrm flipV="1">
            <a:off x="3550150" y="427362"/>
            <a:ext cx="614708" cy="223899"/>
          </a:xfrm>
          <a:prstGeom prst="curvedConnector3">
            <a:avLst/>
          </a:prstGeom>
          <a:ln w="28575">
            <a:solidFill>
              <a:srgbClr val="1D6943"/>
            </a:solidFill>
          </a:ln>
        </p:spPr>
        <p:style>
          <a:lnRef idx="1">
            <a:schemeClr val="accent6"/>
          </a:lnRef>
          <a:fillRef idx="0">
            <a:schemeClr val="accent6"/>
          </a:fillRef>
          <a:effectRef idx="0">
            <a:schemeClr val="accent6"/>
          </a:effectRef>
          <a:fontRef idx="minor">
            <a:schemeClr val="tx1"/>
          </a:fontRef>
        </p:style>
      </p:cxnSp>
      <p:sp>
        <p:nvSpPr>
          <p:cNvPr id="3" name="文字方塊 2">
            <a:extLst>
              <a:ext uri="{FF2B5EF4-FFF2-40B4-BE49-F238E27FC236}">
                <a16:creationId xmlns:a16="http://schemas.microsoft.com/office/drawing/2014/main" id="{3016530F-F260-402E-9FEA-C48E063EBE2B}"/>
              </a:ext>
            </a:extLst>
          </p:cNvPr>
          <p:cNvSpPr txBox="1"/>
          <p:nvPr/>
        </p:nvSpPr>
        <p:spPr>
          <a:xfrm>
            <a:off x="2299312" y="1130725"/>
            <a:ext cx="7278321" cy="461665"/>
          </a:xfrm>
          <a:prstGeom prst="rect">
            <a:avLst/>
          </a:prstGeom>
          <a:solidFill>
            <a:srgbClr val="FFC000"/>
          </a:solidFill>
        </p:spPr>
        <p:txBody>
          <a:bodyPr wrap="square" rtlCol="0">
            <a:spAutoFit/>
          </a:bodyPr>
          <a:lstStyle/>
          <a:p>
            <a:r>
              <a:rPr lang="zh-TW" altLang="en-US" sz="2400" b="1" dirty="0"/>
              <a:t>鏈結</a:t>
            </a:r>
            <a:r>
              <a:rPr lang="zh-TW" altLang="en-US" sz="2400" b="1" dirty="0">
                <a:solidFill>
                  <a:srgbClr val="FF0000"/>
                </a:solidFill>
              </a:rPr>
              <a:t>各領域課程</a:t>
            </a:r>
            <a:r>
              <a:rPr lang="zh-TW" altLang="en-US" sz="2400" b="1" dirty="0"/>
              <a:t>的教學效能，到</a:t>
            </a:r>
            <a:r>
              <a:rPr lang="zh-TW" altLang="en-US" sz="2400" b="1" dirty="0">
                <a:solidFill>
                  <a:srgbClr val="FF0000"/>
                </a:solidFill>
              </a:rPr>
              <a:t>數位科技運用</a:t>
            </a:r>
            <a:r>
              <a:rPr lang="zh-TW" altLang="en-US" sz="2400" b="1" dirty="0"/>
              <a:t>的需求</a:t>
            </a:r>
          </a:p>
        </p:txBody>
      </p:sp>
      <p:sp>
        <p:nvSpPr>
          <p:cNvPr id="22" name="文字方塊 21">
            <a:extLst>
              <a:ext uri="{FF2B5EF4-FFF2-40B4-BE49-F238E27FC236}">
                <a16:creationId xmlns:a16="http://schemas.microsoft.com/office/drawing/2014/main" id="{BD0104EE-1591-4BA3-9520-AFBD0018DACA}"/>
              </a:ext>
            </a:extLst>
          </p:cNvPr>
          <p:cNvSpPr txBox="1"/>
          <p:nvPr/>
        </p:nvSpPr>
        <p:spPr>
          <a:xfrm>
            <a:off x="8259167" y="1960403"/>
            <a:ext cx="3189055"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prstClr val="black"/>
                </a:solidFill>
                <a:latin typeface="微軟正黑體" panose="020B0604030504040204" pitchFamily="34" charset="-120"/>
                <a:ea typeface="微軟正黑體" panose="020B0604030504040204" pitchFamily="34" charset="-120"/>
              </a:rPr>
              <a:t>課程計畫說明會</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C00000"/>
                </a:solidFill>
                <a:latin typeface="微軟正黑體" panose="020B0604030504040204" pitchFamily="34" charset="-120"/>
                <a:ea typeface="微軟正黑體" panose="020B0604030504040204" pitchFamily="34" charset="-120"/>
              </a:rPr>
              <a:t>教務主任課程領導人資訊融入課程設計</a:t>
            </a: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增能工作坊</a:t>
            </a:r>
            <a:endParaRPr kumimoji="0" lang="en-US" altLang="zh-TW" sz="1800" b="0"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lvl="0" fontAlgn="auto">
              <a:spcBef>
                <a:spcPts val="0"/>
              </a:spcBef>
              <a:spcAft>
                <a:spcPts val="0"/>
              </a:spcAft>
              <a:defRPr/>
            </a:pP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辦理</a:t>
            </a:r>
            <a:r>
              <a:rPr lang="zh-TW" altLang="en-US" b="1" dirty="0">
                <a:solidFill>
                  <a:srgbClr val="C00000"/>
                </a:solidFill>
                <a:latin typeface="微軟正黑體" panose="020B0604030504040204" pitchFamily="34" charset="-120"/>
                <a:ea typeface="微軟正黑體" panose="020B0604030504040204" pitchFamily="34" charset="-120"/>
              </a:rPr>
              <a:t>教務主任將資訊科技融入學校課程計劃之規畫能力</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增能實作工作坊</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，以期</a:t>
            </a:r>
            <a:r>
              <a:rPr lang="zh-TW" altLang="en-US" dirty="0">
                <a:solidFill>
                  <a:prstClr val="black">
                    <a:lumMod val="85000"/>
                    <a:lumOff val="15000"/>
                  </a:prstClr>
                </a:solidFill>
                <a:latin typeface="微軟正黑體" panose="020B0604030504040204" pitchFamily="34" charset="-120"/>
                <a:ea typeface="微軟正黑體" panose="020B0604030504040204" pitchFamily="34" charset="-120"/>
              </a:rPr>
              <a:t>促進教師將數位科技力落實於各學科及各校訂課程學習成效之提升，普及每個課堂</a:t>
            </a:r>
            <a:r>
              <a:rPr kumimoji="0" lang="zh-TW" altLang="en-US" sz="1800" b="0"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a:t>
            </a:r>
          </a:p>
        </p:txBody>
      </p:sp>
      <p:pic>
        <p:nvPicPr>
          <p:cNvPr id="4" name="圖片 3">
            <a:extLst>
              <a:ext uri="{FF2B5EF4-FFF2-40B4-BE49-F238E27FC236}">
                <a16:creationId xmlns:a16="http://schemas.microsoft.com/office/drawing/2014/main" id="{0D56E266-C5D2-4C29-8C99-D636DE26C2AE}"/>
              </a:ext>
            </a:extLst>
          </p:cNvPr>
          <p:cNvPicPr>
            <a:picLocks noChangeAspect="1"/>
          </p:cNvPicPr>
          <p:nvPr/>
        </p:nvPicPr>
        <p:blipFill rotWithShape="1">
          <a:blip r:embed="rId7"/>
          <a:srcRect l="31926" t="42887" r="19421" b="25618"/>
          <a:stretch/>
        </p:blipFill>
        <p:spPr>
          <a:xfrm>
            <a:off x="8419420" y="3059702"/>
            <a:ext cx="2957415" cy="1505796"/>
          </a:xfrm>
          <a:prstGeom prst="rect">
            <a:avLst/>
          </a:prstGeom>
        </p:spPr>
      </p:pic>
      <p:sp>
        <p:nvSpPr>
          <p:cNvPr id="29" name="文字方塊 28">
            <a:extLst>
              <a:ext uri="{FF2B5EF4-FFF2-40B4-BE49-F238E27FC236}">
                <a16:creationId xmlns:a16="http://schemas.microsoft.com/office/drawing/2014/main" id="{E8AD2D18-C8C0-4FB8-9725-3EFC704D3F16}"/>
              </a:ext>
            </a:extLst>
          </p:cNvPr>
          <p:cNvSpPr txBox="1"/>
          <p:nvPr/>
        </p:nvSpPr>
        <p:spPr>
          <a:xfrm>
            <a:off x="1350419" y="592045"/>
            <a:ext cx="2195719" cy="43088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數位學習執行力</a:t>
            </a:r>
            <a:endParaRPr kumimoji="1" lang="en-US"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D4F6A473-BDB3-4895-8DB8-EE47D30B5F5C}"/>
              </a:ext>
            </a:extLst>
          </p:cNvPr>
          <p:cNvPicPr>
            <a:picLocks noChangeAspect="1"/>
          </p:cNvPicPr>
          <p:nvPr/>
        </p:nvPicPr>
        <p:blipFill>
          <a:blip r:embed="rId8"/>
          <a:stretch>
            <a:fillRect/>
          </a:stretch>
        </p:blipFill>
        <p:spPr>
          <a:xfrm>
            <a:off x="8501669" y="41728"/>
            <a:ext cx="3647985" cy="1212038"/>
          </a:xfrm>
          <a:prstGeom prst="rect">
            <a:avLst/>
          </a:prstGeom>
        </p:spPr>
      </p:pic>
    </p:spTree>
    <p:extLst>
      <p:ext uri="{BB962C8B-B14F-4D97-AF65-F5344CB8AC3E}">
        <p14:creationId xmlns:p14="http://schemas.microsoft.com/office/powerpoint/2010/main" val="1517091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2BDFFD7-58FE-4FC9-A39F-BBE49A93E050}"/>
              </a:ext>
            </a:extLst>
          </p:cNvPr>
          <p:cNvSpPr/>
          <p:nvPr/>
        </p:nvSpPr>
        <p:spPr>
          <a:xfrm>
            <a:off x="1350420" y="293025"/>
            <a:ext cx="204948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科技領航｜數位翻轉</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8" name="圖片 7"/>
          <p:cNvPicPr>
            <a:picLocks noChangeAspect="1"/>
          </p:cNvPicPr>
          <p:nvPr/>
        </p:nvPicPr>
        <p:blipFill>
          <a:blip r:embed="rId2"/>
          <a:stretch>
            <a:fillRect/>
          </a:stretch>
        </p:blipFill>
        <p:spPr>
          <a:xfrm>
            <a:off x="143392" y="-27177"/>
            <a:ext cx="1060796" cy="1054699"/>
          </a:xfrm>
          <a:prstGeom prst="rect">
            <a:avLst/>
          </a:prstGeom>
        </p:spPr>
      </p:pic>
      <p:cxnSp>
        <p:nvCxnSpPr>
          <p:cNvPr id="9" name="弧形接點 8"/>
          <p:cNvCxnSpPr/>
          <p:nvPr/>
        </p:nvCxnSpPr>
        <p:spPr>
          <a:xfrm flipV="1">
            <a:off x="3321972" y="500171"/>
            <a:ext cx="614708" cy="223899"/>
          </a:xfrm>
          <a:prstGeom prst="curvedConnector3">
            <a:avLst/>
          </a:prstGeom>
          <a:ln w="28575">
            <a:solidFill>
              <a:srgbClr val="1D6943"/>
            </a:solidFill>
          </a:ln>
        </p:spPr>
        <p:style>
          <a:lnRef idx="1">
            <a:schemeClr val="accent6"/>
          </a:lnRef>
          <a:fillRef idx="0">
            <a:schemeClr val="accent6"/>
          </a:fillRef>
          <a:effectRef idx="0">
            <a:schemeClr val="accent6"/>
          </a:effectRef>
          <a:fontRef idx="minor">
            <a:schemeClr val="tx1"/>
          </a:fontRef>
        </p:style>
      </p:cxnSp>
      <p:cxnSp>
        <p:nvCxnSpPr>
          <p:cNvPr id="10" name="弧形接點 9"/>
          <p:cNvCxnSpPr/>
          <p:nvPr/>
        </p:nvCxnSpPr>
        <p:spPr>
          <a:xfrm flipV="1">
            <a:off x="8045860" y="402417"/>
            <a:ext cx="477654" cy="229163"/>
          </a:xfrm>
          <a:prstGeom prst="curvedConnector3">
            <a:avLst/>
          </a:prstGeom>
          <a:ln w="28575">
            <a:solidFill>
              <a:srgbClr val="1D6943"/>
            </a:solidFill>
          </a:ln>
        </p:spPr>
        <p:style>
          <a:lnRef idx="1">
            <a:schemeClr val="accent6"/>
          </a:lnRef>
          <a:fillRef idx="0">
            <a:schemeClr val="accent6"/>
          </a:fillRef>
          <a:effectRef idx="0">
            <a:schemeClr val="accent6"/>
          </a:effectRef>
          <a:fontRef idx="minor">
            <a:schemeClr val="tx1"/>
          </a:fontRef>
        </p:style>
      </p:cxnSp>
      <p:sp>
        <p:nvSpPr>
          <p:cNvPr id="11" name="矩形 10"/>
          <p:cNvSpPr/>
          <p:nvPr/>
        </p:nvSpPr>
        <p:spPr>
          <a:xfrm>
            <a:off x="8523514" y="213836"/>
            <a:ext cx="317862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1D6943"/>
                </a:solidFill>
                <a:effectLst/>
                <a:uLnTx/>
                <a:uFillTx/>
                <a:latin typeface="微軟正黑體" panose="020B0604030504040204" pitchFamily="34" charset="-120"/>
                <a:ea typeface="微軟正黑體" panose="020B0604030504040204" pitchFamily="34" charset="-120"/>
                <a:cs typeface="+mn-cs"/>
              </a:rPr>
              <a:t>2.</a:t>
            </a:r>
            <a:r>
              <a:rPr kumimoji="0" lang="zh-TW" altLang="en-US" sz="2000" b="1" i="0" u="none" strike="noStrike" kern="1200" cap="none" spc="0" normalizeH="0" baseline="0" noProof="0" dirty="0">
                <a:ln>
                  <a:noFill/>
                </a:ln>
                <a:solidFill>
                  <a:srgbClr val="1D6943"/>
                </a:solidFill>
                <a:effectLst/>
                <a:uLnTx/>
                <a:uFillTx/>
                <a:latin typeface="微軟正黑體" panose="020B0604030504040204" pitchFamily="34" charset="-120"/>
                <a:ea typeface="微軟正黑體" panose="020B0604030504040204" pitchFamily="34" charset="-120"/>
                <a:cs typeface="+mn-cs"/>
              </a:rPr>
              <a:t>參與計畫教師</a:t>
            </a:r>
            <a:r>
              <a:rPr kumimoji="0" lang="en-US" altLang="zh-TW" sz="2000" b="1" i="0" u="none" strike="noStrike" kern="1200" cap="none" spc="0" normalizeH="0" baseline="0" noProof="0" dirty="0">
                <a:ln>
                  <a:noFill/>
                </a:ln>
                <a:solidFill>
                  <a:srgbClr val="1D6943"/>
                </a:solidFill>
                <a:effectLst/>
                <a:uLnTx/>
                <a:uFillTx/>
                <a:latin typeface="微軟正黑體" panose="020B0604030504040204" pitchFamily="34" charset="-120"/>
                <a:ea typeface="微軟正黑體" panose="020B0604030504040204" pitchFamily="34" charset="-120"/>
                <a:cs typeface="+mn-cs"/>
              </a:rPr>
              <a:t>/</a:t>
            </a:r>
            <a:r>
              <a:rPr kumimoji="0" lang="zh-TW" altLang="en-US" sz="2000" b="1" i="0" u="none" strike="noStrike" kern="1200" cap="none" spc="0" normalizeH="0" baseline="0" noProof="0" dirty="0">
                <a:ln>
                  <a:noFill/>
                </a:ln>
                <a:solidFill>
                  <a:srgbClr val="1D6943"/>
                </a:solidFill>
                <a:effectLst/>
                <a:uLnTx/>
                <a:uFillTx/>
                <a:latin typeface="微軟正黑體" panose="020B0604030504040204" pitchFamily="34" charset="-120"/>
                <a:ea typeface="微軟正黑體" panose="020B0604030504040204" pitchFamily="34" charset="-120"/>
                <a:cs typeface="+mn-cs"/>
              </a:rPr>
              <a:t>行政人員</a:t>
            </a:r>
            <a:endParaRPr kumimoji="0" lang="en-US" altLang="zh-TW" sz="2000" b="1" i="0" u="none" strike="noStrike" kern="1200" cap="none" spc="0" normalizeH="0" baseline="0" noProof="0" dirty="0">
              <a:ln>
                <a:noFill/>
              </a:ln>
              <a:solidFill>
                <a:srgbClr val="1D6943"/>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1D6943"/>
                </a:solidFill>
                <a:effectLst/>
                <a:uLnTx/>
                <a:uFillTx/>
                <a:latin typeface="微軟正黑體" panose="020B0604030504040204" pitchFamily="34" charset="-120"/>
                <a:ea typeface="微軟正黑體" panose="020B0604030504040204" pitchFamily="34" charset="-120"/>
                <a:cs typeface="+mn-cs"/>
              </a:rPr>
              <a:t>　培力規劃。</a:t>
            </a:r>
            <a:endParaRPr kumimoji="0" lang="en-US" altLang="zh-TW" sz="2000" b="1" i="0" u="none" strike="noStrike" kern="1200" cap="none" spc="0" normalizeH="0" baseline="0" noProof="0" dirty="0">
              <a:ln>
                <a:noFill/>
              </a:ln>
              <a:solidFill>
                <a:srgbClr val="1D6943"/>
              </a:solidFill>
              <a:effectLst/>
              <a:uLnTx/>
              <a:uFillTx/>
              <a:latin typeface="微軟正黑體" panose="020B0604030504040204" pitchFamily="34" charset="-120"/>
              <a:ea typeface="微軟正黑體" panose="020B0604030504040204" pitchFamily="34" charset="-120"/>
              <a:cs typeface="+mn-cs"/>
            </a:endParaRPr>
          </a:p>
        </p:txBody>
      </p:sp>
      <p:sp>
        <p:nvSpPr>
          <p:cNvPr id="13" name="矩形: 圓角 8">
            <a:extLst>
              <a:ext uri="{FF2B5EF4-FFF2-40B4-BE49-F238E27FC236}">
                <a16:creationId xmlns:a16="http://schemas.microsoft.com/office/drawing/2014/main" id="{E22A2954-F201-4677-BC81-9550BF652EBE}"/>
              </a:ext>
            </a:extLst>
          </p:cNvPr>
          <p:cNvSpPr/>
          <p:nvPr/>
        </p:nvSpPr>
        <p:spPr>
          <a:xfrm>
            <a:off x="143392" y="1361918"/>
            <a:ext cx="11345381" cy="5282246"/>
          </a:xfrm>
          <a:prstGeom prst="roundRect">
            <a:avLst/>
          </a:prstGeom>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a:extLst>
              <a:ext uri="{FF2B5EF4-FFF2-40B4-BE49-F238E27FC236}">
                <a16:creationId xmlns:a16="http://schemas.microsoft.com/office/drawing/2014/main" id="{65417EF0-F605-4C86-8242-0741C40D1BAA}"/>
              </a:ext>
            </a:extLst>
          </p:cNvPr>
          <p:cNvSpPr txBox="1"/>
          <p:nvPr/>
        </p:nvSpPr>
        <p:spPr>
          <a:xfrm>
            <a:off x="221706" y="2038150"/>
            <a:ext cx="4802781"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由本縣國教輔導團領域團，與本縣</a:t>
            </a:r>
            <a:r>
              <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108-110</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年度參與科技輔助自主學習有經驗教師共組輔導團隊</a:t>
            </a:r>
            <a:r>
              <a:rPr kumimoji="0" lang="zh-TW" altLang="en-US"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rPr>
              <a:t>，辦理辦理教師之數位學習工作坊增能研習以及資訊人員增能研習。</a:t>
            </a:r>
            <a:endParaRPr kumimoji="0" lang="en-US" altLang="zh-TW"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16" name="圖片 15">
            <a:extLst>
              <a:ext uri="{FF2B5EF4-FFF2-40B4-BE49-F238E27FC236}">
                <a16:creationId xmlns:a16="http://schemas.microsoft.com/office/drawing/2014/main" id="{FA0364A9-FB30-4034-9F4C-1B036764ACC5}"/>
              </a:ext>
            </a:extLst>
          </p:cNvPr>
          <p:cNvPicPr>
            <a:picLocks noChangeAspect="1"/>
          </p:cNvPicPr>
          <p:nvPr/>
        </p:nvPicPr>
        <p:blipFill>
          <a:blip r:embed="rId3"/>
          <a:stretch>
            <a:fillRect/>
          </a:stretch>
        </p:blipFill>
        <p:spPr>
          <a:xfrm>
            <a:off x="911681" y="1370023"/>
            <a:ext cx="2810500" cy="646232"/>
          </a:xfrm>
          <a:prstGeom prst="rect">
            <a:avLst/>
          </a:prstGeom>
        </p:spPr>
      </p:pic>
      <p:pic>
        <p:nvPicPr>
          <p:cNvPr id="2" name="圖片 1"/>
          <p:cNvPicPr>
            <a:picLocks noChangeAspect="1"/>
          </p:cNvPicPr>
          <p:nvPr/>
        </p:nvPicPr>
        <p:blipFill>
          <a:blip r:embed="rId4"/>
          <a:stretch>
            <a:fillRect/>
          </a:stretch>
        </p:blipFill>
        <p:spPr>
          <a:xfrm>
            <a:off x="5024487" y="720347"/>
            <a:ext cx="7337196" cy="6383740"/>
          </a:xfrm>
          <a:prstGeom prst="rect">
            <a:avLst/>
          </a:prstGeom>
        </p:spPr>
      </p:pic>
      <p:sp>
        <p:nvSpPr>
          <p:cNvPr id="19" name="文字方塊 18">
            <a:extLst>
              <a:ext uri="{FF2B5EF4-FFF2-40B4-BE49-F238E27FC236}">
                <a16:creationId xmlns:a16="http://schemas.microsoft.com/office/drawing/2014/main" id="{65417EF0-F605-4C86-8242-0741C40D1BAA}"/>
              </a:ext>
            </a:extLst>
          </p:cNvPr>
          <p:cNvSpPr txBox="1"/>
          <p:nvPr/>
        </p:nvSpPr>
        <p:spPr>
          <a:xfrm>
            <a:off x="374217" y="3719865"/>
            <a:ext cx="492654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rPr>
              <a:t>運用</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分群輔導的方式</a:t>
            </a:r>
            <a:r>
              <a:rPr kumimoji="0" lang="zh-TW" altLang="en-US"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rPr>
              <a:t>，提升計劃學校</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校際經驗交流機會</a:t>
            </a:r>
            <a:r>
              <a:rPr kumimoji="0" lang="zh-TW" altLang="en-US"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rPr>
              <a:t>，並請目標達成率高的學校進行實務經驗分享。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7" name="圓角矩形 19">
            <a:extLst>
              <a:ext uri="{FF2B5EF4-FFF2-40B4-BE49-F238E27FC236}">
                <a16:creationId xmlns:a16="http://schemas.microsoft.com/office/drawing/2014/main" id="{E54725D3-AB16-4F3E-823F-EBAAF8F6080C}"/>
              </a:ext>
            </a:extLst>
          </p:cNvPr>
          <p:cNvSpPr/>
          <p:nvPr/>
        </p:nvSpPr>
        <p:spPr>
          <a:xfrm>
            <a:off x="3925967" y="213836"/>
            <a:ext cx="4053644" cy="686860"/>
          </a:xfrm>
          <a:prstGeom prst="roundRect">
            <a:avLst>
              <a:gd name="adj" fmla="val 50000"/>
            </a:avLst>
          </a:prstGeom>
          <a:solidFill>
            <a:srgbClr val="1D6943"/>
          </a:solidFill>
          <a:ln w="19050">
            <a:solidFill>
              <a:srgbClr val="385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解決策略</a:t>
            </a:r>
          </a:p>
        </p:txBody>
      </p:sp>
      <p:sp>
        <p:nvSpPr>
          <p:cNvPr id="14" name="文字方塊 13">
            <a:extLst>
              <a:ext uri="{FF2B5EF4-FFF2-40B4-BE49-F238E27FC236}">
                <a16:creationId xmlns:a16="http://schemas.microsoft.com/office/drawing/2014/main" id="{22E13519-0BD1-4491-BC4C-0C5DBBF4D4DA}"/>
              </a:ext>
            </a:extLst>
          </p:cNvPr>
          <p:cNvSpPr txBox="1"/>
          <p:nvPr/>
        </p:nvSpPr>
        <p:spPr>
          <a:xfrm>
            <a:off x="1350419" y="592045"/>
            <a:ext cx="2195719" cy="43088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數位學習執行力</a:t>
            </a:r>
            <a:endParaRPr kumimoji="1" lang="en-US"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10086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4">
            <a:extLst>
              <a:ext uri="{FF2B5EF4-FFF2-40B4-BE49-F238E27FC236}">
                <a16:creationId xmlns:a16="http://schemas.microsoft.com/office/drawing/2014/main" id="{EA2AA18F-F64B-4A00-ABC1-90EF933BEC61}"/>
              </a:ext>
            </a:extLst>
          </p:cNvPr>
          <p:cNvSpPr txBox="1">
            <a:spLocks/>
          </p:cNvSpPr>
          <p:nvPr/>
        </p:nvSpPr>
        <p:spPr>
          <a:xfrm>
            <a:off x="1043836" y="1732811"/>
            <a:ext cx="9660317" cy="4340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圓角 7">
            <a:extLst>
              <a:ext uri="{FF2B5EF4-FFF2-40B4-BE49-F238E27FC236}">
                <a16:creationId xmlns:a16="http://schemas.microsoft.com/office/drawing/2014/main" id="{360F0869-02C1-4807-93D7-073F80D26F4E}"/>
              </a:ext>
            </a:extLst>
          </p:cNvPr>
          <p:cNvSpPr/>
          <p:nvPr/>
        </p:nvSpPr>
        <p:spPr>
          <a:xfrm>
            <a:off x="143393" y="1088425"/>
            <a:ext cx="11770440" cy="5769575"/>
          </a:xfrm>
          <a:prstGeom prst="round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摺角紙張 9">
            <a:extLst>
              <a:ext uri="{FF2B5EF4-FFF2-40B4-BE49-F238E27FC236}">
                <a16:creationId xmlns:a16="http://schemas.microsoft.com/office/drawing/2014/main" id="{5BF8C51F-BA77-44D7-A23A-6E9F698168BB}"/>
              </a:ext>
            </a:extLst>
          </p:cNvPr>
          <p:cNvSpPr/>
          <p:nvPr/>
        </p:nvSpPr>
        <p:spPr>
          <a:xfrm>
            <a:off x="158184" y="1770981"/>
            <a:ext cx="4141843" cy="4504242"/>
          </a:xfrm>
          <a:prstGeom prst="foldedCorner">
            <a:avLst>
              <a:gd name="adj" fmla="val 11002"/>
            </a:avLst>
          </a:prstGeom>
          <a:solidFill>
            <a:schemeClr val="accent6">
              <a:lumMod val="20000"/>
              <a:lumOff val="80000"/>
            </a:schemeClr>
          </a:solidFill>
          <a:effectLst>
            <a:outerShdw blurRad="50800" dist="38100" dir="18900000" algn="bl" rotWithShape="0">
              <a:prstClr val="black">
                <a:alpha val="40000"/>
              </a:prstClr>
            </a:outerShdw>
            <a:softEdge rad="127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altLang="zh-TW" dirty="0">
              <a:solidFill>
                <a:prstClr val="black"/>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辦理</a:t>
            </a:r>
            <a:r>
              <a:rPr kumimoji="0" lang="zh-TW" altLang="en-US" sz="2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教務主任課程領導工作坊</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及</a:t>
            </a:r>
            <a:r>
              <a:rPr kumimoji="0" lang="zh-TW" altLang="en-US" sz="2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教師自主學習課程設計工作坊</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研討</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自主學習定義與特徵</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，鼓勵學校於</a:t>
            </a: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校訂課程規劃自主學習課堂實踐</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，提升教師參與與引導學生自主學習機會。</a:t>
            </a:r>
          </a:p>
        </p:txBody>
      </p:sp>
      <p:sp>
        <p:nvSpPr>
          <p:cNvPr id="3" name="Rectangle 3"/>
          <p:cNvSpPr>
            <a:spLocks noChangeArrowheads="1"/>
          </p:cNvSpPr>
          <p:nvPr/>
        </p:nvSpPr>
        <p:spPr bwMode="auto">
          <a:xfrm>
            <a:off x="195943" y="39882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Rectangle 4"/>
          <p:cNvSpPr>
            <a:spLocks noChangeArrowheads="1"/>
          </p:cNvSpPr>
          <p:nvPr/>
        </p:nvSpPr>
        <p:spPr bwMode="auto">
          <a:xfrm>
            <a:off x="880156" y="5944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t>
            </a:r>
            <a:endPar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9" name="Rectangle 5"/>
          <p:cNvSpPr>
            <a:spLocks noChangeArrowheads="1"/>
          </p:cNvSpPr>
          <p:nvPr/>
        </p:nvSpPr>
        <p:spPr bwMode="auto">
          <a:xfrm>
            <a:off x="880156" y="73918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22">
            <a:extLst>
              <a:ext uri="{FF2B5EF4-FFF2-40B4-BE49-F238E27FC236}">
                <a16:creationId xmlns:a16="http://schemas.microsoft.com/office/drawing/2014/main" id="{12BDFFD7-58FE-4FC9-A39F-BBE49A93E050}"/>
              </a:ext>
            </a:extLst>
          </p:cNvPr>
          <p:cNvSpPr/>
          <p:nvPr/>
        </p:nvSpPr>
        <p:spPr>
          <a:xfrm>
            <a:off x="1350420" y="293025"/>
            <a:ext cx="204948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科技領航｜數位翻轉</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5" name="圖片 24"/>
          <p:cNvPicPr>
            <a:picLocks noChangeAspect="1"/>
          </p:cNvPicPr>
          <p:nvPr/>
        </p:nvPicPr>
        <p:blipFill>
          <a:blip r:embed="rId2"/>
          <a:stretch>
            <a:fillRect/>
          </a:stretch>
        </p:blipFill>
        <p:spPr>
          <a:xfrm>
            <a:off x="143392" y="-27177"/>
            <a:ext cx="1060796" cy="1054699"/>
          </a:xfrm>
          <a:prstGeom prst="rect">
            <a:avLst/>
          </a:prstGeom>
        </p:spPr>
      </p:pic>
      <p:cxnSp>
        <p:nvCxnSpPr>
          <p:cNvPr id="26" name="弧形接點 25"/>
          <p:cNvCxnSpPr/>
          <p:nvPr/>
        </p:nvCxnSpPr>
        <p:spPr>
          <a:xfrm flipV="1">
            <a:off x="3792868" y="604206"/>
            <a:ext cx="614708" cy="223899"/>
          </a:xfrm>
          <a:prstGeom prst="curvedConnector3">
            <a:avLst/>
          </a:prstGeom>
          <a:ln w="28575">
            <a:solidFill>
              <a:srgbClr val="1D6943"/>
            </a:solidFill>
          </a:ln>
        </p:spPr>
        <p:style>
          <a:lnRef idx="1">
            <a:schemeClr val="accent6"/>
          </a:lnRef>
          <a:fillRef idx="0">
            <a:schemeClr val="accent6"/>
          </a:fillRef>
          <a:effectRef idx="0">
            <a:schemeClr val="accent6"/>
          </a:effectRef>
          <a:fontRef idx="minor">
            <a:schemeClr val="tx1"/>
          </a:fontRef>
        </p:style>
      </p:cxnSp>
      <p:sp>
        <p:nvSpPr>
          <p:cNvPr id="20" name="文字方塊 19"/>
          <p:cNvSpPr txBox="1"/>
          <p:nvPr/>
        </p:nvSpPr>
        <p:spPr>
          <a:xfrm>
            <a:off x="278167" y="1952235"/>
            <a:ext cx="408634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鼓勵學校發展自主學習課程，融入校訂課程規劃</a:t>
            </a:r>
          </a:p>
        </p:txBody>
      </p:sp>
      <p:pic>
        <p:nvPicPr>
          <p:cNvPr id="21" name="圖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491" y="1769955"/>
            <a:ext cx="3566482" cy="2675465"/>
          </a:xfrm>
          <a:prstGeom prst="rect">
            <a:avLst/>
          </a:prstGeom>
        </p:spPr>
      </p:pic>
      <p:pic>
        <p:nvPicPr>
          <p:cNvPr id="30" name="圖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454" y="1769955"/>
            <a:ext cx="3566482" cy="2675465"/>
          </a:xfrm>
          <a:prstGeom prst="rect">
            <a:avLst/>
          </a:prstGeom>
        </p:spPr>
      </p:pic>
      <p:pic>
        <p:nvPicPr>
          <p:cNvPr id="31" name="圖片 30"/>
          <p:cNvPicPr>
            <a:picLocks noChangeAspect="1"/>
          </p:cNvPicPr>
          <p:nvPr/>
        </p:nvPicPr>
        <p:blipFill>
          <a:blip r:embed="rId5"/>
          <a:stretch>
            <a:fillRect/>
          </a:stretch>
        </p:blipFill>
        <p:spPr>
          <a:xfrm>
            <a:off x="4437007" y="4131214"/>
            <a:ext cx="3638413" cy="2729426"/>
          </a:xfrm>
          <a:prstGeom prst="rect">
            <a:avLst/>
          </a:prstGeom>
        </p:spPr>
      </p:pic>
      <p:sp>
        <p:nvSpPr>
          <p:cNvPr id="32" name="文字方塊 31">
            <a:extLst>
              <a:ext uri="{FF2B5EF4-FFF2-40B4-BE49-F238E27FC236}">
                <a16:creationId xmlns:a16="http://schemas.microsoft.com/office/drawing/2014/main" id="{208444ED-75FF-4C71-899C-7D3FFFD640FF}"/>
              </a:ext>
            </a:extLst>
          </p:cNvPr>
          <p:cNvSpPr txBox="1"/>
          <p:nvPr/>
        </p:nvSpPr>
        <p:spPr>
          <a:xfrm>
            <a:off x="983867" y="1196987"/>
            <a:ext cx="10616151" cy="461665"/>
          </a:xfrm>
          <a:prstGeom prst="rect">
            <a:avLst/>
          </a:prstGeom>
          <a:solidFill>
            <a:srgbClr val="FFC000"/>
          </a:solidFill>
        </p:spPr>
        <p:txBody>
          <a:bodyPr wrap="square" rtlCol="0">
            <a:spAutoFit/>
          </a:bodyPr>
          <a:lstStyle/>
          <a:p>
            <a:r>
              <a:rPr lang="zh-TW" altLang="en-US" sz="2400" b="1" dirty="0"/>
              <a:t>連結</a:t>
            </a:r>
            <a:r>
              <a:rPr lang="zh-TW" altLang="en-US" sz="2400" b="1" dirty="0">
                <a:solidFill>
                  <a:srgbClr val="FF0000"/>
                </a:solidFill>
              </a:rPr>
              <a:t>課程計畫設計</a:t>
            </a:r>
            <a:r>
              <a:rPr lang="zh-TW" altLang="en-US" sz="2400" b="1" dirty="0"/>
              <a:t>，鼓勵發展自主學習課程，提升</a:t>
            </a:r>
            <a:r>
              <a:rPr lang="zh-TW" altLang="en-US" sz="2400" b="1" dirty="0">
                <a:solidFill>
                  <a:srgbClr val="FF0000"/>
                </a:solidFill>
              </a:rPr>
              <a:t>數位科技運用</a:t>
            </a:r>
            <a:r>
              <a:rPr lang="zh-TW" altLang="en-US" sz="2400" b="1" dirty="0"/>
              <a:t>的需求</a:t>
            </a:r>
          </a:p>
        </p:txBody>
      </p:sp>
      <p:sp>
        <p:nvSpPr>
          <p:cNvPr id="33" name="圓角矩形 19">
            <a:extLst>
              <a:ext uri="{FF2B5EF4-FFF2-40B4-BE49-F238E27FC236}">
                <a16:creationId xmlns:a16="http://schemas.microsoft.com/office/drawing/2014/main" id="{738D9B92-677E-4890-9F4F-FDDCB1F8D9FC}"/>
              </a:ext>
            </a:extLst>
          </p:cNvPr>
          <p:cNvSpPr/>
          <p:nvPr/>
        </p:nvSpPr>
        <p:spPr>
          <a:xfrm>
            <a:off x="4407576" y="252888"/>
            <a:ext cx="4053644" cy="686860"/>
          </a:xfrm>
          <a:prstGeom prst="roundRect">
            <a:avLst>
              <a:gd name="adj" fmla="val 50000"/>
            </a:avLst>
          </a:prstGeom>
          <a:solidFill>
            <a:srgbClr val="1D6943"/>
          </a:solidFill>
          <a:ln w="19050">
            <a:solidFill>
              <a:srgbClr val="385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解決策略</a:t>
            </a:r>
          </a:p>
        </p:txBody>
      </p:sp>
      <p:pic>
        <p:nvPicPr>
          <p:cNvPr id="1025" name="圖片 4"/>
          <p:cNvPicPr>
            <a:picLocks noChangeAspect="1" noChangeArrowheads="1"/>
          </p:cNvPicPr>
          <p:nvPr/>
        </p:nvPicPr>
        <p:blipFill>
          <a:blip r:embed="rId6">
            <a:extLst>
              <a:ext uri="{28A0092B-C50C-407E-A947-70E740481C1C}">
                <a14:useLocalDpi xmlns:a14="http://schemas.microsoft.com/office/drawing/2010/main" val="0"/>
              </a:ext>
            </a:extLst>
          </a:blip>
          <a:srcRect t="50645"/>
          <a:stretch>
            <a:fillRect/>
          </a:stretch>
        </p:blipFill>
        <p:spPr bwMode="auto">
          <a:xfrm>
            <a:off x="8170956" y="4189477"/>
            <a:ext cx="4003180" cy="2729426"/>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a:extLst>
              <a:ext uri="{FF2B5EF4-FFF2-40B4-BE49-F238E27FC236}">
                <a16:creationId xmlns:a16="http://schemas.microsoft.com/office/drawing/2014/main" id="{FDA77238-314D-4943-ADB4-66442384A94F}"/>
              </a:ext>
            </a:extLst>
          </p:cNvPr>
          <p:cNvSpPr txBox="1"/>
          <p:nvPr/>
        </p:nvSpPr>
        <p:spPr>
          <a:xfrm>
            <a:off x="1350419" y="592045"/>
            <a:ext cx="2195719" cy="43088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數位學習執行力</a:t>
            </a:r>
            <a:endParaRPr kumimoji="1" lang="en-US"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a:extLst>
              <a:ext uri="{FF2B5EF4-FFF2-40B4-BE49-F238E27FC236}">
                <a16:creationId xmlns:a16="http://schemas.microsoft.com/office/drawing/2014/main" id="{850CBFD8-B030-4A57-9009-BC9A49233856}"/>
              </a:ext>
            </a:extLst>
          </p:cNvPr>
          <p:cNvPicPr>
            <a:picLocks noChangeAspect="1"/>
          </p:cNvPicPr>
          <p:nvPr/>
        </p:nvPicPr>
        <p:blipFill>
          <a:blip r:embed="rId7"/>
          <a:stretch>
            <a:fillRect/>
          </a:stretch>
        </p:blipFill>
        <p:spPr>
          <a:xfrm>
            <a:off x="8922404" y="88727"/>
            <a:ext cx="3186700" cy="1069903"/>
          </a:xfrm>
          <a:prstGeom prst="rect">
            <a:avLst/>
          </a:prstGeom>
        </p:spPr>
      </p:pic>
    </p:spTree>
    <p:extLst>
      <p:ext uri="{BB962C8B-B14F-4D97-AF65-F5344CB8AC3E}">
        <p14:creationId xmlns:p14="http://schemas.microsoft.com/office/powerpoint/2010/main" val="4007139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4">
            <a:extLst>
              <a:ext uri="{FF2B5EF4-FFF2-40B4-BE49-F238E27FC236}">
                <a16:creationId xmlns:a16="http://schemas.microsoft.com/office/drawing/2014/main" id="{EA2AA18F-F64B-4A00-ABC1-90EF933BEC61}"/>
              </a:ext>
            </a:extLst>
          </p:cNvPr>
          <p:cNvSpPr txBox="1">
            <a:spLocks/>
          </p:cNvSpPr>
          <p:nvPr/>
        </p:nvSpPr>
        <p:spPr>
          <a:xfrm>
            <a:off x="1043836" y="1732811"/>
            <a:ext cx="9660317" cy="4340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altLang="zh-TW"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zh-TW" altLang="en-US" sz="24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圓角 7">
            <a:extLst>
              <a:ext uri="{FF2B5EF4-FFF2-40B4-BE49-F238E27FC236}">
                <a16:creationId xmlns:a16="http://schemas.microsoft.com/office/drawing/2014/main" id="{360F0869-02C1-4807-93D7-073F80D26F4E}"/>
              </a:ext>
            </a:extLst>
          </p:cNvPr>
          <p:cNvSpPr/>
          <p:nvPr/>
        </p:nvSpPr>
        <p:spPr>
          <a:xfrm>
            <a:off x="284085" y="1088425"/>
            <a:ext cx="11629747" cy="5769575"/>
          </a:xfrm>
          <a:prstGeom prst="round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摺角紙張 9">
            <a:extLst>
              <a:ext uri="{FF2B5EF4-FFF2-40B4-BE49-F238E27FC236}">
                <a16:creationId xmlns:a16="http://schemas.microsoft.com/office/drawing/2014/main" id="{5BF8C51F-BA77-44D7-A23A-6E9F698168BB}"/>
              </a:ext>
            </a:extLst>
          </p:cNvPr>
          <p:cNvSpPr/>
          <p:nvPr/>
        </p:nvSpPr>
        <p:spPr>
          <a:xfrm>
            <a:off x="695693" y="1770981"/>
            <a:ext cx="3604334" cy="4504242"/>
          </a:xfrm>
          <a:prstGeom prst="foldedCorner">
            <a:avLst>
              <a:gd name="adj" fmla="val 11002"/>
            </a:avLst>
          </a:prstGeom>
          <a:solidFill>
            <a:schemeClr val="accent6">
              <a:lumMod val="20000"/>
              <a:lumOff val="80000"/>
            </a:schemeClr>
          </a:solidFill>
          <a:effectLst>
            <a:outerShdw blurRad="50800" dist="38100" dir="18900000" algn="bl" rotWithShape="0">
              <a:prstClr val="black">
                <a:alpha val="40000"/>
              </a:prstClr>
            </a:outerShdw>
            <a:softEdge rad="127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辦理</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教務主任課程領導工作坊</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研討自主學習定義與特徵</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，鼓勵學校於</a:t>
            </a: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校訂課程規劃自主學習課堂實踐</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，提升教師參與與引導學生自主學習機會。</a:t>
            </a:r>
          </a:p>
        </p:txBody>
      </p:sp>
      <p:sp>
        <p:nvSpPr>
          <p:cNvPr id="3" name="Rectangle 3"/>
          <p:cNvSpPr>
            <a:spLocks noChangeArrowheads="1"/>
          </p:cNvSpPr>
          <p:nvPr/>
        </p:nvSpPr>
        <p:spPr bwMode="auto">
          <a:xfrm>
            <a:off x="195943" y="39882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Rectangle 4"/>
          <p:cNvSpPr>
            <a:spLocks noChangeArrowheads="1"/>
          </p:cNvSpPr>
          <p:nvPr/>
        </p:nvSpPr>
        <p:spPr bwMode="auto">
          <a:xfrm>
            <a:off x="880156" y="5944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t>
            </a:r>
            <a:endPar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9" name="Rectangle 5"/>
          <p:cNvSpPr>
            <a:spLocks noChangeArrowheads="1"/>
          </p:cNvSpPr>
          <p:nvPr/>
        </p:nvSpPr>
        <p:spPr bwMode="auto">
          <a:xfrm>
            <a:off x="880156" y="73918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22">
            <a:extLst>
              <a:ext uri="{FF2B5EF4-FFF2-40B4-BE49-F238E27FC236}">
                <a16:creationId xmlns:a16="http://schemas.microsoft.com/office/drawing/2014/main" id="{12BDFFD7-58FE-4FC9-A39F-BBE49A93E050}"/>
              </a:ext>
            </a:extLst>
          </p:cNvPr>
          <p:cNvSpPr/>
          <p:nvPr/>
        </p:nvSpPr>
        <p:spPr>
          <a:xfrm>
            <a:off x="1350420" y="293025"/>
            <a:ext cx="204948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科技領航｜數位翻轉</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 name="文字方塊 23">
            <a:extLst>
              <a:ext uri="{FF2B5EF4-FFF2-40B4-BE49-F238E27FC236}">
                <a16:creationId xmlns:a16="http://schemas.microsoft.com/office/drawing/2014/main" id="{3016FAEE-ACD4-42D2-9E14-C3266895990A}"/>
              </a:ext>
            </a:extLst>
          </p:cNvPr>
          <p:cNvSpPr txBox="1"/>
          <p:nvPr/>
        </p:nvSpPr>
        <p:spPr>
          <a:xfrm>
            <a:off x="1350419" y="592045"/>
            <a:ext cx="2195719" cy="43088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數位學習執行力</a:t>
            </a:r>
            <a:endParaRPr kumimoji="1" lang="en-US"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5" name="圖片 24"/>
          <p:cNvPicPr>
            <a:picLocks noChangeAspect="1"/>
          </p:cNvPicPr>
          <p:nvPr/>
        </p:nvPicPr>
        <p:blipFill>
          <a:blip r:embed="rId2"/>
          <a:stretch>
            <a:fillRect/>
          </a:stretch>
        </p:blipFill>
        <p:spPr>
          <a:xfrm>
            <a:off x="143392" y="-27177"/>
            <a:ext cx="1060796" cy="1054699"/>
          </a:xfrm>
          <a:prstGeom prst="rect">
            <a:avLst/>
          </a:prstGeom>
        </p:spPr>
      </p:pic>
      <p:cxnSp>
        <p:nvCxnSpPr>
          <p:cNvPr id="26" name="弧形接點 25"/>
          <p:cNvCxnSpPr/>
          <p:nvPr/>
        </p:nvCxnSpPr>
        <p:spPr>
          <a:xfrm flipV="1">
            <a:off x="3586376" y="438462"/>
            <a:ext cx="614708" cy="223899"/>
          </a:xfrm>
          <a:prstGeom prst="curvedConnector3">
            <a:avLst/>
          </a:prstGeom>
          <a:ln w="28575">
            <a:solidFill>
              <a:srgbClr val="1D6943"/>
            </a:solidFill>
          </a:ln>
        </p:spPr>
        <p:style>
          <a:lnRef idx="1">
            <a:schemeClr val="accent6"/>
          </a:lnRef>
          <a:fillRef idx="0">
            <a:schemeClr val="accent6"/>
          </a:fillRef>
          <a:effectRef idx="0">
            <a:schemeClr val="accent6"/>
          </a:effectRef>
          <a:fontRef idx="minor">
            <a:schemeClr val="tx1"/>
          </a:fontRef>
        </p:style>
      </p:cxnSp>
      <p:sp>
        <p:nvSpPr>
          <p:cNvPr id="20" name="文字方塊 19"/>
          <p:cNvSpPr txBox="1"/>
          <p:nvPr/>
        </p:nvSpPr>
        <p:spPr>
          <a:xfrm>
            <a:off x="880156" y="1952235"/>
            <a:ext cx="30968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鼓勵學校發展自主學習課程，融入校訂課程規劃</a:t>
            </a:r>
          </a:p>
        </p:txBody>
      </p:sp>
      <p:sp>
        <p:nvSpPr>
          <p:cNvPr id="32" name="文字方塊 31">
            <a:extLst>
              <a:ext uri="{FF2B5EF4-FFF2-40B4-BE49-F238E27FC236}">
                <a16:creationId xmlns:a16="http://schemas.microsoft.com/office/drawing/2014/main" id="{208444ED-75FF-4C71-899C-7D3FFFD640FF}"/>
              </a:ext>
            </a:extLst>
          </p:cNvPr>
          <p:cNvSpPr txBox="1"/>
          <p:nvPr/>
        </p:nvSpPr>
        <p:spPr>
          <a:xfrm>
            <a:off x="983867" y="1196987"/>
            <a:ext cx="10616151" cy="461665"/>
          </a:xfrm>
          <a:prstGeom prst="rect">
            <a:avLst/>
          </a:prstGeom>
          <a:solidFill>
            <a:srgbClr val="FFC000"/>
          </a:solidFill>
        </p:spPr>
        <p:txBody>
          <a:bodyPr wrap="square" rtlCol="0">
            <a:spAutoFit/>
          </a:bodyPr>
          <a:lstStyle/>
          <a:p>
            <a:r>
              <a:rPr lang="zh-TW" altLang="en-US" sz="2400" b="1" dirty="0">
                <a:solidFill>
                  <a:srgbClr val="FF0000"/>
                </a:solidFill>
              </a:rPr>
              <a:t>訂定</a:t>
            </a:r>
            <a:r>
              <a:rPr lang="zh-TW" altLang="en-US" sz="2400" b="1" dirty="0"/>
              <a:t>自主學習課程規劃</a:t>
            </a:r>
            <a:r>
              <a:rPr lang="zh-TW" altLang="en-US" sz="2400" b="1" dirty="0">
                <a:solidFill>
                  <a:srgbClr val="FF0000"/>
                </a:solidFill>
              </a:rPr>
              <a:t>檢核規準</a:t>
            </a:r>
            <a:r>
              <a:rPr lang="zh-TW" altLang="en-US" sz="2400" b="1" dirty="0"/>
              <a:t>，鼓勵老師</a:t>
            </a:r>
            <a:r>
              <a:rPr lang="zh-TW" altLang="en-US" sz="2400" b="1" dirty="0">
                <a:solidFill>
                  <a:srgbClr val="FF0000"/>
                </a:solidFill>
              </a:rPr>
              <a:t>融入各領域教學</a:t>
            </a:r>
            <a:r>
              <a:rPr lang="zh-TW" altLang="en-US" sz="2400" b="1" dirty="0"/>
              <a:t>中</a:t>
            </a:r>
          </a:p>
        </p:txBody>
      </p:sp>
      <p:sp>
        <p:nvSpPr>
          <p:cNvPr id="33" name="圓角矩形 19">
            <a:extLst>
              <a:ext uri="{FF2B5EF4-FFF2-40B4-BE49-F238E27FC236}">
                <a16:creationId xmlns:a16="http://schemas.microsoft.com/office/drawing/2014/main" id="{738D9B92-677E-4890-9F4F-FDDCB1F8D9FC}"/>
              </a:ext>
            </a:extLst>
          </p:cNvPr>
          <p:cNvSpPr/>
          <p:nvPr/>
        </p:nvSpPr>
        <p:spPr>
          <a:xfrm>
            <a:off x="4201084" y="178925"/>
            <a:ext cx="4053644" cy="686860"/>
          </a:xfrm>
          <a:prstGeom prst="roundRect">
            <a:avLst>
              <a:gd name="adj" fmla="val 50000"/>
            </a:avLst>
          </a:prstGeom>
          <a:solidFill>
            <a:srgbClr val="1D6943"/>
          </a:solidFill>
          <a:ln w="19050">
            <a:solidFill>
              <a:srgbClr val="385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解決策略</a:t>
            </a:r>
          </a:p>
        </p:txBody>
      </p:sp>
      <p:pic>
        <p:nvPicPr>
          <p:cNvPr id="2" name="圖片 1">
            <a:extLst>
              <a:ext uri="{FF2B5EF4-FFF2-40B4-BE49-F238E27FC236}">
                <a16:creationId xmlns:a16="http://schemas.microsoft.com/office/drawing/2014/main" id="{7A3823DF-273C-4D3A-BFD1-DE652F20079F}"/>
              </a:ext>
            </a:extLst>
          </p:cNvPr>
          <p:cNvPicPr>
            <a:picLocks noChangeAspect="1"/>
          </p:cNvPicPr>
          <p:nvPr/>
        </p:nvPicPr>
        <p:blipFill>
          <a:blip r:embed="rId3"/>
          <a:stretch>
            <a:fillRect/>
          </a:stretch>
        </p:blipFill>
        <p:spPr>
          <a:xfrm>
            <a:off x="278168" y="1715141"/>
            <a:ext cx="7165822" cy="5199023"/>
          </a:xfrm>
          <a:prstGeom prst="rect">
            <a:avLst/>
          </a:prstGeom>
        </p:spPr>
      </p:pic>
      <p:pic>
        <p:nvPicPr>
          <p:cNvPr id="12" name="圖片 11">
            <a:extLst>
              <a:ext uri="{FF2B5EF4-FFF2-40B4-BE49-F238E27FC236}">
                <a16:creationId xmlns:a16="http://schemas.microsoft.com/office/drawing/2014/main" id="{359E51E9-E18B-4A25-AEC4-17D3A2AA6884}"/>
              </a:ext>
            </a:extLst>
          </p:cNvPr>
          <p:cNvPicPr>
            <a:picLocks noChangeAspect="1"/>
          </p:cNvPicPr>
          <p:nvPr/>
        </p:nvPicPr>
        <p:blipFill>
          <a:blip r:embed="rId4"/>
          <a:stretch>
            <a:fillRect/>
          </a:stretch>
        </p:blipFill>
        <p:spPr>
          <a:xfrm>
            <a:off x="6928700" y="1725105"/>
            <a:ext cx="5263300" cy="5062191"/>
          </a:xfrm>
          <a:prstGeom prst="rect">
            <a:avLst/>
          </a:prstGeom>
        </p:spPr>
      </p:pic>
      <p:pic>
        <p:nvPicPr>
          <p:cNvPr id="4" name="圖片 3">
            <a:extLst>
              <a:ext uri="{FF2B5EF4-FFF2-40B4-BE49-F238E27FC236}">
                <a16:creationId xmlns:a16="http://schemas.microsoft.com/office/drawing/2014/main" id="{A49C6BAA-2B6C-4A8B-BC17-09CC4A0B941E}"/>
              </a:ext>
            </a:extLst>
          </p:cNvPr>
          <p:cNvPicPr>
            <a:picLocks noChangeAspect="1"/>
          </p:cNvPicPr>
          <p:nvPr/>
        </p:nvPicPr>
        <p:blipFill>
          <a:blip r:embed="rId5"/>
          <a:stretch>
            <a:fillRect/>
          </a:stretch>
        </p:blipFill>
        <p:spPr>
          <a:xfrm>
            <a:off x="8960398" y="103851"/>
            <a:ext cx="3099665" cy="1040681"/>
          </a:xfrm>
          <a:prstGeom prst="rect">
            <a:avLst/>
          </a:prstGeom>
        </p:spPr>
      </p:pic>
    </p:spTree>
    <p:extLst>
      <p:ext uri="{BB962C8B-B14F-4D97-AF65-F5344CB8AC3E}">
        <p14:creationId xmlns:p14="http://schemas.microsoft.com/office/powerpoint/2010/main" val="3807782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4327407B-45D6-4EBB-938B-4EC21B7B6176}"/>
              </a:ext>
            </a:extLst>
          </p:cNvPr>
          <p:cNvPicPr>
            <a:picLocks noGrp="1" noChangeAspect="1"/>
          </p:cNvPicPr>
          <p:nvPr>
            <p:ph idx="1"/>
          </p:nvPr>
        </p:nvPicPr>
        <p:blipFill rotWithShape="1">
          <a:blip r:embed="rId2"/>
          <a:srcRect b="83721"/>
          <a:stretch/>
        </p:blipFill>
        <p:spPr>
          <a:xfrm>
            <a:off x="0" y="1"/>
            <a:ext cx="12118157" cy="678732"/>
          </a:xfrm>
          <a:prstGeom prst="rect">
            <a:avLst/>
          </a:prstGeom>
        </p:spPr>
      </p:pic>
      <p:pic>
        <p:nvPicPr>
          <p:cNvPr id="6" name="圖片 5">
            <a:extLst>
              <a:ext uri="{FF2B5EF4-FFF2-40B4-BE49-F238E27FC236}">
                <a16:creationId xmlns:a16="http://schemas.microsoft.com/office/drawing/2014/main" id="{23B7A9BE-287E-43AA-B39E-E6DE5E3AF83A}"/>
              </a:ext>
            </a:extLst>
          </p:cNvPr>
          <p:cNvPicPr>
            <a:picLocks noChangeAspect="1"/>
          </p:cNvPicPr>
          <p:nvPr/>
        </p:nvPicPr>
        <p:blipFill>
          <a:blip r:embed="rId3"/>
          <a:stretch>
            <a:fillRect/>
          </a:stretch>
        </p:blipFill>
        <p:spPr>
          <a:xfrm>
            <a:off x="72517" y="1819379"/>
            <a:ext cx="12082561" cy="5038620"/>
          </a:xfrm>
          <a:prstGeom prst="rect">
            <a:avLst/>
          </a:prstGeom>
        </p:spPr>
      </p:pic>
      <p:pic>
        <p:nvPicPr>
          <p:cNvPr id="7" name="內容版面配置區 3">
            <a:extLst>
              <a:ext uri="{FF2B5EF4-FFF2-40B4-BE49-F238E27FC236}">
                <a16:creationId xmlns:a16="http://schemas.microsoft.com/office/drawing/2014/main" id="{21BE8F36-FDCF-4D39-A8DB-42B5D2E01199}"/>
              </a:ext>
            </a:extLst>
          </p:cNvPr>
          <p:cNvPicPr>
            <a:picLocks noChangeAspect="1"/>
          </p:cNvPicPr>
          <p:nvPr/>
        </p:nvPicPr>
        <p:blipFill rotWithShape="1">
          <a:blip r:embed="rId2"/>
          <a:srcRect t="75692" b="8029"/>
          <a:stretch/>
        </p:blipFill>
        <p:spPr>
          <a:xfrm>
            <a:off x="-11784" y="678733"/>
            <a:ext cx="12203784" cy="678732"/>
          </a:xfrm>
          <a:prstGeom prst="rect">
            <a:avLst/>
          </a:prstGeom>
        </p:spPr>
      </p:pic>
      <p:pic>
        <p:nvPicPr>
          <p:cNvPr id="9" name="圖片 8">
            <a:extLst>
              <a:ext uri="{FF2B5EF4-FFF2-40B4-BE49-F238E27FC236}">
                <a16:creationId xmlns:a16="http://schemas.microsoft.com/office/drawing/2014/main" id="{2D4483E2-39DB-467D-8ED3-E7060958A0FD}"/>
              </a:ext>
            </a:extLst>
          </p:cNvPr>
          <p:cNvPicPr>
            <a:picLocks noChangeAspect="1"/>
          </p:cNvPicPr>
          <p:nvPr/>
        </p:nvPicPr>
        <p:blipFill>
          <a:blip r:embed="rId4"/>
          <a:stretch>
            <a:fillRect/>
          </a:stretch>
        </p:blipFill>
        <p:spPr>
          <a:xfrm>
            <a:off x="35596" y="1357465"/>
            <a:ext cx="12082561" cy="461914"/>
          </a:xfrm>
          <a:prstGeom prst="rect">
            <a:avLst/>
          </a:prstGeom>
        </p:spPr>
      </p:pic>
      <p:pic>
        <p:nvPicPr>
          <p:cNvPr id="2" name="圖片 1">
            <a:extLst>
              <a:ext uri="{FF2B5EF4-FFF2-40B4-BE49-F238E27FC236}">
                <a16:creationId xmlns:a16="http://schemas.microsoft.com/office/drawing/2014/main" id="{A26131C6-B20C-42AA-ABC9-3AD8550A83CF}"/>
              </a:ext>
            </a:extLst>
          </p:cNvPr>
          <p:cNvPicPr>
            <a:picLocks noChangeAspect="1"/>
          </p:cNvPicPr>
          <p:nvPr/>
        </p:nvPicPr>
        <p:blipFill>
          <a:blip r:embed="rId5"/>
          <a:stretch>
            <a:fillRect/>
          </a:stretch>
        </p:blipFill>
        <p:spPr>
          <a:xfrm>
            <a:off x="9174983" y="467080"/>
            <a:ext cx="3017017" cy="1012933"/>
          </a:xfrm>
          <a:prstGeom prst="rect">
            <a:avLst/>
          </a:prstGeom>
        </p:spPr>
      </p:pic>
    </p:spTree>
    <p:extLst>
      <p:ext uri="{BB962C8B-B14F-4D97-AF65-F5344CB8AC3E}">
        <p14:creationId xmlns:p14="http://schemas.microsoft.com/office/powerpoint/2010/main" val="435335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88B8D5-52F4-BCB7-15EE-77DC61CDEF98}"/>
              </a:ext>
            </a:extLst>
          </p:cNvPr>
          <p:cNvSpPr>
            <a:spLocks noGrp="1"/>
          </p:cNvSpPr>
          <p:nvPr>
            <p:ph type="title"/>
          </p:nvPr>
        </p:nvSpPr>
        <p:spPr/>
        <p:txBody>
          <a:bodyPr>
            <a:normAutofit/>
          </a:bodyPr>
          <a:lstStyle/>
          <a:p>
            <a:pPr algn="ctr"/>
            <a:r>
              <a:rPr lang="zh-TW" altLang="en-US" sz="4000" b="1" dirty="0">
                <a:solidFill>
                  <a:srgbClr val="7030A0"/>
                </a:solidFill>
              </a:rPr>
              <a:t>數位學習精進方案</a:t>
            </a:r>
            <a:r>
              <a:rPr lang="en-US" altLang="zh-TW" sz="4000" b="1" dirty="0">
                <a:solidFill>
                  <a:srgbClr val="7030A0"/>
                </a:solidFill>
              </a:rPr>
              <a:t>—</a:t>
            </a:r>
            <a:r>
              <a:rPr lang="zh-TW" altLang="en-US" sz="4000" b="1" dirty="0">
                <a:solidFill>
                  <a:srgbClr val="7030A0"/>
                </a:solidFill>
              </a:rPr>
              <a:t>您一定要知道的名詞</a:t>
            </a:r>
          </a:p>
        </p:txBody>
      </p:sp>
      <p:pic>
        <p:nvPicPr>
          <p:cNvPr id="3074" name="Picture 2">
            <a:extLst>
              <a:ext uri="{FF2B5EF4-FFF2-40B4-BE49-F238E27FC236}">
                <a16:creationId xmlns:a16="http://schemas.microsoft.com/office/drawing/2014/main" id="{DB3DCBBA-9007-AF7C-5CBA-4C7F5057A2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52144"/>
            <a:ext cx="7891021" cy="5605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班班有網路生生用平板-全面推動中小學數位學習精進方案">
            <a:extLst>
              <a:ext uri="{FF2B5EF4-FFF2-40B4-BE49-F238E27FC236}">
                <a16:creationId xmlns:a16="http://schemas.microsoft.com/office/drawing/2014/main" id="{DE20F94B-B3CA-6D11-AEAF-AC7898F5E9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81107" y="1252144"/>
            <a:ext cx="4410893" cy="560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0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wheel(1)">
                                      <p:cBhvr>
                                        <p:cTn id="25" dur="2000"/>
                                        <p:tgtEl>
                                          <p:spTgt spid="307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949623F-185A-0349-917E-8EB556A2E133}"/>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13329FF-30D2-8844-A3E1-6F5F28F72042}"/>
              </a:ext>
            </a:extLst>
          </p:cNvPr>
          <p:cNvSpPr>
            <a:spLocks noGrp="1"/>
          </p:cNvSpPr>
          <p:nvPr>
            <p:ph type="title"/>
          </p:nvPr>
        </p:nvSpPr>
        <p:spPr>
          <a:xfrm>
            <a:off x="838200" y="3074849"/>
            <a:ext cx="10515600" cy="708301"/>
          </a:xfrm>
        </p:spPr>
        <p:txBody>
          <a:bodyPr>
            <a:noAutofit/>
          </a:bodyPr>
          <a:lstStyle/>
          <a:p>
            <a:pPr>
              <a:lnSpc>
                <a:spcPct val="100000"/>
              </a:lnSpc>
            </a:pPr>
            <a:r>
              <a:rPr lang="en-US" altLang="zh-TW" sz="4800" b="1" dirty="0"/>
              <a:t>4.</a:t>
            </a:r>
            <a:r>
              <a:rPr lang="zh-TW" altLang="en-US" sz="4800" b="1" dirty="0"/>
              <a:t>看看其他縣市，我們能立足在哪裡？</a:t>
            </a:r>
          </a:p>
        </p:txBody>
      </p:sp>
    </p:spTree>
    <p:extLst>
      <p:ext uri="{BB962C8B-B14F-4D97-AF65-F5344CB8AC3E}">
        <p14:creationId xmlns:p14="http://schemas.microsoft.com/office/powerpoint/2010/main" val="1184343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txBox="1">
            <a:spLocks noGrp="1"/>
          </p:cNvSpPr>
          <p:nvPr>
            <p:ph type="title"/>
          </p:nvPr>
        </p:nvSpPr>
        <p:spPr>
          <a:xfrm>
            <a:off x="548233" y="1610667"/>
            <a:ext cx="4738400" cy="1656400"/>
          </a:xfrm>
          <a:prstGeom prst="rect">
            <a:avLst/>
          </a:prstGeom>
        </p:spPr>
        <p:txBody>
          <a:bodyPr spcFirstLastPara="1" vert="horz" wrap="square" lIns="121900" tIns="121900" rIns="121900" bIns="121900" rtlCol="0" anchor="t" anchorCtr="0">
            <a:noAutofit/>
          </a:bodyPr>
          <a:lstStyle/>
          <a:p>
            <a:r>
              <a:rPr lang="zh-TW">
                <a:solidFill>
                  <a:srgbClr val="4A86E8"/>
                </a:solidFill>
              </a:rPr>
              <a:t>推動數位學習的</a:t>
            </a:r>
            <a:br>
              <a:rPr lang="zh-TW">
                <a:solidFill>
                  <a:srgbClr val="4A86E8"/>
                </a:solidFill>
              </a:rPr>
            </a:br>
            <a:r>
              <a:rPr lang="zh-TW">
                <a:solidFill>
                  <a:srgbClr val="4A86E8"/>
                </a:solidFill>
              </a:rPr>
              <a:t>三階段</a:t>
            </a:r>
            <a:endParaRPr>
              <a:solidFill>
                <a:srgbClr val="4A86E8"/>
              </a:solidFill>
            </a:endParaRPr>
          </a:p>
        </p:txBody>
      </p:sp>
      <p:sp>
        <p:nvSpPr>
          <p:cNvPr id="281" name="Google Shape;281;p35"/>
          <p:cNvSpPr txBox="1">
            <a:spLocks noGrp="1"/>
          </p:cNvSpPr>
          <p:nvPr>
            <p:ph type="subTitle" idx="1"/>
          </p:nvPr>
        </p:nvSpPr>
        <p:spPr>
          <a:xfrm>
            <a:off x="2033233" y="3826600"/>
            <a:ext cx="4010800" cy="1646800"/>
          </a:xfrm>
          <a:prstGeom prst="rect">
            <a:avLst/>
          </a:prstGeom>
        </p:spPr>
        <p:txBody>
          <a:bodyPr spcFirstLastPara="1" vert="horz" wrap="square" lIns="121900" tIns="121900" rIns="121900" bIns="121900" rtlCol="0" anchor="ctr" anchorCtr="0">
            <a:noAutofit/>
          </a:bodyPr>
          <a:lstStyle/>
          <a:p>
            <a:pPr marL="0" indent="0">
              <a:lnSpc>
                <a:spcPct val="150000"/>
              </a:lnSpc>
              <a:buClr>
                <a:schemeClr val="dk1"/>
              </a:buClr>
              <a:buSzPts val="1100"/>
            </a:pPr>
            <a:r>
              <a:rPr lang="zh-TW" altLang="en-US" sz="2667">
                <a:solidFill>
                  <a:srgbClr val="434343"/>
                </a:solidFill>
              </a:rPr>
              <a:t>林穎俊 </a:t>
            </a:r>
            <a:endParaRPr sz="2667">
              <a:solidFill>
                <a:srgbClr val="434343"/>
              </a:solidFill>
            </a:endParaRPr>
          </a:p>
          <a:p>
            <a:pPr marL="0" indent="0">
              <a:lnSpc>
                <a:spcPct val="150000"/>
              </a:lnSpc>
              <a:buClr>
                <a:schemeClr val="dk1"/>
              </a:buClr>
              <a:buSzPts val="1100"/>
            </a:pPr>
            <a:r>
              <a:rPr lang="zh-TW" altLang="en-US" sz="1867">
                <a:solidFill>
                  <a:srgbClr val="434343"/>
                </a:solidFill>
                <a:latin typeface="Google Sans"/>
                <a:ea typeface="Google Sans"/>
                <a:cs typeface="Google Sans"/>
                <a:sym typeface="Google Sans"/>
              </a:rPr>
              <a:t>宜蘭縣中山國小 課研組長</a:t>
            </a:r>
            <a:endParaRPr>
              <a:solidFill>
                <a:srgbClr val="434343"/>
              </a:solidFill>
            </a:endParaRPr>
          </a:p>
        </p:txBody>
      </p:sp>
      <p:pic>
        <p:nvPicPr>
          <p:cNvPr id="282" name="Google Shape;282;p35"/>
          <p:cNvPicPr preferRelativeResize="0"/>
          <p:nvPr/>
        </p:nvPicPr>
        <p:blipFill rotWithShape="1">
          <a:blip r:embed="rId3">
            <a:alphaModFix/>
          </a:blip>
          <a:srcRect t="12194" b="12202"/>
          <a:stretch/>
        </p:blipFill>
        <p:spPr>
          <a:xfrm>
            <a:off x="548233" y="3673167"/>
            <a:ext cx="1240400" cy="1250400"/>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txBox="1">
            <a:spLocks noGrp="1"/>
          </p:cNvSpPr>
          <p:nvPr>
            <p:ph type="title"/>
          </p:nvPr>
        </p:nvSpPr>
        <p:spPr>
          <a:xfrm>
            <a:off x="960000" y="593367"/>
            <a:ext cx="7441600" cy="763600"/>
          </a:xfrm>
          <a:prstGeom prst="rect">
            <a:avLst/>
          </a:prstGeom>
        </p:spPr>
        <p:txBody>
          <a:bodyPr spcFirstLastPara="1" vert="horz" wrap="square" lIns="121900" tIns="121900" rIns="121900" bIns="121900" rtlCol="0" anchor="ctr" anchorCtr="0">
            <a:noAutofit/>
          </a:bodyPr>
          <a:lstStyle/>
          <a:p>
            <a:pPr>
              <a:buClr>
                <a:schemeClr val="dk1"/>
              </a:buClr>
              <a:buSzPts val="1100"/>
            </a:pPr>
            <a:r>
              <a:rPr lang="zh-TW"/>
              <a:t>為什麼要推動數位學習？</a:t>
            </a:r>
            <a:endParaRPr/>
          </a:p>
        </p:txBody>
      </p:sp>
      <p:sp>
        <p:nvSpPr>
          <p:cNvPr id="288" name="Google Shape;288;p36"/>
          <p:cNvSpPr/>
          <p:nvPr/>
        </p:nvSpPr>
        <p:spPr>
          <a:xfrm>
            <a:off x="139633" y="1824500"/>
            <a:ext cx="2782000" cy="3692000"/>
          </a:xfrm>
          <a:prstGeom prst="roundRect">
            <a:avLst>
              <a:gd name="adj" fmla="val 16667"/>
            </a:avLst>
          </a:prstGeom>
          <a:solidFill>
            <a:schemeClr val="lt1"/>
          </a:solidFill>
          <a:ln>
            <a:noFill/>
          </a:ln>
          <a:effectLst>
            <a:outerShdw blurRad="57150" dist="19050" dir="5400000" algn="bl" rotWithShape="0">
              <a:schemeClr val="dk2">
                <a:alpha val="15000"/>
              </a:schemeClr>
            </a:outerShdw>
          </a:effectLst>
        </p:spPr>
        <p:txBody>
          <a:bodyPr spcFirstLastPara="1" wrap="square" lIns="121900" tIns="121900" rIns="121900" bIns="121900" anchor="ctr" anchorCtr="0">
            <a:noAutofit/>
          </a:bodyPr>
          <a:lstStyle/>
          <a:p>
            <a:endParaRPr sz="2400"/>
          </a:p>
        </p:txBody>
      </p:sp>
      <p:sp>
        <p:nvSpPr>
          <p:cNvPr id="289" name="Google Shape;289;p36"/>
          <p:cNvSpPr/>
          <p:nvPr/>
        </p:nvSpPr>
        <p:spPr>
          <a:xfrm>
            <a:off x="3168703" y="1824500"/>
            <a:ext cx="2782000" cy="3692000"/>
          </a:xfrm>
          <a:prstGeom prst="roundRect">
            <a:avLst>
              <a:gd name="adj" fmla="val 16667"/>
            </a:avLst>
          </a:prstGeom>
          <a:solidFill>
            <a:schemeClr val="lt1"/>
          </a:solidFill>
          <a:ln>
            <a:noFill/>
          </a:ln>
          <a:effectLst>
            <a:outerShdw blurRad="57150" dist="19050" dir="5400000" algn="bl" rotWithShape="0">
              <a:schemeClr val="dk2">
                <a:alpha val="15000"/>
              </a:schemeClr>
            </a:outerShdw>
          </a:effectLst>
        </p:spPr>
        <p:txBody>
          <a:bodyPr spcFirstLastPara="1" wrap="square" lIns="121900" tIns="121900" rIns="121900" bIns="121900" anchor="ctr" anchorCtr="0">
            <a:noAutofit/>
          </a:bodyPr>
          <a:lstStyle/>
          <a:p>
            <a:endParaRPr sz="2400"/>
          </a:p>
        </p:txBody>
      </p:sp>
      <p:sp>
        <p:nvSpPr>
          <p:cNvPr id="290" name="Google Shape;290;p36"/>
          <p:cNvSpPr txBox="1"/>
          <p:nvPr/>
        </p:nvSpPr>
        <p:spPr>
          <a:xfrm>
            <a:off x="139633" y="4439676"/>
            <a:ext cx="2782000" cy="876097"/>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buClr>
                <a:schemeClr val="dk1"/>
              </a:buClr>
              <a:buSzPts val="1100"/>
            </a:pPr>
            <a:r>
              <a:rPr lang="zh-TW" altLang="en-US" sz="2400" b="1">
                <a:solidFill>
                  <a:schemeClr val="dk2"/>
                </a:solidFill>
                <a:latin typeface="Google Sans"/>
                <a:ea typeface="Google Sans"/>
                <a:cs typeface="Google Sans"/>
                <a:sym typeface="Google Sans"/>
              </a:rPr>
              <a:t>促進學習</a:t>
            </a:r>
            <a:endParaRPr sz="2400"/>
          </a:p>
        </p:txBody>
      </p:sp>
      <p:sp>
        <p:nvSpPr>
          <p:cNvPr id="291" name="Google Shape;291;p36"/>
          <p:cNvSpPr txBox="1"/>
          <p:nvPr/>
        </p:nvSpPr>
        <p:spPr>
          <a:xfrm>
            <a:off x="3168703" y="4439676"/>
            <a:ext cx="2782000" cy="876097"/>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zh-TW" altLang="en-US" sz="2400" b="1">
                <a:solidFill>
                  <a:schemeClr val="dk2"/>
                </a:solidFill>
                <a:latin typeface="Google Sans"/>
                <a:ea typeface="Google Sans"/>
                <a:cs typeface="Google Sans"/>
                <a:sym typeface="Google Sans"/>
              </a:rPr>
              <a:t>溝通協作</a:t>
            </a:r>
            <a:endParaRPr sz="2400"/>
          </a:p>
        </p:txBody>
      </p:sp>
      <p:sp>
        <p:nvSpPr>
          <p:cNvPr id="292" name="Google Shape;292;p36"/>
          <p:cNvSpPr/>
          <p:nvPr/>
        </p:nvSpPr>
        <p:spPr>
          <a:xfrm>
            <a:off x="9226840" y="1824500"/>
            <a:ext cx="2782000" cy="3692000"/>
          </a:xfrm>
          <a:prstGeom prst="roundRect">
            <a:avLst>
              <a:gd name="adj" fmla="val 16667"/>
            </a:avLst>
          </a:prstGeom>
          <a:solidFill>
            <a:schemeClr val="lt1"/>
          </a:solidFill>
          <a:ln>
            <a:noFill/>
          </a:ln>
          <a:effectLst>
            <a:outerShdw blurRad="57150" dist="19050" dir="5400000" algn="bl" rotWithShape="0">
              <a:schemeClr val="dk2">
                <a:alpha val="15000"/>
              </a:schemeClr>
            </a:outerShdw>
          </a:effectLst>
        </p:spPr>
        <p:txBody>
          <a:bodyPr spcFirstLastPara="1" wrap="square" lIns="121900" tIns="121900" rIns="121900" bIns="121900" anchor="ctr" anchorCtr="0">
            <a:noAutofit/>
          </a:bodyPr>
          <a:lstStyle/>
          <a:p>
            <a:endParaRPr sz="2400"/>
          </a:p>
        </p:txBody>
      </p:sp>
      <p:sp>
        <p:nvSpPr>
          <p:cNvPr id="293" name="Google Shape;293;p36"/>
          <p:cNvSpPr txBox="1"/>
          <p:nvPr/>
        </p:nvSpPr>
        <p:spPr>
          <a:xfrm>
            <a:off x="9226840" y="4439676"/>
            <a:ext cx="2782000" cy="876097"/>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zh-TW" altLang="en-US" sz="2400" b="1">
                <a:solidFill>
                  <a:schemeClr val="dk2"/>
                </a:solidFill>
                <a:latin typeface="Google Sans"/>
                <a:ea typeface="Google Sans"/>
                <a:cs typeface="Google Sans"/>
                <a:sym typeface="Google Sans"/>
              </a:rPr>
              <a:t>擁抱未來</a:t>
            </a:r>
            <a:endParaRPr sz="2400"/>
          </a:p>
        </p:txBody>
      </p:sp>
      <p:pic>
        <p:nvPicPr>
          <p:cNvPr id="294" name="Google Shape;294;p36"/>
          <p:cNvPicPr preferRelativeResize="0"/>
          <p:nvPr/>
        </p:nvPicPr>
        <p:blipFill>
          <a:blip r:embed="rId3">
            <a:alphaModFix/>
          </a:blip>
          <a:stretch>
            <a:fillRect/>
          </a:stretch>
        </p:blipFill>
        <p:spPr>
          <a:xfrm>
            <a:off x="717833" y="2285867"/>
            <a:ext cx="1625600" cy="1625600"/>
          </a:xfrm>
          <a:prstGeom prst="rect">
            <a:avLst/>
          </a:prstGeom>
          <a:noFill/>
          <a:ln>
            <a:noFill/>
          </a:ln>
        </p:spPr>
      </p:pic>
      <p:pic>
        <p:nvPicPr>
          <p:cNvPr id="295" name="Google Shape;295;p36"/>
          <p:cNvPicPr preferRelativeResize="0"/>
          <p:nvPr/>
        </p:nvPicPr>
        <p:blipFill>
          <a:blip r:embed="rId4">
            <a:alphaModFix/>
          </a:blip>
          <a:stretch>
            <a:fillRect/>
          </a:stretch>
        </p:blipFill>
        <p:spPr>
          <a:xfrm>
            <a:off x="3746900" y="2285867"/>
            <a:ext cx="1625600" cy="1625600"/>
          </a:xfrm>
          <a:prstGeom prst="rect">
            <a:avLst/>
          </a:prstGeom>
          <a:noFill/>
          <a:ln>
            <a:noFill/>
          </a:ln>
        </p:spPr>
      </p:pic>
      <p:sp>
        <p:nvSpPr>
          <p:cNvPr id="296" name="Google Shape;296;p36"/>
          <p:cNvSpPr/>
          <p:nvPr/>
        </p:nvSpPr>
        <p:spPr>
          <a:xfrm>
            <a:off x="6197773" y="1824500"/>
            <a:ext cx="2782000" cy="3692000"/>
          </a:xfrm>
          <a:prstGeom prst="roundRect">
            <a:avLst>
              <a:gd name="adj" fmla="val 16667"/>
            </a:avLst>
          </a:prstGeom>
          <a:solidFill>
            <a:schemeClr val="lt1"/>
          </a:solidFill>
          <a:ln>
            <a:noFill/>
          </a:ln>
          <a:effectLst>
            <a:outerShdw blurRad="57150" dist="19050" dir="5400000" algn="bl" rotWithShape="0">
              <a:schemeClr val="dk2">
                <a:alpha val="15000"/>
              </a:schemeClr>
            </a:outerShdw>
          </a:effectLst>
        </p:spPr>
        <p:txBody>
          <a:bodyPr spcFirstLastPara="1" wrap="square" lIns="121900" tIns="121900" rIns="121900" bIns="121900" anchor="ctr" anchorCtr="0">
            <a:noAutofit/>
          </a:bodyPr>
          <a:lstStyle/>
          <a:p>
            <a:endParaRPr sz="2400"/>
          </a:p>
        </p:txBody>
      </p:sp>
      <p:sp>
        <p:nvSpPr>
          <p:cNvPr id="297" name="Google Shape;297;p36"/>
          <p:cNvSpPr txBox="1"/>
          <p:nvPr/>
        </p:nvSpPr>
        <p:spPr>
          <a:xfrm>
            <a:off x="6197773" y="4439676"/>
            <a:ext cx="2782000" cy="876097"/>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zh-TW" altLang="en-US" sz="2400" b="1">
                <a:solidFill>
                  <a:schemeClr val="dk2"/>
                </a:solidFill>
                <a:latin typeface="Google Sans"/>
                <a:ea typeface="Google Sans"/>
                <a:cs typeface="Google Sans"/>
                <a:sym typeface="Google Sans"/>
              </a:rPr>
              <a:t>拓展資源</a:t>
            </a:r>
            <a:endParaRPr sz="2400"/>
          </a:p>
        </p:txBody>
      </p:sp>
      <p:pic>
        <p:nvPicPr>
          <p:cNvPr id="298" name="Google Shape;298;p36"/>
          <p:cNvPicPr preferRelativeResize="0"/>
          <p:nvPr/>
        </p:nvPicPr>
        <p:blipFill>
          <a:blip r:embed="rId5">
            <a:alphaModFix/>
          </a:blip>
          <a:stretch>
            <a:fillRect/>
          </a:stretch>
        </p:blipFill>
        <p:spPr>
          <a:xfrm>
            <a:off x="6775967" y="2285867"/>
            <a:ext cx="1625600" cy="1625600"/>
          </a:xfrm>
          <a:prstGeom prst="rect">
            <a:avLst/>
          </a:prstGeom>
          <a:noFill/>
          <a:ln>
            <a:noFill/>
          </a:ln>
        </p:spPr>
      </p:pic>
      <p:pic>
        <p:nvPicPr>
          <p:cNvPr id="299" name="Google Shape;299;p36"/>
          <p:cNvPicPr preferRelativeResize="0"/>
          <p:nvPr/>
        </p:nvPicPr>
        <p:blipFill>
          <a:blip r:embed="rId6">
            <a:alphaModFix/>
          </a:blip>
          <a:stretch>
            <a:fillRect/>
          </a:stretch>
        </p:blipFill>
        <p:spPr>
          <a:xfrm>
            <a:off x="9805033" y="2285867"/>
            <a:ext cx="1625600" cy="1625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title"/>
          </p:nvPr>
        </p:nvSpPr>
        <p:spPr>
          <a:xfrm>
            <a:off x="1105033" y="591600"/>
            <a:ext cx="6372400" cy="763600"/>
          </a:xfrm>
          <a:prstGeom prst="rect">
            <a:avLst/>
          </a:prstGeom>
        </p:spPr>
        <p:txBody>
          <a:bodyPr spcFirstLastPara="1" vert="horz" wrap="square" lIns="121900" tIns="121900" rIns="121900" bIns="121900" rtlCol="0" anchor="ctr" anchorCtr="0">
            <a:noAutofit/>
          </a:bodyPr>
          <a:lstStyle/>
          <a:p>
            <a:r>
              <a:rPr lang="zh-TW"/>
              <a:t>學校數位學習檢核表</a:t>
            </a:r>
            <a:endParaRPr/>
          </a:p>
        </p:txBody>
      </p:sp>
      <p:sp>
        <p:nvSpPr>
          <p:cNvPr id="305" name="Google Shape;305;p37"/>
          <p:cNvSpPr txBox="1">
            <a:spLocks noGrp="1"/>
          </p:cNvSpPr>
          <p:nvPr>
            <p:ph type="body" idx="1"/>
          </p:nvPr>
        </p:nvSpPr>
        <p:spPr>
          <a:xfrm>
            <a:off x="415600" y="1536633"/>
            <a:ext cx="5020400" cy="4555200"/>
          </a:xfrm>
          <a:prstGeom prst="rect">
            <a:avLst/>
          </a:prstGeom>
        </p:spPr>
        <p:txBody>
          <a:bodyPr spcFirstLastPara="1" vert="horz" wrap="square" lIns="121900" tIns="121900" rIns="121900" bIns="121900" rtlCol="0" anchor="ctr" anchorCtr="0">
            <a:noAutofit/>
          </a:bodyPr>
          <a:lstStyle/>
          <a:p>
            <a:pPr marL="0" indent="0">
              <a:lnSpc>
                <a:spcPct val="100000"/>
              </a:lnSpc>
              <a:buClr>
                <a:schemeClr val="dk1"/>
              </a:buClr>
              <a:buSzPts val="1100"/>
              <a:buNone/>
            </a:pPr>
            <a:r>
              <a:rPr lang="zh-TW" altLang="en-US" sz="2400"/>
              <a:t>幫助老師透過這些檢核表來規劃學校的數位化歷程和在合適的階段取得對應的資源</a:t>
            </a:r>
            <a:endParaRPr sz="2400"/>
          </a:p>
          <a:p>
            <a:pPr marL="0" indent="0">
              <a:buClr>
                <a:schemeClr val="dk1"/>
              </a:buClr>
              <a:buSzPts val="1100"/>
              <a:buNone/>
            </a:pPr>
            <a:endParaRPr/>
          </a:p>
        </p:txBody>
      </p:sp>
      <p:pic>
        <p:nvPicPr>
          <p:cNvPr id="306" name="Google Shape;306;p37"/>
          <p:cNvPicPr preferRelativeResize="0"/>
          <p:nvPr/>
        </p:nvPicPr>
        <p:blipFill>
          <a:blip r:embed="rId3">
            <a:alphaModFix/>
          </a:blip>
          <a:stretch>
            <a:fillRect/>
          </a:stretch>
        </p:blipFill>
        <p:spPr>
          <a:xfrm>
            <a:off x="5603000" y="1482249"/>
            <a:ext cx="6218667" cy="4663968"/>
          </a:xfrm>
          <a:prstGeom prst="rect">
            <a:avLst/>
          </a:prstGeom>
          <a:noFill/>
          <a:ln>
            <a:noFill/>
          </a:ln>
          <a:effectLst>
            <a:outerShdw blurRad="57150" dist="85725"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title"/>
          </p:nvPr>
        </p:nvSpPr>
        <p:spPr>
          <a:xfrm>
            <a:off x="960000" y="593367"/>
            <a:ext cx="5618800" cy="763600"/>
          </a:xfrm>
          <a:prstGeom prst="rect">
            <a:avLst/>
          </a:prstGeom>
        </p:spPr>
        <p:txBody>
          <a:bodyPr spcFirstLastPara="1" vert="horz" wrap="square" lIns="121900" tIns="121900" rIns="121900" bIns="121900" rtlCol="0" anchor="ctr" anchorCtr="0">
            <a:noAutofit/>
          </a:bodyPr>
          <a:lstStyle/>
          <a:p>
            <a:r>
              <a:rPr lang="zh-TW"/>
              <a:t>初階：探索數位工具</a:t>
            </a:r>
            <a:endParaRPr/>
          </a:p>
        </p:txBody>
      </p:sp>
      <p:graphicFrame>
        <p:nvGraphicFramePr>
          <p:cNvPr id="312" name="Google Shape;312;p38"/>
          <p:cNvGraphicFramePr/>
          <p:nvPr/>
        </p:nvGraphicFramePr>
        <p:xfrm>
          <a:off x="234601" y="1507833"/>
          <a:ext cx="11650568" cy="4271587"/>
        </p:xfrm>
        <a:graphic>
          <a:graphicData uri="http://schemas.openxmlformats.org/drawingml/2006/table">
            <a:tbl>
              <a:tblPr>
                <a:noFill/>
              </a:tblPr>
              <a:tblGrid>
                <a:gridCol w="2048667">
                  <a:extLst>
                    <a:ext uri="{9D8B030D-6E8A-4147-A177-3AD203B41FA5}">
                      <a16:colId xmlns:a16="http://schemas.microsoft.com/office/drawing/2014/main" val="20000"/>
                    </a:ext>
                  </a:extLst>
                </a:gridCol>
                <a:gridCol w="1834833">
                  <a:extLst>
                    <a:ext uri="{9D8B030D-6E8A-4147-A177-3AD203B41FA5}">
                      <a16:colId xmlns:a16="http://schemas.microsoft.com/office/drawing/2014/main" val="20001"/>
                    </a:ext>
                  </a:extLst>
                </a:gridCol>
                <a:gridCol w="1941767">
                  <a:extLst>
                    <a:ext uri="{9D8B030D-6E8A-4147-A177-3AD203B41FA5}">
                      <a16:colId xmlns:a16="http://schemas.microsoft.com/office/drawing/2014/main" val="20002"/>
                    </a:ext>
                  </a:extLst>
                </a:gridCol>
                <a:gridCol w="1941767">
                  <a:extLst>
                    <a:ext uri="{9D8B030D-6E8A-4147-A177-3AD203B41FA5}">
                      <a16:colId xmlns:a16="http://schemas.microsoft.com/office/drawing/2014/main" val="20003"/>
                    </a:ext>
                  </a:extLst>
                </a:gridCol>
                <a:gridCol w="1941767">
                  <a:extLst>
                    <a:ext uri="{9D8B030D-6E8A-4147-A177-3AD203B41FA5}">
                      <a16:colId xmlns:a16="http://schemas.microsoft.com/office/drawing/2014/main" val="20004"/>
                    </a:ext>
                  </a:extLst>
                </a:gridCol>
                <a:gridCol w="1941767">
                  <a:extLst>
                    <a:ext uri="{9D8B030D-6E8A-4147-A177-3AD203B41FA5}">
                      <a16:colId xmlns:a16="http://schemas.microsoft.com/office/drawing/2014/main" val="20005"/>
                    </a:ext>
                  </a:extLst>
                </a:gridCol>
              </a:tblGrid>
              <a:tr h="975320">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學生</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家長</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教師</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學校</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網路基礎設施</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校訂課程</a:t>
                      </a:r>
                      <a:br>
                        <a:rPr lang="zh-TW" sz="2400" b="1">
                          <a:solidFill>
                            <a:schemeClr val="lt1"/>
                          </a:solidFill>
                          <a:latin typeface="Google Sans"/>
                          <a:ea typeface="Google Sans"/>
                          <a:cs typeface="Google Sans"/>
                          <a:sym typeface="Google Sans"/>
                        </a:rPr>
                      </a:br>
                      <a:r>
                        <a:rPr lang="zh-TW" sz="2400" b="1">
                          <a:solidFill>
                            <a:schemeClr val="lt1"/>
                          </a:solidFill>
                          <a:latin typeface="Google Sans"/>
                          <a:ea typeface="Google Sans"/>
                          <a:cs typeface="Google Sans"/>
                          <a:sym typeface="Google Sans"/>
                        </a:rPr>
                        <a:t>/主題教學</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extLst>
                  <a:ext uri="{0D108BD9-81ED-4DB2-BD59-A6C34878D82A}">
                    <a16:rowId xmlns:a16="http://schemas.microsoft.com/office/drawing/2014/main" val="10000"/>
                  </a:ext>
                </a:extLst>
              </a:tr>
              <a:tr h="3296267">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每位學生都有自己的帳號或是 mail</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學生透過 Classroom 或 Drive 取得學習資源</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已經會透過快樂e學院登入學習平台</a:t>
                      </a: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使用表單跟學校聯繫</a:t>
                      </a:r>
                      <a:endParaRPr sz="1600">
                        <a:solidFill>
                          <a:schemeClr val="dk2"/>
                        </a:solidFill>
                        <a:latin typeface="Google Sans"/>
                        <a:ea typeface="Google Sans"/>
                        <a:cs typeface="Google Sans"/>
                        <a:sym typeface="Google Sans"/>
                      </a:endParaRPr>
                    </a:p>
                    <a:p>
                      <a:pPr marL="0" lvl="0" indent="0" algn="l" rtl="0">
                        <a:spcBef>
                          <a:spcPts val="0"/>
                        </a:spcBef>
                        <a:spcAft>
                          <a:spcPts val="0"/>
                        </a:spcAft>
                        <a:buNone/>
                      </a:pP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開始運用除了Meet之外的google服務於教學</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開始嘗試使用學習平台</a:t>
                      </a:r>
                      <a:endParaRPr sz="1600">
                        <a:solidFill>
                          <a:schemeClr val="dk2"/>
                        </a:solidFill>
                        <a:latin typeface="Google Sans"/>
                        <a:ea typeface="Google Sans"/>
                        <a:cs typeface="Google Sans"/>
                        <a:sym typeface="Google Sans"/>
                      </a:endParaRPr>
                    </a:p>
                    <a:p>
                      <a:pPr marL="457200" lvl="0" indent="0" algn="l" rtl="0">
                        <a:spcBef>
                          <a:spcPts val="0"/>
                        </a:spcBef>
                        <a:spcAft>
                          <a:spcPts val="0"/>
                        </a:spcAft>
                        <a:buNone/>
                      </a:pP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教職員透過信件溝通</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對外分享學校行事曆</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校內老師對於使用 </a:t>
                      </a:r>
                      <a:br>
                        <a:rPr lang="zh-TW" sz="1600">
                          <a:solidFill>
                            <a:schemeClr val="dk2"/>
                          </a:solidFill>
                          <a:latin typeface="Google Sans"/>
                          <a:ea typeface="Google Sans"/>
                          <a:cs typeface="Google Sans"/>
                          <a:sym typeface="Google Sans"/>
                        </a:rPr>
                      </a:br>
                      <a:r>
                        <a:rPr lang="zh-TW" sz="1600">
                          <a:solidFill>
                            <a:schemeClr val="dk2"/>
                          </a:solidFill>
                          <a:latin typeface="Google Sans"/>
                          <a:ea typeface="Google Sans"/>
                          <a:cs typeface="Google Sans"/>
                          <a:sym typeface="Google Sans"/>
                        </a:rPr>
                        <a:t>Google Drive 分享</a:t>
                      </a:r>
                      <a:br>
                        <a:rPr lang="zh-TW" sz="1600">
                          <a:solidFill>
                            <a:schemeClr val="dk2"/>
                          </a:solidFill>
                          <a:latin typeface="Google Sans"/>
                          <a:ea typeface="Google Sans"/>
                          <a:cs typeface="Google Sans"/>
                          <a:sym typeface="Google Sans"/>
                        </a:rPr>
                      </a:br>
                      <a:r>
                        <a:rPr lang="zh-TW" sz="1600">
                          <a:solidFill>
                            <a:schemeClr val="dk2"/>
                          </a:solidFill>
                          <a:latin typeface="Google Sans"/>
                          <a:ea typeface="Google Sans"/>
                          <a:cs typeface="Google Sans"/>
                          <a:sym typeface="Google Sans"/>
                        </a:rPr>
                        <a:t>資料很自在</a:t>
                      </a: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足夠的網路連線</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基礎雲端平台（ 如 Google Workspace  帳號 或是 數位學習平台帳號等）</a:t>
                      </a:r>
                      <a:endParaRPr sz="1600">
                        <a:solidFill>
                          <a:schemeClr val="dk2"/>
                        </a:solidFill>
                        <a:latin typeface="Google Sans"/>
                        <a:ea typeface="Google Sans"/>
                        <a:cs typeface="Google Sans"/>
                        <a:sym typeface="Google Sans"/>
                      </a:endParaRPr>
                    </a:p>
                    <a:p>
                      <a:pPr marL="0" lvl="0" indent="0" algn="l" rtl="0">
                        <a:spcBef>
                          <a:spcPts val="0"/>
                        </a:spcBef>
                        <a:spcAft>
                          <a:spcPts val="0"/>
                        </a:spcAft>
                        <a:buNone/>
                      </a:pP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對外公開的行事曆</a:t>
                      </a: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aphicFrame>
        <p:nvGraphicFramePr>
          <p:cNvPr id="317" name="Google Shape;317;p39"/>
          <p:cNvGraphicFramePr/>
          <p:nvPr>
            <p:extLst>
              <p:ext uri="{D42A27DB-BD31-4B8C-83A1-F6EECF244321}">
                <p14:modId xmlns:p14="http://schemas.microsoft.com/office/powerpoint/2010/main" val="2041639140"/>
              </p:ext>
            </p:extLst>
          </p:nvPr>
        </p:nvGraphicFramePr>
        <p:xfrm>
          <a:off x="234601" y="1507201"/>
          <a:ext cx="11650498" cy="4271587"/>
        </p:xfrm>
        <a:graphic>
          <a:graphicData uri="http://schemas.openxmlformats.org/drawingml/2006/table">
            <a:tbl>
              <a:tblPr>
                <a:noFill/>
              </a:tblPr>
              <a:tblGrid>
                <a:gridCol w="2067633">
                  <a:extLst>
                    <a:ext uri="{9D8B030D-6E8A-4147-A177-3AD203B41FA5}">
                      <a16:colId xmlns:a16="http://schemas.microsoft.com/office/drawing/2014/main" val="20000"/>
                    </a:ext>
                  </a:extLst>
                </a:gridCol>
                <a:gridCol w="1851833">
                  <a:extLst>
                    <a:ext uri="{9D8B030D-6E8A-4147-A177-3AD203B41FA5}">
                      <a16:colId xmlns:a16="http://schemas.microsoft.com/office/drawing/2014/main" val="20001"/>
                    </a:ext>
                  </a:extLst>
                </a:gridCol>
                <a:gridCol w="1851833">
                  <a:extLst>
                    <a:ext uri="{9D8B030D-6E8A-4147-A177-3AD203B41FA5}">
                      <a16:colId xmlns:a16="http://schemas.microsoft.com/office/drawing/2014/main" val="20002"/>
                    </a:ext>
                  </a:extLst>
                </a:gridCol>
                <a:gridCol w="1959733">
                  <a:extLst>
                    <a:ext uri="{9D8B030D-6E8A-4147-A177-3AD203B41FA5}">
                      <a16:colId xmlns:a16="http://schemas.microsoft.com/office/drawing/2014/main" val="20003"/>
                    </a:ext>
                  </a:extLst>
                </a:gridCol>
                <a:gridCol w="1959733">
                  <a:extLst>
                    <a:ext uri="{9D8B030D-6E8A-4147-A177-3AD203B41FA5}">
                      <a16:colId xmlns:a16="http://schemas.microsoft.com/office/drawing/2014/main" val="20004"/>
                    </a:ext>
                  </a:extLst>
                </a:gridCol>
                <a:gridCol w="1959733">
                  <a:extLst>
                    <a:ext uri="{9D8B030D-6E8A-4147-A177-3AD203B41FA5}">
                      <a16:colId xmlns:a16="http://schemas.microsoft.com/office/drawing/2014/main" val="20005"/>
                    </a:ext>
                  </a:extLst>
                </a:gridCol>
              </a:tblGrid>
              <a:tr h="975320">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學生</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家長</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教師</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學校</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網路基礎設施</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Clr>
                          <a:schemeClr val="dk1"/>
                        </a:buClr>
                        <a:buSzPts val="1100"/>
                        <a:buFont typeface="Arial"/>
                        <a:buNone/>
                      </a:pPr>
                      <a:r>
                        <a:rPr lang="zh-TW" sz="2400" b="1">
                          <a:solidFill>
                            <a:schemeClr val="lt1"/>
                          </a:solidFill>
                          <a:latin typeface="Google Sans"/>
                          <a:ea typeface="Google Sans"/>
                          <a:cs typeface="Google Sans"/>
                          <a:sym typeface="Google Sans"/>
                        </a:rPr>
                        <a:t>校訂課程</a:t>
                      </a:r>
                      <a:br>
                        <a:rPr lang="zh-TW" sz="2400" b="1">
                          <a:solidFill>
                            <a:schemeClr val="lt1"/>
                          </a:solidFill>
                          <a:latin typeface="Google Sans"/>
                          <a:ea typeface="Google Sans"/>
                          <a:cs typeface="Google Sans"/>
                          <a:sym typeface="Google Sans"/>
                        </a:rPr>
                      </a:br>
                      <a:r>
                        <a:rPr lang="zh-TW" sz="2400" b="1">
                          <a:solidFill>
                            <a:schemeClr val="lt1"/>
                          </a:solidFill>
                          <a:latin typeface="Google Sans"/>
                          <a:ea typeface="Google Sans"/>
                          <a:cs typeface="Google Sans"/>
                          <a:sym typeface="Google Sans"/>
                        </a:rPr>
                        <a:t>/主題教學</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extLst>
                  <a:ext uri="{0D108BD9-81ED-4DB2-BD59-A6C34878D82A}">
                    <a16:rowId xmlns:a16="http://schemas.microsoft.com/office/drawing/2014/main" val="10000"/>
                  </a:ext>
                </a:extLst>
              </a:tr>
              <a:tr h="3296267">
                <a:tc>
                  <a:txBody>
                    <a:bodyPr/>
                    <a:lstStyle/>
                    <a:p>
                      <a:pPr marL="266400" marR="0" lvl="0" indent="-162600" algn="l" rtl="0">
                        <a:spcBef>
                          <a:spcPts val="0"/>
                        </a:spcBef>
                        <a:spcAft>
                          <a:spcPts val="0"/>
                        </a:spcAft>
                        <a:buClr>
                          <a:schemeClr val="dk2"/>
                        </a:buClr>
                        <a:buSzPts val="1200"/>
                        <a:buFont typeface="Google Sans"/>
                        <a:buChar char="●"/>
                      </a:pPr>
                      <a:r>
                        <a:rPr lang="zh-TW" sz="1600" dirty="0">
                          <a:solidFill>
                            <a:schemeClr val="dk2"/>
                          </a:solidFill>
                          <a:latin typeface="Google Sans"/>
                          <a:ea typeface="Google Sans"/>
                          <a:cs typeface="Google Sans"/>
                          <a:sym typeface="Google Sans"/>
                        </a:rPr>
                        <a:t>對於如何使用Google Workspace都相當熟悉</a:t>
                      </a:r>
                      <a:endParaRPr sz="1600" dirty="0">
                        <a:solidFill>
                          <a:schemeClr val="dk2"/>
                        </a:solidFill>
                        <a:latin typeface="Google Sans"/>
                        <a:ea typeface="Google Sans"/>
                        <a:cs typeface="Google Sans"/>
                        <a:sym typeface="Google Sans"/>
                      </a:endParaRPr>
                    </a:p>
                    <a:p>
                      <a:pPr marL="457200" marR="0" lvl="0" indent="0" algn="l" rtl="0">
                        <a:spcBef>
                          <a:spcPts val="0"/>
                        </a:spcBef>
                        <a:spcAft>
                          <a:spcPts val="0"/>
                        </a:spcAft>
                        <a:buNone/>
                      </a:pPr>
                      <a:endParaRPr sz="1600" dirty="0">
                        <a:solidFill>
                          <a:schemeClr val="dk2"/>
                        </a:solidFill>
                        <a:latin typeface="Google Sans"/>
                        <a:ea typeface="Google Sans"/>
                        <a:cs typeface="Google Sans"/>
                        <a:sym typeface="Google Sans"/>
                      </a:endParaRPr>
                    </a:p>
                    <a:p>
                      <a:pPr marL="266400" marR="0" lvl="0" indent="-162600" algn="l" rtl="0">
                        <a:spcBef>
                          <a:spcPts val="0"/>
                        </a:spcBef>
                        <a:spcAft>
                          <a:spcPts val="0"/>
                        </a:spcAft>
                        <a:buClr>
                          <a:schemeClr val="dk2"/>
                        </a:buClr>
                        <a:buSzPts val="1200"/>
                        <a:buFont typeface="Google Sans"/>
                        <a:buChar char="●"/>
                      </a:pPr>
                      <a:r>
                        <a:rPr lang="zh-TW" sz="1600" dirty="0">
                          <a:solidFill>
                            <a:schemeClr val="dk2"/>
                          </a:solidFill>
                          <a:latin typeface="Google Sans"/>
                          <a:ea typeface="Google Sans"/>
                          <a:cs typeface="Google Sans"/>
                          <a:sym typeface="Google Sans"/>
                        </a:rPr>
                        <a:t>對於如何完成數位學習平台的任務相當熟悉</a:t>
                      </a:r>
                      <a:br>
                        <a:rPr lang="zh-TW" sz="1600" dirty="0">
                          <a:solidFill>
                            <a:schemeClr val="dk2"/>
                          </a:solidFill>
                          <a:latin typeface="Google Sans"/>
                          <a:ea typeface="Google Sans"/>
                          <a:cs typeface="Google Sans"/>
                          <a:sym typeface="Google Sans"/>
                        </a:rPr>
                      </a:br>
                      <a:endParaRPr sz="1600" dirty="0">
                        <a:solidFill>
                          <a:schemeClr val="dk2"/>
                        </a:solidFill>
                        <a:latin typeface="Google Sans"/>
                        <a:ea typeface="Google Sans"/>
                        <a:cs typeface="Google Sans"/>
                        <a:sym typeface="Google Sans"/>
                      </a:endParaRPr>
                    </a:p>
                    <a:p>
                      <a:pPr marL="266400" marR="0" lvl="0" indent="-162600" algn="l" rtl="0">
                        <a:spcBef>
                          <a:spcPts val="0"/>
                        </a:spcBef>
                        <a:spcAft>
                          <a:spcPts val="0"/>
                        </a:spcAft>
                        <a:buClr>
                          <a:schemeClr val="dk2"/>
                        </a:buClr>
                        <a:buSzPts val="1200"/>
                        <a:buFont typeface="Google Sans"/>
                        <a:buChar char="●"/>
                      </a:pPr>
                      <a:r>
                        <a:rPr lang="zh-TW" sz="1600" u="sng" dirty="0">
                          <a:solidFill>
                            <a:srgbClr val="4285F4"/>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將數位素養整合到課程中</a:t>
                      </a:r>
                      <a:endParaRPr sz="1600" dirty="0">
                        <a:solidFill>
                          <a:schemeClr val="dk2"/>
                        </a:solidFill>
                        <a:latin typeface="Google Sans"/>
                        <a:ea typeface="Google Sans"/>
                        <a:cs typeface="Google Sans"/>
                        <a:sym typeface="Google Sans"/>
                      </a:endParaRPr>
                    </a:p>
                    <a:p>
                      <a:pPr marL="457200" marR="0" lvl="0" indent="0" algn="l" rtl="0">
                        <a:spcBef>
                          <a:spcPts val="0"/>
                        </a:spcBef>
                        <a:spcAft>
                          <a:spcPts val="0"/>
                        </a:spcAft>
                        <a:buNone/>
                      </a:pPr>
                      <a:br>
                        <a:rPr lang="zh-TW" sz="1600" dirty="0">
                          <a:solidFill>
                            <a:schemeClr val="accent1"/>
                          </a:solidFill>
                          <a:latin typeface="Google Sans"/>
                          <a:ea typeface="Google Sans"/>
                          <a:cs typeface="Google Sans"/>
                          <a:sym typeface="Google Sans"/>
                        </a:rPr>
                      </a:br>
                      <a:endParaRPr sz="1600" dirty="0">
                        <a:solidFill>
                          <a:schemeClr val="accent1"/>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marR="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使用行事曆和 Meet 參與班親會</a:t>
                      </a:r>
                      <a:endParaRPr sz="1600">
                        <a:solidFill>
                          <a:schemeClr val="dk2"/>
                        </a:solidFill>
                        <a:latin typeface="Google Sans"/>
                        <a:ea typeface="Google Sans"/>
                        <a:cs typeface="Google Sans"/>
                        <a:sym typeface="Google Sans"/>
                      </a:endParaRPr>
                    </a:p>
                    <a:p>
                      <a:pPr marL="266400" marR="0" lvl="0" indent="-86400" algn="l" rtl="0">
                        <a:spcBef>
                          <a:spcPts val="0"/>
                        </a:spcBef>
                        <a:spcAft>
                          <a:spcPts val="0"/>
                        </a:spcAft>
                        <a:buNone/>
                      </a:pP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在教學時可以在適切的時機使用數位學習平台（如使用因材網或均一測驗、使用Jamboard或簡報討論、使用google map介紹地形）</a:t>
                      </a:r>
                      <a:endParaRPr sz="1600">
                        <a:solidFill>
                          <a:schemeClr val="dk2"/>
                        </a:solidFill>
                        <a:latin typeface="Google Sans"/>
                        <a:ea typeface="Google Sans"/>
                        <a:cs typeface="Google Sans"/>
                        <a:sym typeface="Google Sans"/>
                      </a:endParaRPr>
                    </a:p>
                    <a:p>
                      <a:pPr marL="457200" lvl="0" indent="0" algn="l" rtl="0">
                        <a:spcBef>
                          <a:spcPts val="0"/>
                        </a:spcBef>
                        <a:spcAft>
                          <a:spcPts val="0"/>
                        </a:spcAft>
                        <a:buNone/>
                      </a:pP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marR="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將資源數位化並放上雲端</a:t>
                      </a:r>
                      <a:endParaRPr sz="1600">
                        <a:solidFill>
                          <a:schemeClr val="dk2"/>
                        </a:solidFill>
                        <a:latin typeface="Google Sans"/>
                        <a:ea typeface="Google Sans"/>
                        <a:cs typeface="Google Sans"/>
                        <a:sym typeface="Google Sans"/>
                      </a:endParaRPr>
                    </a:p>
                    <a:p>
                      <a:pPr marL="457200" marR="0" lvl="0" indent="0" algn="l" rtl="0">
                        <a:spcBef>
                          <a:spcPts val="0"/>
                        </a:spcBef>
                        <a:spcAft>
                          <a:spcPts val="0"/>
                        </a:spcAft>
                        <a:buNone/>
                      </a:pPr>
                      <a:endParaRPr sz="1600">
                        <a:solidFill>
                          <a:schemeClr val="dk2"/>
                        </a:solidFill>
                        <a:latin typeface="Google Sans"/>
                        <a:ea typeface="Google Sans"/>
                        <a:cs typeface="Google Sans"/>
                        <a:sym typeface="Google Sans"/>
                      </a:endParaRPr>
                    </a:p>
                    <a:p>
                      <a:pPr marL="266400" marR="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引導校內老師使用 Chromebook</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marL="266400" marR="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校內有負責推動數位學習的老師，並定期辦理公開課</a:t>
                      </a: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marR="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有專人管理 Chromebook</a:t>
                      </a:r>
                      <a:endParaRPr sz="1600">
                        <a:solidFill>
                          <a:schemeClr val="dk2"/>
                        </a:solidFill>
                        <a:latin typeface="Google Sans"/>
                        <a:ea typeface="Google Sans"/>
                        <a:cs typeface="Google Sans"/>
                        <a:sym typeface="Google Sans"/>
                      </a:endParaRPr>
                    </a:p>
                    <a:p>
                      <a:pPr marL="457200" marR="0" lvl="0" indent="0" algn="l" rtl="0">
                        <a:spcBef>
                          <a:spcPts val="0"/>
                        </a:spcBef>
                        <a:spcAft>
                          <a:spcPts val="0"/>
                        </a:spcAft>
                        <a:buNone/>
                      </a:pPr>
                      <a:endParaRPr sz="1600">
                        <a:solidFill>
                          <a:schemeClr val="dk2"/>
                        </a:solidFill>
                        <a:latin typeface="Google Sans"/>
                        <a:ea typeface="Google Sans"/>
                        <a:cs typeface="Google Sans"/>
                        <a:sym typeface="Google Sans"/>
                      </a:endParaRPr>
                    </a:p>
                    <a:p>
                      <a:pPr marL="266400" marR="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有集中管理的 Chromebook</a:t>
                      </a:r>
                      <a:br>
                        <a:rPr lang="zh-TW" sz="1600">
                          <a:solidFill>
                            <a:schemeClr val="dk2"/>
                          </a:solidFill>
                          <a:latin typeface="Google Sans"/>
                          <a:ea typeface="Google Sans"/>
                          <a:cs typeface="Google Sans"/>
                          <a:sym typeface="Google Sans"/>
                        </a:rPr>
                      </a:br>
                      <a:r>
                        <a:rPr lang="zh-TW" sz="1600">
                          <a:solidFill>
                            <a:schemeClr val="dk2"/>
                          </a:solidFill>
                          <a:latin typeface="Google Sans"/>
                          <a:ea typeface="Google Sans"/>
                          <a:cs typeface="Google Sans"/>
                          <a:sym typeface="Google Sans"/>
                        </a:rPr>
                        <a:t>（含充電車）</a:t>
                      </a:r>
                      <a:endParaRPr sz="1600">
                        <a:solidFill>
                          <a:schemeClr val="dk2"/>
                        </a:solidFill>
                        <a:latin typeface="Google Sans"/>
                        <a:ea typeface="Google Sans"/>
                        <a:cs typeface="Google Sans"/>
                        <a:sym typeface="Google Sans"/>
                      </a:endParaRPr>
                    </a:p>
                    <a:p>
                      <a:pPr marL="266400" marR="0" lvl="0" indent="-86400" algn="l" rtl="0">
                        <a:spcBef>
                          <a:spcPts val="0"/>
                        </a:spcBef>
                        <a:spcAft>
                          <a:spcPts val="0"/>
                        </a:spcAft>
                        <a:buNone/>
                      </a:pP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marR="0" lvl="0" indent="-162600" algn="l" rtl="0">
                        <a:spcBef>
                          <a:spcPts val="0"/>
                        </a:spcBef>
                        <a:spcAft>
                          <a:spcPts val="0"/>
                        </a:spcAft>
                        <a:buClr>
                          <a:schemeClr val="dk2"/>
                        </a:buClr>
                        <a:buSzPts val="1200"/>
                        <a:buFont typeface="Google Sans"/>
                        <a:buChar char="●"/>
                      </a:pPr>
                      <a:r>
                        <a:rPr lang="zh-TW" sz="1600" dirty="0">
                          <a:solidFill>
                            <a:schemeClr val="dk2"/>
                          </a:solidFill>
                          <a:latin typeface="Google Sans"/>
                          <a:ea typeface="Google Sans"/>
                          <a:cs typeface="Google Sans"/>
                          <a:sym typeface="Google Sans"/>
                        </a:rPr>
                        <a:t>將 數位學習的運用融入到課程內（如使用 Jamboard+ 地圖規劃旅遊行程、簡報+Quizlet學生自己出題目等）</a:t>
                      </a:r>
                      <a:br>
                        <a:rPr lang="zh-TW" sz="1600" dirty="0">
                          <a:solidFill>
                            <a:schemeClr val="dk2"/>
                          </a:solidFill>
                          <a:latin typeface="Google Sans"/>
                          <a:ea typeface="Google Sans"/>
                          <a:cs typeface="Google Sans"/>
                          <a:sym typeface="Google Sans"/>
                        </a:rPr>
                      </a:br>
                      <a:endParaRPr sz="1600" dirty="0">
                        <a:solidFill>
                          <a:schemeClr val="dk2"/>
                        </a:solidFill>
                        <a:latin typeface="Google Sans"/>
                        <a:ea typeface="Google Sans"/>
                        <a:cs typeface="Google Sans"/>
                        <a:sym typeface="Google Sans"/>
                      </a:endParaRPr>
                    </a:p>
                    <a:p>
                      <a:pPr marL="457200" marR="0" lvl="0" indent="0" algn="l" rtl="0">
                        <a:spcBef>
                          <a:spcPts val="0"/>
                        </a:spcBef>
                        <a:spcAft>
                          <a:spcPts val="0"/>
                        </a:spcAft>
                        <a:buNone/>
                      </a:pPr>
                      <a:endParaRPr sz="1600" dirty="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extLst>
                  <a:ext uri="{0D108BD9-81ED-4DB2-BD59-A6C34878D82A}">
                    <a16:rowId xmlns:a16="http://schemas.microsoft.com/office/drawing/2014/main" val="10001"/>
                  </a:ext>
                </a:extLst>
              </a:tr>
            </a:tbl>
          </a:graphicData>
        </a:graphic>
      </p:graphicFrame>
      <p:sp>
        <p:nvSpPr>
          <p:cNvPr id="318" name="Google Shape;318;p39"/>
          <p:cNvSpPr txBox="1">
            <a:spLocks noGrp="1"/>
          </p:cNvSpPr>
          <p:nvPr>
            <p:ph type="title"/>
          </p:nvPr>
        </p:nvSpPr>
        <p:spPr>
          <a:xfrm>
            <a:off x="960000" y="593367"/>
            <a:ext cx="5618800" cy="763600"/>
          </a:xfrm>
          <a:prstGeom prst="rect">
            <a:avLst/>
          </a:prstGeom>
        </p:spPr>
        <p:txBody>
          <a:bodyPr spcFirstLastPara="1" vert="horz" wrap="square" lIns="121900" tIns="121900" rIns="121900" bIns="121900" rtlCol="0" anchor="ctr" anchorCtr="0">
            <a:noAutofit/>
          </a:bodyPr>
          <a:lstStyle/>
          <a:p>
            <a:r>
              <a:rPr lang="zh-TW"/>
              <a:t>中階：開啟更多可能</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23" name="Google Shape;323;p40"/>
          <p:cNvGraphicFramePr/>
          <p:nvPr/>
        </p:nvGraphicFramePr>
        <p:xfrm>
          <a:off x="234601" y="1507201"/>
          <a:ext cx="11650498" cy="4726980"/>
        </p:xfrm>
        <a:graphic>
          <a:graphicData uri="http://schemas.openxmlformats.org/drawingml/2006/table">
            <a:tbl>
              <a:tblPr>
                <a:noFill/>
              </a:tblPr>
              <a:tblGrid>
                <a:gridCol w="2067633">
                  <a:extLst>
                    <a:ext uri="{9D8B030D-6E8A-4147-A177-3AD203B41FA5}">
                      <a16:colId xmlns:a16="http://schemas.microsoft.com/office/drawing/2014/main" val="20000"/>
                    </a:ext>
                  </a:extLst>
                </a:gridCol>
                <a:gridCol w="1851833">
                  <a:extLst>
                    <a:ext uri="{9D8B030D-6E8A-4147-A177-3AD203B41FA5}">
                      <a16:colId xmlns:a16="http://schemas.microsoft.com/office/drawing/2014/main" val="20001"/>
                    </a:ext>
                  </a:extLst>
                </a:gridCol>
                <a:gridCol w="1851833">
                  <a:extLst>
                    <a:ext uri="{9D8B030D-6E8A-4147-A177-3AD203B41FA5}">
                      <a16:colId xmlns:a16="http://schemas.microsoft.com/office/drawing/2014/main" val="20002"/>
                    </a:ext>
                  </a:extLst>
                </a:gridCol>
                <a:gridCol w="1959733">
                  <a:extLst>
                    <a:ext uri="{9D8B030D-6E8A-4147-A177-3AD203B41FA5}">
                      <a16:colId xmlns:a16="http://schemas.microsoft.com/office/drawing/2014/main" val="20003"/>
                    </a:ext>
                  </a:extLst>
                </a:gridCol>
                <a:gridCol w="1959733">
                  <a:extLst>
                    <a:ext uri="{9D8B030D-6E8A-4147-A177-3AD203B41FA5}">
                      <a16:colId xmlns:a16="http://schemas.microsoft.com/office/drawing/2014/main" val="20004"/>
                    </a:ext>
                  </a:extLst>
                </a:gridCol>
                <a:gridCol w="1959733">
                  <a:extLst>
                    <a:ext uri="{9D8B030D-6E8A-4147-A177-3AD203B41FA5}">
                      <a16:colId xmlns:a16="http://schemas.microsoft.com/office/drawing/2014/main" val="20005"/>
                    </a:ext>
                  </a:extLst>
                </a:gridCol>
              </a:tblGrid>
              <a:tr h="975320">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學生</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家長</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教師</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學校</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None/>
                      </a:pPr>
                      <a:r>
                        <a:rPr lang="zh-TW" sz="2400" b="1">
                          <a:solidFill>
                            <a:schemeClr val="lt1"/>
                          </a:solidFill>
                          <a:latin typeface="Google Sans"/>
                          <a:ea typeface="Google Sans"/>
                          <a:cs typeface="Google Sans"/>
                          <a:sym typeface="Google Sans"/>
                        </a:rPr>
                        <a:t>網路基礎設施</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tc>
                  <a:txBody>
                    <a:bodyPr/>
                    <a:lstStyle/>
                    <a:p>
                      <a:pPr marL="0" lvl="0" indent="0" algn="ctr" rtl="0">
                        <a:spcBef>
                          <a:spcPts val="0"/>
                        </a:spcBef>
                        <a:spcAft>
                          <a:spcPts val="0"/>
                        </a:spcAft>
                        <a:buClr>
                          <a:schemeClr val="dk1"/>
                        </a:buClr>
                        <a:buSzPts val="1100"/>
                        <a:buFont typeface="Arial"/>
                        <a:buNone/>
                      </a:pPr>
                      <a:r>
                        <a:rPr lang="zh-TW" sz="2400" b="1">
                          <a:solidFill>
                            <a:schemeClr val="lt1"/>
                          </a:solidFill>
                          <a:latin typeface="Google Sans"/>
                          <a:ea typeface="Google Sans"/>
                          <a:cs typeface="Google Sans"/>
                          <a:sym typeface="Google Sans"/>
                        </a:rPr>
                        <a:t>校訂課程</a:t>
                      </a:r>
                      <a:br>
                        <a:rPr lang="zh-TW" sz="2400" b="1">
                          <a:solidFill>
                            <a:schemeClr val="lt1"/>
                          </a:solidFill>
                          <a:latin typeface="Google Sans"/>
                          <a:ea typeface="Google Sans"/>
                          <a:cs typeface="Google Sans"/>
                          <a:sym typeface="Google Sans"/>
                        </a:rPr>
                      </a:br>
                      <a:r>
                        <a:rPr lang="zh-TW" sz="2400" b="1">
                          <a:solidFill>
                            <a:schemeClr val="lt1"/>
                          </a:solidFill>
                          <a:latin typeface="Google Sans"/>
                          <a:ea typeface="Google Sans"/>
                          <a:cs typeface="Google Sans"/>
                          <a:sym typeface="Google Sans"/>
                        </a:rPr>
                        <a:t>/主題教學</a:t>
                      </a:r>
                      <a:endParaRPr sz="2400" b="1">
                        <a:solidFill>
                          <a:schemeClr val="lt1"/>
                        </a:solidFill>
                        <a:latin typeface="Google Sans"/>
                        <a:ea typeface="Google Sans"/>
                        <a:cs typeface="Google Sans"/>
                        <a:sym typeface="Google Sans"/>
                      </a:endParaRPr>
                    </a:p>
                  </a:txBody>
                  <a:tcPr marL="121900" marR="121900" marT="121900" marB="12190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4A86E8"/>
                    </a:solidFill>
                  </a:tcPr>
                </a:tc>
                <a:extLst>
                  <a:ext uri="{0D108BD9-81ED-4DB2-BD59-A6C34878D82A}">
                    <a16:rowId xmlns:a16="http://schemas.microsoft.com/office/drawing/2014/main" val="10000"/>
                  </a:ext>
                </a:extLst>
              </a:tr>
              <a:tr h="3751660">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課堂間自然使用classroom 在每個課程</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能使用數位工具來接受評量、參與討論、紀錄自己所學與他人回饋</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能檢視自己的學習數據並與老師討論。</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在學校及家中使用 Chromebook</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透過 Google Sites （彙整Google表單和行事曆）聯繫</a:t>
                      </a: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依據學生的程度調整學習內容，幫助孩子成為終生學習者</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能連結真實情境與知識，讓孩子運用學會的能力解決問題。</a:t>
                      </a: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多數教師完成如(教育部的A1 A2 B類研習 、Google Educator)等認證</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主要教師取得  Google Certified Trainer及科技輔助自主學習講師資格</a:t>
                      </a: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大多數教師都能在公開課中融入數位工具</a:t>
                      </a: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設立 Chromebook管理借用辦法</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師生人人有 Chromebook</a:t>
                      </a:r>
                      <a:br>
                        <a:rPr lang="zh-TW"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marL="266400" lvl="0" indent="-86400" algn="l" rtl="0">
                        <a:spcBef>
                          <a:spcPts val="0"/>
                        </a:spcBef>
                        <a:spcAft>
                          <a:spcPts val="0"/>
                        </a:spcAft>
                        <a:buNone/>
                      </a:pPr>
                      <a:endParaRPr sz="1600">
                        <a:solidFill>
                          <a:schemeClr val="dk2"/>
                        </a:solidFill>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tc>
                  <a:txBody>
                    <a:bodyPr/>
                    <a:lstStyle/>
                    <a:p>
                      <a:pPr marL="266400" lvl="0" indent="-162600" algn="l" rtl="0">
                        <a:spcBef>
                          <a:spcPts val="0"/>
                        </a:spcBef>
                        <a:spcAft>
                          <a:spcPts val="0"/>
                        </a:spcAft>
                        <a:buClr>
                          <a:schemeClr val="dk2"/>
                        </a:buClr>
                        <a:buSzPts val="1200"/>
                        <a:buFont typeface="Google Sans"/>
                        <a:buChar char="●"/>
                      </a:pPr>
                      <a:r>
                        <a:rPr lang="zh-TW" sz="1600">
                          <a:solidFill>
                            <a:schemeClr val="dk2"/>
                          </a:solidFill>
                          <a:latin typeface="Google Sans"/>
                          <a:ea typeface="Google Sans"/>
                          <a:cs typeface="Google Sans"/>
                          <a:sym typeface="Google Sans"/>
                        </a:rPr>
                        <a:t>將完整的校定課程錄好影片設計好評量方式放到 Classroom 上。</a:t>
                      </a:r>
                      <a:endParaRPr sz="1600">
                        <a:solidFill>
                          <a:schemeClr val="dk2"/>
                        </a:solidFill>
                        <a:latin typeface="Google Sans"/>
                        <a:ea typeface="Google Sans"/>
                        <a:cs typeface="Google Sans"/>
                        <a:sym typeface="Google Sans"/>
                      </a:endParaRPr>
                    </a:p>
                  </a:txBody>
                  <a:tcPr marL="0" marR="96000" marT="216000" marB="121900">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8F9FA"/>
                    </a:solidFill>
                  </a:tcPr>
                </a:tc>
                <a:extLst>
                  <a:ext uri="{0D108BD9-81ED-4DB2-BD59-A6C34878D82A}">
                    <a16:rowId xmlns:a16="http://schemas.microsoft.com/office/drawing/2014/main" val="10001"/>
                  </a:ext>
                </a:extLst>
              </a:tr>
            </a:tbl>
          </a:graphicData>
        </a:graphic>
      </p:graphicFrame>
      <p:sp>
        <p:nvSpPr>
          <p:cNvPr id="324" name="Google Shape;324;p40"/>
          <p:cNvSpPr txBox="1">
            <a:spLocks noGrp="1"/>
          </p:cNvSpPr>
          <p:nvPr>
            <p:ph type="title"/>
          </p:nvPr>
        </p:nvSpPr>
        <p:spPr>
          <a:xfrm>
            <a:off x="960000" y="593367"/>
            <a:ext cx="5618800" cy="763600"/>
          </a:xfrm>
          <a:prstGeom prst="rect">
            <a:avLst/>
          </a:prstGeom>
        </p:spPr>
        <p:txBody>
          <a:bodyPr spcFirstLastPara="1" vert="horz" wrap="square" lIns="121900" tIns="121900" rIns="121900" bIns="121900" rtlCol="0" anchor="ctr" anchorCtr="0">
            <a:noAutofit/>
          </a:bodyPr>
          <a:lstStyle/>
          <a:p>
            <a:r>
              <a:rPr lang="zh-TW"/>
              <a:t>進階：擁抱數位未來</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1"/>
          <p:cNvSpPr txBox="1">
            <a:spLocks noGrp="1"/>
          </p:cNvSpPr>
          <p:nvPr>
            <p:ph type="title"/>
          </p:nvPr>
        </p:nvSpPr>
        <p:spPr>
          <a:xfrm>
            <a:off x="960000" y="593367"/>
            <a:ext cx="5618800" cy="763600"/>
          </a:xfrm>
          <a:prstGeom prst="rect">
            <a:avLst/>
          </a:prstGeom>
        </p:spPr>
        <p:txBody>
          <a:bodyPr spcFirstLastPara="1" vert="horz" wrap="square" lIns="121900" tIns="121900" rIns="121900" bIns="121900" rtlCol="0" anchor="ctr" anchorCtr="0">
            <a:noAutofit/>
          </a:bodyPr>
          <a:lstStyle/>
          <a:p>
            <a:r>
              <a:rPr lang="zh-TW" sz="3600" b="1" dirty="0"/>
              <a:t>Q ＆ A</a:t>
            </a:r>
            <a:endParaRPr sz="3600" b="1" dirty="0"/>
          </a:p>
        </p:txBody>
      </p:sp>
      <p:sp>
        <p:nvSpPr>
          <p:cNvPr id="330" name="Google Shape;330;p41"/>
          <p:cNvSpPr txBox="1">
            <a:spLocks noGrp="1"/>
          </p:cNvSpPr>
          <p:nvPr>
            <p:ph type="body" idx="1"/>
          </p:nvPr>
        </p:nvSpPr>
        <p:spPr>
          <a:xfrm>
            <a:off x="960000" y="1739900"/>
            <a:ext cx="10272000" cy="4398000"/>
          </a:xfrm>
          <a:prstGeom prst="rect">
            <a:avLst/>
          </a:prstGeom>
        </p:spPr>
        <p:txBody>
          <a:bodyPr spcFirstLastPara="1" vert="horz" wrap="square" lIns="121900" tIns="121900" rIns="121900" bIns="121900" rtlCol="0" anchor="t" anchorCtr="0">
            <a:noAutofit/>
          </a:bodyPr>
          <a:lstStyle/>
          <a:p>
            <a:pPr indent="-524920">
              <a:lnSpc>
                <a:spcPct val="150000"/>
              </a:lnSpc>
              <a:buClr>
                <a:schemeClr val="dk1"/>
              </a:buClr>
              <a:buSzPts val="2600"/>
              <a:buFont typeface="Times New Roman"/>
              <a:buChar char="●"/>
            </a:pPr>
            <a:r>
              <a:rPr lang="zh-TW" altLang="en-US" sz="3467" b="1" dirty="0">
                <a:solidFill>
                  <a:schemeClr val="dk1"/>
                </a:solidFill>
                <a:latin typeface="微軟正黑體" panose="020B0604030504040204" pitchFamily="34" charset="-120"/>
                <a:ea typeface="微軟正黑體" panose="020B0604030504040204" pitchFamily="34" charset="-120"/>
                <a:cs typeface="Times New Roman"/>
                <a:sym typeface="Times New Roman"/>
              </a:rPr>
              <a:t>數位學習真的能夠幫助孩子嗎？</a:t>
            </a:r>
            <a:endParaRPr sz="3467" b="1" dirty="0">
              <a:solidFill>
                <a:schemeClr val="dk1"/>
              </a:solidFill>
              <a:latin typeface="微軟正黑體" panose="020B0604030504040204" pitchFamily="34" charset="-120"/>
              <a:ea typeface="微軟正黑體" panose="020B0604030504040204" pitchFamily="34" charset="-120"/>
              <a:cs typeface="Times New Roman"/>
              <a:sym typeface="Times New Roman"/>
            </a:endParaRPr>
          </a:p>
          <a:p>
            <a:pPr indent="-524920">
              <a:lnSpc>
                <a:spcPct val="150000"/>
              </a:lnSpc>
              <a:buClr>
                <a:schemeClr val="dk1"/>
              </a:buClr>
              <a:buSzPts val="2600"/>
              <a:buFont typeface="Times New Roman"/>
              <a:buChar char="●"/>
            </a:pPr>
            <a:r>
              <a:rPr lang="zh-TW" altLang="en-US" sz="3467" b="1" dirty="0">
                <a:solidFill>
                  <a:schemeClr val="dk1"/>
                </a:solidFill>
                <a:latin typeface="微軟正黑體" panose="020B0604030504040204" pitchFamily="34" charset="-120"/>
                <a:ea typeface="微軟正黑體" panose="020B0604030504040204" pitchFamily="34" charset="-120"/>
                <a:cs typeface="Times New Roman"/>
                <a:sym typeface="Times New Roman"/>
              </a:rPr>
              <a:t>數位學習教學這塊遇到問題可以問誰？</a:t>
            </a:r>
            <a:endParaRPr sz="3467" b="1" dirty="0">
              <a:solidFill>
                <a:schemeClr val="dk1"/>
              </a:solidFill>
              <a:latin typeface="微軟正黑體" panose="020B0604030504040204" pitchFamily="34" charset="-120"/>
              <a:ea typeface="微軟正黑體" panose="020B0604030504040204" pitchFamily="34" charset="-120"/>
              <a:cs typeface="Times New Roman"/>
              <a:sym typeface="Times New Roman"/>
            </a:endParaRPr>
          </a:p>
          <a:p>
            <a:pPr indent="-524920">
              <a:lnSpc>
                <a:spcPct val="150000"/>
              </a:lnSpc>
              <a:buClr>
                <a:schemeClr val="dk1"/>
              </a:buClr>
              <a:buSzPts val="2600"/>
              <a:buFont typeface="Times New Roman"/>
              <a:buChar char="●"/>
            </a:pPr>
            <a:r>
              <a:rPr lang="zh-TW" altLang="en-US" sz="3467" b="1" dirty="0">
                <a:solidFill>
                  <a:schemeClr val="dk1"/>
                </a:solidFill>
                <a:latin typeface="微軟正黑體" panose="020B0604030504040204" pitchFamily="34" charset="-120"/>
                <a:ea typeface="微軟正黑體" panose="020B0604030504040204" pitchFamily="34" charset="-120"/>
                <a:cs typeface="Times New Roman"/>
                <a:sym typeface="Times New Roman"/>
              </a:rPr>
              <a:t>要做的第一步會是什麼？</a:t>
            </a:r>
            <a:endParaRPr sz="3467" b="1" dirty="0">
              <a:solidFill>
                <a:schemeClr val="dk1"/>
              </a:solidFill>
              <a:latin typeface="微軟正黑體" panose="020B0604030504040204" pitchFamily="34" charset="-120"/>
              <a:ea typeface="微軟正黑體" panose="020B0604030504040204" pitchFamily="34" charset="-120"/>
              <a:cs typeface="Times New Roman"/>
              <a:sym typeface="Times New Roman"/>
            </a:endParaRPr>
          </a:p>
          <a:p>
            <a:pPr marL="0" indent="0">
              <a:buNone/>
            </a:pPr>
            <a:endParaRPr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CE763F-7655-BC8C-C661-EA9D367D59B3}"/>
              </a:ext>
            </a:extLst>
          </p:cNvPr>
          <p:cNvSpPr>
            <a:spLocks noGrp="1"/>
          </p:cNvSpPr>
          <p:nvPr>
            <p:ph type="title"/>
          </p:nvPr>
        </p:nvSpPr>
        <p:spPr>
          <a:xfrm>
            <a:off x="490195" y="333975"/>
            <a:ext cx="11585542" cy="708301"/>
          </a:xfrm>
        </p:spPr>
        <p:txBody>
          <a:bodyPr>
            <a:noAutofit/>
          </a:bodyPr>
          <a:lstStyle/>
          <a:p>
            <a:pPr algn="ctr"/>
            <a:r>
              <a:rPr lang="zh-TW" altLang="en-US" sz="3000" b="1" dirty="0">
                <a:solidFill>
                  <a:srgbClr val="FF0000"/>
                </a:solidFill>
              </a:rPr>
              <a:t>班班有網路、生生用平板、校校須推動、數據化自動</a:t>
            </a:r>
          </a:p>
        </p:txBody>
      </p:sp>
      <p:pic>
        <p:nvPicPr>
          <p:cNvPr id="5" name="圖片 4">
            <a:hlinkClick r:id="rId2"/>
            <a:extLst>
              <a:ext uri="{FF2B5EF4-FFF2-40B4-BE49-F238E27FC236}">
                <a16:creationId xmlns:a16="http://schemas.microsoft.com/office/drawing/2014/main" id="{C74DFDED-3E35-42D4-1688-E78D9D513138}"/>
              </a:ext>
            </a:extLst>
          </p:cNvPr>
          <p:cNvPicPr>
            <a:picLocks noChangeAspect="1"/>
          </p:cNvPicPr>
          <p:nvPr/>
        </p:nvPicPr>
        <p:blipFill>
          <a:blip r:embed="rId3"/>
          <a:stretch>
            <a:fillRect/>
          </a:stretch>
        </p:blipFill>
        <p:spPr>
          <a:xfrm>
            <a:off x="0" y="1042276"/>
            <a:ext cx="12192000" cy="5815724"/>
          </a:xfrm>
          <a:prstGeom prst="rect">
            <a:avLst/>
          </a:prstGeom>
        </p:spPr>
      </p:pic>
    </p:spTree>
    <p:extLst>
      <p:ext uri="{BB962C8B-B14F-4D97-AF65-F5344CB8AC3E}">
        <p14:creationId xmlns:p14="http://schemas.microsoft.com/office/powerpoint/2010/main" val="2722792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1B2B27B-1EFE-7348-AB30-10454EE1BBE0}"/>
              </a:ext>
            </a:extLst>
          </p:cNvPr>
          <p:cNvPicPr>
            <a:picLocks noChangeAspect="1"/>
          </p:cNvPicPr>
          <p:nvPr/>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7FE3F86E-162E-C14C-9900-2EE1F88DFF55}"/>
              </a:ext>
            </a:extLst>
          </p:cNvPr>
          <p:cNvSpPr>
            <a:spLocks noGrp="1"/>
          </p:cNvSpPr>
          <p:nvPr>
            <p:ph type="title"/>
          </p:nvPr>
        </p:nvSpPr>
        <p:spPr>
          <a:xfrm>
            <a:off x="314227" y="114189"/>
            <a:ext cx="11877773" cy="4415392"/>
          </a:xfrm>
        </p:spPr>
        <p:txBody>
          <a:bodyPr>
            <a:normAutofit/>
          </a:bodyPr>
          <a:lstStyle/>
          <a:p>
            <a:pPr algn="ctr">
              <a:lnSpc>
                <a:spcPct val="150000"/>
              </a:lnSpc>
            </a:pPr>
            <a:r>
              <a:rPr kumimoji="1" lang="zh-TW" altLang="en-US" sz="6000" b="1" dirty="0">
                <a:solidFill>
                  <a:srgbClr val="7030A0"/>
                </a:solidFill>
              </a:rPr>
              <a:t>嘉義縣數位學習專案辦公室</a:t>
            </a:r>
            <a:br>
              <a:rPr kumimoji="1" lang="en-US" altLang="zh-TW" sz="3600" dirty="0"/>
            </a:br>
            <a:r>
              <a:rPr kumimoji="1" lang="zh-TW" altLang="en-US" sz="3600" b="1" dirty="0"/>
              <a:t>嘉義縣教育 </a:t>
            </a:r>
            <a:r>
              <a:rPr kumimoji="1" lang="zh-TW" altLang="en-US" sz="3600" b="1" dirty="0">
                <a:solidFill>
                  <a:srgbClr val="FF0000"/>
                </a:solidFill>
              </a:rPr>
              <a:t>專屬</a:t>
            </a:r>
            <a:br>
              <a:rPr kumimoji="1" lang="en-US" altLang="zh-TW" sz="3600" b="1" dirty="0"/>
            </a:br>
            <a:r>
              <a:rPr kumimoji="1" lang="zh-TW" altLang="en-US" sz="3600" b="1" dirty="0">
                <a:solidFill>
                  <a:srgbClr val="7030A0"/>
                </a:solidFill>
              </a:rPr>
              <a:t>也專屬於每一個想要為教育付出的人</a:t>
            </a:r>
          </a:p>
        </p:txBody>
      </p:sp>
      <p:pic>
        <p:nvPicPr>
          <p:cNvPr id="5" name="圖片 4">
            <a:extLst>
              <a:ext uri="{FF2B5EF4-FFF2-40B4-BE49-F238E27FC236}">
                <a16:creationId xmlns:a16="http://schemas.microsoft.com/office/drawing/2014/main" id="{CB932529-BD22-449B-B80D-FD66C4049D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386" y="284028"/>
            <a:ext cx="1084287" cy="1069274"/>
          </a:xfrm>
          <a:prstGeom prst="rect">
            <a:avLst/>
          </a:prstGeom>
        </p:spPr>
      </p:pic>
      <p:pic>
        <p:nvPicPr>
          <p:cNvPr id="6" name="圖片 5">
            <a:extLst>
              <a:ext uri="{FF2B5EF4-FFF2-40B4-BE49-F238E27FC236}">
                <a16:creationId xmlns:a16="http://schemas.microsoft.com/office/drawing/2014/main" id="{6B29CF30-6D83-41A3-9050-76D13CA219D6}"/>
              </a:ext>
            </a:extLst>
          </p:cNvPr>
          <p:cNvPicPr>
            <a:picLocks noChangeAspect="1"/>
          </p:cNvPicPr>
          <p:nvPr/>
        </p:nvPicPr>
        <p:blipFill>
          <a:blip r:embed="rId4"/>
          <a:stretch>
            <a:fillRect/>
          </a:stretch>
        </p:blipFill>
        <p:spPr>
          <a:xfrm>
            <a:off x="10906812" y="1"/>
            <a:ext cx="1285188" cy="1285188"/>
          </a:xfrm>
          <a:prstGeom prst="rect">
            <a:avLst/>
          </a:prstGeom>
        </p:spPr>
      </p:pic>
      <p:sp>
        <p:nvSpPr>
          <p:cNvPr id="7" name="文字方塊 6">
            <a:extLst>
              <a:ext uri="{FF2B5EF4-FFF2-40B4-BE49-F238E27FC236}">
                <a16:creationId xmlns:a16="http://schemas.microsoft.com/office/drawing/2014/main" id="{AD360ABD-F5DC-46BC-8BF8-8D99B8F7AD32}"/>
              </a:ext>
            </a:extLst>
          </p:cNvPr>
          <p:cNvSpPr txBox="1"/>
          <p:nvPr/>
        </p:nvSpPr>
        <p:spPr>
          <a:xfrm>
            <a:off x="2432115" y="4643769"/>
            <a:ext cx="8267307" cy="1200329"/>
          </a:xfrm>
          <a:prstGeom prst="rect">
            <a:avLst/>
          </a:prstGeom>
          <a:noFill/>
        </p:spPr>
        <p:txBody>
          <a:bodyPr wrap="square">
            <a:spAutoFit/>
          </a:bodyPr>
          <a:lstStyle/>
          <a:p>
            <a:r>
              <a:rPr kumimoji="1" lang="zh-TW" altLang="en-US" sz="2400" b="1" dirty="0">
                <a:latin typeface="微軟正黑體" panose="020B0604030504040204" pitchFamily="34" charset="-120"/>
                <a:ea typeface="微軟正黑體" panose="020B0604030504040204" pitchFamily="34" charset="-120"/>
              </a:rPr>
              <a:t>嘉義縣數位學習專案辦公室官網：</a:t>
            </a:r>
            <a:r>
              <a:rPr kumimoji="1" lang="en-US" altLang="zh-TW" sz="2400" b="1" dirty="0">
                <a:latin typeface="微軟正黑體" panose="020B0604030504040204" pitchFamily="34" charset="-120"/>
                <a:ea typeface="微軟正黑體" panose="020B0604030504040204" pitchFamily="34" charset="-120"/>
                <a:hlinkClick r:id="rId5"/>
              </a:rPr>
              <a:t>https://dlo.cyc.edu.tw</a:t>
            </a:r>
            <a:br>
              <a:rPr kumimoji="1" lang="en-US" altLang="zh-TW" sz="2400" b="1" dirty="0">
                <a:latin typeface="微軟正黑體" panose="020B0604030504040204" pitchFamily="34" charset="-120"/>
                <a:ea typeface="微軟正黑體" panose="020B0604030504040204" pitchFamily="34" charset="-120"/>
              </a:rPr>
            </a:br>
            <a:br>
              <a:rPr kumimoji="1" lang="en-US" altLang="zh-TW" sz="2400" b="1" dirty="0">
                <a:latin typeface="微軟正黑體" panose="020B0604030504040204" pitchFamily="34" charset="-120"/>
                <a:ea typeface="微軟正黑體" panose="020B0604030504040204" pitchFamily="34" charset="-120"/>
              </a:rPr>
            </a:br>
            <a:r>
              <a:rPr kumimoji="1" lang="zh-TW" altLang="en-US" sz="2400" b="1" dirty="0">
                <a:latin typeface="微軟正黑體" panose="020B0604030504040204" pitchFamily="34" charset="-120"/>
                <a:ea typeface="微軟正黑體" panose="020B0604030504040204" pitchFamily="34" charset="-120"/>
              </a:rPr>
              <a:t>數位學習專案辦公室專用信箱：</a:t>
            </a:r>
            <a:r>
              <a:rPr kumimoji="1" lang="en-US" altLang="zh-TW" sz="2400" b="1" dirty="0">
                <a:latin typeface="微軟正黑體" panose="020B0604030504040204" pitchFamily="34" charset="-120"/>
                <a:ea typeface="微軟正黑體" panose="020B0604030504040204" pitchFamily="34" charset="-120"/>
                <a:hlinkClick r:id="rId6"/>
              </a:rPr>
              <a:t>dlo@mail.cyc.edu.tw</a:t>
            </a:r>
            <a:endParaRPr lang="zh-TW" altLang="en-US" dirty="0"/>
          </a:p>
        </p:txBody>
      </p:sp>
    </p:spTree>
    <p:extLst>
      <p:ext uri="{BB962C8B-B14F-4D97-AF65-F5344CB8AC3E}">
        <p14:creationId xmlns:p14="http://schemas.microsoft.com/office/powerpoint/2010/main" val="437449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4376058"/>
          </a:xfrm>
        </p:spPr>
        <p:txBody>
          <a:bodyPr/>
          <a:lstStyle/>
          <a:p>
            <a:pPr algn="ctr"/>
            <a:r>
              <a:rPr lang="zh-TW" altLang="en-US" dirty="0">
                <a:effectLst>
                  <a:outerShdw blurRad="38100" dist="38100" dir="2700000" algn="tl">
                    <a:srgbClr val="000000">
                      <a:alpha val="43137"/>
                    </a:srgbClr>
                  </a:outerShdw>
                </a:effectLst>
              </a:rPr>
              <a:t>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17079329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B116A3B7-6902-4E2A-867A-B219DFF84F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 y="5410200"/>
            <a:ext cx="12191359" cy="1447800"/>
          </a:xfrm>
          <a:prstGeom prst="rect">
            <a:avLst/>
          </a:prstGeom>
        </p:spPr>
      </p:pic>
      <p:pic>
        <p:nvPicPr>
          <p:cNvPr id="26" name="圖片 25">
            <a:extLst>
              <a:ext uri="{FF2B5EF4-FFF2-40B4-BE49-F238E27FC236}">
                <a16:creationId xmlns:a16="http://schemas.microsoft.com/office/drawing/2014/main" id="{3BDDACA8-B9B4-4CCE-A893-5F396A076B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8724" y="2448243"/>
            <a:ext cx="9354554" cy="2839296"/>
          </a:xfrm>
          <a:prstGeom prst="rect">
            <a:avLst/>
          </a:prstGeom>
        </p:spPr>
      </p:pic>
      <p:pic>
        <p:nvPicPr>
          <p:cNvPr id="25" name="圖片 24">
            <a:extLst>
              <a:ext uri="{FF2B5EF4-FFF2-40B4-BE49-F238E27FC236}">
                <a16:creationId xmlns:a16="http://schemas.microsoft.com/office/drawing/2014/main" id="{C03A6090-010D-4170-83CA-BEE8E7EC80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3527" y="338386"/>
            <a:ext cx="9124948" cy="1755300"/>
          </a:xfrm>
          <a:prstGeom prst="rect">
            <a:avLst/>
          </a:prstGeom>
        </p:spPr>
      </p:pic>
      <p:sp>
        <p:nvSpPr>
          <p:cNvPr id="30" name="文字方塊 29">
            <a:extLst>
              <a:ext uri="{FF2B5EF4-FFF2-40B4-BE49-F238E27FC236}">
                <a16:creationId xmlns:a16="http://schemas.microsoft.com/office/drawing/2014/main" id="{5C5D360A-4FB7-4C66-9DA2-F5D4C9345290}"/>
              </a:ext>
            </a:extLst>
          </p:cNvPr>
          <p:cNvSpPr txBox="1"/>
          <p:nvPr/>
        </p:nvSpPr>
        <p:spPr>
          <a:xfrm>
            <a:off x="143889" y="5741701"/>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教材更生動</a:t>
            </a:r>
          </a:p>
        </p:txBody>
      </p:sp>
      <p:sp>
        <p:nvSpPr>
          <p:cNvPr id="31" name="文字方塊 30">
            <a:extLst>
              <a:ext uri="{FF2B5EF4-FFF2-40B4-BE49-F238E27FC236}">
                <a16:creationId xmlns:a16="http://schemas.microsoft.com/office/drawing/2014/main" id="{61A7EE62-29C9-4663-814A-BEF9700A3114}"/>
              </a:ext>
            </a:extLst>
          </p:cNvPr>
          <p:cNvSpPr txBox="1"/>
          <p:nvPr/>
        </p:nvSpPr>
        <p:spPr>
          <a:xfrm>
            <a:off x="2499754" y="5745103"/>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書包更輕便</a:t>
            </a:r>
          </a:p>
        </p:txBody>
      </p:sp>
      <p:sp>
        <p:nvSpPr>
          <p:cNvPr id="32" name="文字方塊 31">
            <a:extLst>
              <a:ext uri="{FF2B5EF4-FFF2-40B4-BE49-F238E27FC236}">
                <a16:creationId xmlns:a16="http://schemas.microsoft.com/office/drawing/2014/main" id="{DE494806-28D5-4B4B-A430-0CC3AE9B3602}"/>
              </a:ext>
            </a:extLst>
          </p:cNvPr>
          <p:cNvSpPr txBox="1"/>
          <p:nvPr/>
        </p:nvSpPr>
        <p:spPr>
          <a:xfrm>
            <a:off x="4812655"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教學更多元</a:t>
            </a:r>
          </a:p>
        </p:txBody>
      </p:sp>
      <p:sp>
        <p:nvSpPr>
          <p:cNvPr id="33" name="文字方塊 32">
            <a:extLst>
              <a:ext uri="{FF2B5EF4-FFF2-40B4-BE49-F238E27FC236}">
                <a16:creationId xmlns:a16="http://schemas.microsoft.com/office/drawing/2014/main" id="{B8B100D0-5D17-443F-B4E8-10692F1C2761}"/>
              </a:ext>
            </a:extLst>
          </p:cNvPr>
          <p:cNvSpPr txBox="1"/>
          <p:nvPr/>
        </p:nvSpPr>
        <p:spPr>
          <a:xfrm>
            <a:off x="7154740"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學習更有效</a:t>
            </a:r>
          </a:p>
        </p:txBody>
      </p:sp>
      <p:sp>
        <p:nvSpPr>
          <p:cNvPr id="34" name="文字方塊 33">
            <a:extLst>
              <a:ext uri="{FF2B5EF4-FFF2-40B4-BE49-F238E27FC236}">
                <a16:creationId xmlns:a16="http://schemas.microsoft.com/office/drawing/2014/main" id="{18E13350-EC9D-449C-AF95-A3E8AE20597C}"/>
              </a:ext>
            </a:extLst>
          </p:cNvPr>
          <p:cNvSpPr txBox="1"/>
          <p:nvPr/>
        </p:nvSpPr>
        <p:spPr>
          <a:xfrm>
            <a:off x="9443134"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城鄉更均衡</a:t>
            </a:r>
          </a:p>
        </p:txBody>
      </p:sp>
      <p:sp>
        <p:nvSpPr>
          <p:cNvPr id="41" name="投影片編號版面配置區 40">
            <a:extLst>
              <a:ext uri="{FF2B5EF4-FFF2-40B4-BE49-F238E27FC236}">
                <a16:creationId xmlns:a16="http://schemas.microsoft.com/office/drawing/2014/main" id="{38FED608-976B-4A2B-B444-CE7564FBB86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r"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2654563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949623F-185A-0349-917E-8EB556A2E133}"/>
              </a:ext>
            </a:extLst>
          </p:cNvPr>
          <p:cNvPicPr>
            <a:picLocks noChangeAspect="1"/>
          </p:cNvPicPr>
          <p:nvPr/>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13329FF-30D2-8844-A3E1-6F5F28F72042}"/>
              </a:ext>
            </a:extLst>
          </p:cNvPr>
          <p:cNvSpPr>
            <a:spLocks noGrp="1"/>
          </p:cNvSpPr>
          <p:nvPr>
            <p:ph type="title"/>
          </p:nvPr>
        </p:nvSpPr>
        <p:spPr>
          <a:xfrm>
            <a:off x="838200" y="3074849"/>
            <a:ext cx="10515600" cy="708301"/>
          </a:xfrm>
        </p:spPr>
        <p:txBody>
          <a:bodyPr>
            <a:noAutofit/>
          </a:bodyPr>
          <a:lstStyle/>
          <a:p>
            <a:pPr marL="514350" indent="-514350">
              <a:lnSpc>
                <a:spcPct val="100000"/>
              </a:lnSpc>
              <a:buFont typeface="+mj-lt"/>
              <a:buAutoNum type="arabicPeriod"/>
            </a:pPr>
            <a:r>
              <a:rPr lang="zh-TW" altLang="en-US" sz="6000" b="1" dirty="0"/>
              <a:t>學校真的需數位學習嗎？</a:t>
            </a:r>
            <a:endParaRPr lang="en-US" altLang="zh-TW" sz="6000" b="1" dirty="0"/>
          </a:p>
        </p:txBody>
      </p:sp>
    </p:spTree>
    <p:extLst>
      <p:ext uri="{BB962C8B-B14F-4D97-AF65-F5344CB8AC3E}">
        <p14:creationId xmlns:p14="http://schemas.microsoft.com/office/powerpoint/2010/main" val="273918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10ACDC-9799-9DCD-8221-4F1BD5CA4EDB}"/>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E4B733CB-F09A-F00D-D3E2-8EB54269EC8D}"/>
              </a:ext>
            </a:extLst>
          </p:cNvPr>
          <p:cNvPicPr>
            <a:picLocks noGrp="1" noChangeAspect="1"/>
          </p:cNvPicPr>
          <p:nvPr>
            <p:ph idx="1"/>
          </p:nvPr>
        </p:nvPicPr>
        <p:blipFill>
          <a:blip r:embed="rId3"/>
          <a:stretch>
            <a:fillRect/>
          </a:stretch>
        </p:blipFill>
        <p:spPr>
          <a:xfrm>
            <a:off x="190877" y="144004"/>
            <a:ext cx="5801784" cy="4351338"/>
          </a:xfrm>
          <a:prstGeom prst="rect">
            <a:avLst/>
          </a:prstGeom>
          <a:ln>
            <a:noFill/>
          </a:ln>
          <a:effectLst>
            <a:softEdge rad="112500"/>
          </a:effectLst>
        </p:spPr>
      </p:pic>
      <p:pic>
        <p:nvPicPr>
          <p:cNvPr id="7" name="圖片 6">
            <a:extLst>
              <a:ext uri="{FF2B5EF4-FFF2-40B4-BE49-F238E27FC236}">
                <a16:creationId xmlns:a16="http://schemas.microsoft.com/office/drawing/2014/main" id="{9C2503CD-8311-B72F-15A0-9C0632DD00C8}"/>
              </a:ext>
            </a:extLst>
          </p:cNvPr>
          <p:cNvPicPr>
            <a:picLocks noChangeAspect="1"/>
          </p:cNvPicPr>
          <p:nvPr/>
        </p:nvPicPr>
        <p:blipFill>
          <a:blip r:embed="rId4"/>
          <a:stretch>
            <a:fillRect/>
          </a:stretch>
        </p:blipFill>
        <p:spPr>
          <a:xfrm>
            <a:off x="5493039" y="464515"/>
            <a:ext cx="6601549" cy="4951161"/>
          </a:xfrm>
          <a:prstGeom prst="rect">
            <a:avLst/>
          </a:prstGeom>
          <a:ln>
            <a:noFill/>
          </a:ln>
          <a:effectLst>
            <a:softEdge rad="112500"/>
          </a:effectLst>
        </p:spPr>
      </p:pic>
      <p:sp>
        <p:nvSpPr>
          <p:cNvPr id="9" name="文字方塊 8">
            <a:extLst>
              <a:ext uri="{FF2B5EF4-FFF2-40B4-BE49-F238E27FC236}">
                <a16:creationId xmlns:a16="http://schemas.microsoft.com/office/drawing/2014/main" id="{95A29AF1-904F-A84E-C719-38C355BB4CF7}"/>
              </a:ext>
            </a:extLst>
          </p:cNvPr>
          <p:cNvSpPr txBox="1"/>
          <p:nvPr/>
        </p:nvSpPr>
        <p:spPr>
          <a:xfrm>
            <a:off x="210469" y="4911365"/>
            <a:ext cx="5262979" cy="646331"/>
          </a:xfrm>
          <a:prstGeom prst="rect">
            <a:avLst/>
          </a:prstGeom>
          <a:noFill/>
        </p:spPr>
        <p:txBody>
          <a:bodyPr wrap="none" rtlCol="0">
            <a:spAutoFit/>
          </a:bodyPr>
          <a:lstStyle/>
          <a:p>
            <a:r>
              <a:rPr lang="zh-TW" altLang="en-US" sz="3600" b="1" dirty="0">
                <a:solidFill>
                  <a:srgbClr val="FF0000"/>
                </a:solidFill>
                <a:latin typeface="微軟正黑體" panose="020B0604030504040204" pitchFamily="34" charset="-120"/>
                <a:ea typeface="微軟正黑體" panose="020B0604030504040204" pitchFamily="34" charset="-120"/>
              </a:rPr>
              <a:t>這也是您學校的常態嗎？</a:t>
            </a:r>
          </a:p>
        </p:txBody>
      </p:sp>
    </p:spTree>
    <p:extLst>
      <p:ext uri="{BB962C8B-B14F-4D97-AF65-F5344CB8AC3E}">
        <p14:creationId xmlns:p14="http://schemas.microsoft.com/office/powerpoint/2010/main" val="3169576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6A5063-F461-D47E-4E94-3683D83C537A}"/>
              </a:ext>
            </a:extLst>
          </p:cNvPr>
          <p:cNvSpPr>
            <a:spLocks noGrp="1"/>
          </p:cNvSpPr>
          <p:nvPr>
            <p:ph type="title"/>
          </p:nvPr>
        </p:nvSpPr>
        <p:spPr/>
        <p:txBody>
          <a:bodyPr/>
          <a:lstStyle/>
          <a:p>
            <a:r>
              <a:rPr lang="zh-TW" altLang="en-US" dirty="0"/>
              <a:t>數位學習推動優良示例：自主學習組</a:t>
            </a:r>
          </a:p>
        </p:txBody>
      </p:sp>
      <p:pic>
        <p:nvPicPr>
          <p:cNvPr id="5" name="圖片 4">
            <a:hlinkClick r:id="rId2"/>
            <a:extLst>
              <a:ext uri="{FF2B5EF4-FFF2-40B4-BE49-F238E27FC236}">
                <a16:creationId xmlns:a16="http://schemas.microsoft.com/office/drawing/2014/main" id="{62174F6D-D989-86AA-0216-8835B854C3FC}"/>
              </a:ext>
            </a:extLst>
          </p:cNvPr>
          <p:cNvPicPr>
            <a:picLocks noChangeAspect="1"/>
          </p:cNvPicPr>
          <p:nvPr/>
        </p:nvPicPr>
        <p:blipFill>
          <a:blip r:embed="rId3"/>
          <a:stretch>
            <a:fillRect/>
          </a:stretch>
        </p:blipFill>
        <p:spPr>
          <a:xfrm>
            <a:off x="1793289" y="1286184"/>
            <a:ext cx="8058288" cy="4071081"/>
          </a:xfrm>
          <a:prstGeom prst="rect">
            <a:avLst/>
          </a:prstGeom>
        </p:spPr>
      </p:pic>
      <p:sp>
        <p:nvSpPr>
          <p:cNvPr id="7" name="文字方塊 6">
            <a:extLst>
              <a:ext uri="{FF2B5EF4-FFF2-40B4-BE49-F238E27FC236}">
                <a16:creationId xmlns:a16="http://schemas.microsoft.com/office/drawing/2014/main" id="{5D773AFD-014D-9A9F-416F-766DAFA3AA42}"/>
              </a:ext>
            </a:extLst>
          </p:cNvPr>
          <p:cNvSpPr txBox="1"/>
          <p:nvPr/>
        </p:nvSpPr>
        <p:spPr>
          <a:xfrm>
            <a:off x="3048740" y="5600437"/>
            <a:ext cx="6094520" cy="646331"/>
          </a:xfrm>
          <a:prstGeom prst="rect">
            <a:avLst/>
          </a:prstGeom>
          <a:noFill/>
        </p:spPr>
        <p:txBody>
          <a:bodyPr wrap="square">
            <a:spAutoFit/>
          </a:bodyPr>
          <a:lstStyle/>
          <a:p>
            <a:r>
              <a:rPr lang="en-US" altLang="zh-TW" dirty="0">
                <a:hlinkClick r:id="rId2"/>
              </a:rPr>
              <a:t>https://www.youtube.com/watch?v=mYWWX-xbMXs&amp;t=3s</a:t>
            </a:r>
            <a:endParaRPr lang="en-US" altLang="zh-TW" dirty="0"/>
          </a:p>
          <a:p>
            <a:endParaRPr lang="zh-TW" altLang="en-US" dirty="0"/>
          </a:p>
        </p:txBody>
      </p:sp>
    </p:spTree>
    <p:extLst>
      <p:ext uri="{BB962C8B-B14F-4D97-AF65-F5344CB8AC3E}">
        <p14:creationId xmlns:p14="http://schemas.microsoft.com/office/powerpoint/2010/main" val="2794609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6CA620-5F28-6DBF-0C2E-9B197CC5C3D4}"/>
              </a:ext>
            </a:extLst>
          </p:cNvPr>
          <p:cNvSpPr>
            <a:spLocks noGrp="1"/>
          </p:cNvSpPr>
          <p:nvPr>
            <p:ph type="title"/>
          </p:nvPr>
        </p:nvSpPr>
        <p:spPr>
          <a:xfrm>
            <a:off x="700688" y="599269"/>
            <a:ext cx="10515600" cy="708301"/>
          </a:xfrm>
        </p:spPr>
        <p:txBody>
          <a:bodyPr>
            <a:normAutofit fontScale="90000"/>
          </a:bodyPr>
          <a:lstStyle/>
          <a:p>
            <a:pPr algn="ctr"/>
            <a:r>
              <a:rPr lang="zh-TW" altLang="en-US" b="1" dirty="0"/>
              <a:t>數位平台融入課中差異化教學</a:t>
            </a:r>
            <a:br>
              <a:rPr lang="zh-TW" altLang="en-US" b="1" dirty="0"/>
            </a:br>
            <a:endParaRPr lang="zh-TW" altLang="en-US" dirty="0"/>
          </a:p>
        </p:txBody>
      </p:sp>
      <p:sp>
        <p:nvSpPr>
          <p:cNvPr id="4" name="文字方塊 3">
            <a:extLst>
              <a:ext uri="{FF2B5EF4-FFF2-40B4-BE49-F238E27FC236}">
                <a16:creationId xmlns:a16="http://schemas.microsoft.com/office/drawing/2014/main" id="{EC299418-E6CA-35A7-1A22-EE0E656746FD}"/>
              </a:ext>
            </a:extLst>
          </p:cNvPr>
          <p:cNvSpPr txBox="1"/>
          <p:nvPr/>
        </p:nvSpPr>
        <p:spPr>
          <a:xfrm>
            <a:off x="3757474" y="5501952"/>
            <a:ext cx="6094520" cy="646331"/>
          </a:xfrm>
          <a:prstGeom prst="rect">
            <a:avLst/>
          </a:prstGeom>
          <a:noFill/>
        </p:spPr>
        <p:txBody>
          <a:bodyPr wrap="square">
            <a:spAutoFit/>
          </a:bodyPr>
          <a:lstStyle/>
          <a:p>
            <a:r>
              <a:rPr lang="en-US" altLang="zh-TW" dirty="0">
                <a:hlinkClick r:id="rId2"/>
              </a:rPr>
              <a:t>https://www.youtube.com/watch?v=fa0-Or69KWA</a:t>
            </a:r>
            <a:endParaRPr lang="en-US" altLang="zh-TW" dirty="0"/>
          </a:p>
          <a:p>
            <a:endParaRPr lang="zh-TW" altLang="en-US" dirty="0"/>
          </a:p>
        </p:txBody>
      </p:sp>
      <p:pic>
        <p:nvPicPr>
          <p:cNvPr id="6" name="圖片 5">
            <a:hlinkClick r:id="rId2"/>
            <a:extLst>
              <a:ext uri="{FF2B5EF4-FFF2-40B4-BE49-F238E27FC236}">
                <a16:creationId xmlns:a16="http://schemas.microsoft.com/office/drawing/2014/main" id="{88676F23-D172-D0CA-664D-51F69C440F41}"/>
              </a:ext>
            </a:extLst>
          </p:cNvPr>
          <p:cNvPicPr>
            <a:picLocks noChangeAspect="1"/>
          </p:cNvPicPr>
          <p:nvPr/>
        </p:nvPicPr>
        <p:blipFill>
          <a:blip r:embed="rId3"/>
          <a:stretch>
            <a:fillRect/>
          </a:stretch>
        </p:blipFill>
        <p:spPr>
          <a:xfrm>
            <a:off x="2322251" y="1224622"/>
            <a:ext cx="7615350" cy="3968815"/>
          </a:xfrm>
          <a:prstGeom prst="rect">
            <a:avLst/>
          </a:prstGeom>
          <a:ln>
            <a:noFill/>
          </a:ln>
          <a:effectLst>
            <a:softEdge rad="112500"/>
          </a:effectLst>
        </p:spPr>
      </p:pic>
    </p:spTree>
    <p:extLst>
      <p:ext uri="{BB962C8B-B14F-4D97-AF65-F5344CB8AC3E}">
        <p14:creationId xmlns:p14="http://schemas.microsoft.com/office/powerpoint/2010/main" val="427481550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1163</TotalTime>
  <Words>3550</Words>
  <Application>Microsoft Office PowerPoint</Application>
  <PresentationFormat>寬螢幕</PresentationFormat>
  <Paragraphs>375</Paragraphs>
  <Slides>39</Slides>
  <Notes>16</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39</vt:i4>
      </vt:variant>
    </vt:vector>
  </HeadingPairs>
  <TitlesOfParts>
    <vt:vector size="49" baseType="lpstr">
      <vt:lpstr>Google Sans</vt:lpstr>
      <vt:lpstr>Google Sans Medium</vt:lpstr>
      <vt:lpstr>Helvetica Neue</vt:lpstr>
      <vt:lpstr>微軟正黑體</vt:lpstr>
      <vt:lpstr>微軟正黑體</vt:lpstr>
      <vt:lpstr>Arial</vt:lpstr>
      <vt:lpstr>Calibri</vt:lpstr>
      <vt:lpstr>Times New Roman</vt:lpstr>
      <vt:lpstr>Wingdings</vt:lpstr>
      <vt:lpstr>Office 佈景主題</vt:lpstr>
      <vt:lpstr>校長  數位科技領導  -疫情下的課程教學觀</vt:lpstr>
      <vt:lpstr>冷氣、中央廚房，接著是……</vt:lpstr>
      <vt:lpstr>數位學習精進方案—您一定要知道的名詞</vt:lpstr>
      <vt:lpstr>推動中小學數位學習精進方案</vt:lpstr>
      <vt:lpstr>PowerPoint 簡報</vt:lpstr>
      <vt:lpstr>學校真的需數位學習嗎？</vt:lpstr>
      <vt:lpstr>PowerPoint 簡報</vt:lpstr>
      <vt:lpstr>數位學習推動優良示例：自主學習組</vt:lpstr>
      <vt:lpstr>數位平台融入課中差異化教學 </vt:lpstr>
      <vt:lpstr>教育部中小學數位教學指引（草案）</vt:lpstr>
      <vt:lpstr>教育部《中小學數位教學指引》</vt:lpstr>
      <vt:lpstr>行政人員與家長研習</vt:lpstr>
      <vt:lpstr>2.校長們，您有幾套數位教學力？ </vt:lpstr>
      <vt:lpstr>PowerPoint 簡報</vt:lpstr>
      <vt:lpstr>PowerPoint 簡報</vt:lpstr>
      <vt:lpstr>PowerPoint 簡報</vt:lpstr>
      <vt:lpstr>自主學習的指導原則    (修改自何世敏,2017)</vt:lpstr>
      <vt:lpstr>PowerPoint 簡報</vt:lpstr>
      <vt:lpstr>PowerPoint 簡報</vt:lpstr>
      <vt:lpstr>PowerPoint 簡報</vt:lpstr>
      <vt:lpstr>3.自主學習，懂得人就懂</vt:lpstr>
      <vt:lpstr>PowerPoint 簡報</vt:lpstr>
      <vt:lpstr>PowerPoint 簡報</vt:lpstr>
      <vt:lpstr>PowerPoint 簡報</vt:lpstr>
      <vt:lpstr>PowerPoint 簡報</vt:lpstr>
      <vt:lpstr>PowerPoint 簡報</vt:lpstr>
      <vt:lpstr>PowerPoint 簡報</vt:lpstr>
      <vt:lpstr>PowerPoint 簡報</vt:lpstr>
      <vt:lpstr>PowerPoint 簡報</vt:lpstr>
      <vt:lpstr>4.看看其他縣市，我們能立足在哪裡？</vt:lpstr>
      <vt:lpstr>推動數位學習的 三階段</vt:lpstr>
      <vt:lpstr>為什麼要推動數位學習？</vt:lpstr>
      <vt:lpstr>學校數位學習檢核表</vt:lpstr>
      <vt:lpstr>初階：探索數位工具</vt:lpstr>
      <vt:lpstr>中階：開啟更多可能</vt:lpstr>
      <vt:lpstr>進階：擁抱數位未來</vt:lpstr>
      <vt:lpstr>Q ＆ A</vt:lpstr>
      <vt:lpstr>班班有網路、生生用平板、校校須推動、數據化自動</vt:lpstr>
      <vt:lpstr>嘉義縣數位學習專案辦公室 嘉義縣教育 專屬 也專屬於每一個想要為教育付出的人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Addie Yen</dc:creator>
  <cp:lastModifiedBy>cyctjm001@gmail.com</cp:lastModifiedBy>
  <cp:revision>49</cp:revision>
  <dcterms:created xsi:type="dcterms:W3CDTF">2021-04-07T05:14:36Z</dcterms:created>
  <dcterms:modified xsi:type="dcterms:W3CDTF">2022-09-06T01:44:56Z</dcterms:modified>
</cp:coreProperties>
</file>