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24694" r:id="rId3"/>
    <p:sldId id="24695" r:id="rId4"/>
    <p:sldId id="288" r:id="rId5"/>
    <p:sldId id="318" r:id="rId6"/>
    <p:sldId id="290" r:id="rId7"/>
    <p:sldId id="295" r:id="rId8"/>
    <p:sldId id="297" r:id="rId9"/>
    <p:sldId id="321" r:id="rId10"/>
    <p:sldId id="3007" r:id="rId11"/>
    <p:sldId id="298" r:id="rId12"/>
    <p:sldId id="330" r:id="rId13"/>
    <p:sldId id="331" r:id="rId14"/>
    <p:sldId id="332" r:id="rId15"/>
    <p:sldId id="334" r:id="rId16"/>
    <p:sldId id="3008" r:id="rId17"/>
    <p:sldId id="289" r:id="rId18"/>
    <p:sldId id="2842" r:id="rId19"/>
    <p:sldId id="2844" r:id="rId20"/>
    <p:sldId id="309" r:id="rId21"/>
    <p:sldId id="392" r:id="rId22"/>
    <p:sldId id="310" r:id="rId23"/>
    <p:sldId id="311" r:id="rId24"/>
    <p:sldId id="2848" r:id="rId25"/>
    <p:sldId id="312" r:id="rId26"/>
    <p:sldId id="313" r:id="rId27"/>
    <p:sldId id="315" r:id="rId28"/>
    <p:sldId id="314" r:id="rId29"/>
    <p:sldId id="2845" r:id="rId30"/>
    <p:sldId id="304" r:id="rId31"/>
    <p:sldId id="402" r:id="rId32"/>
    <p:sldId id="307" r:id="rId33"/>
    <p:sldId id="308" r:id="rId34"/>
    <p:sldId id="2846" r:id="rId35"/>
    <p:sldId id="2849" r:id="rId36"/>
    <p:sldId id="2847" r:id="rId37"/>
    <p:sldId id="2850" r:id="rId38"/>
    <p:sldId id="2851" r:id="rId39"/>
    <p:sldId id="2852" r:id="rId40"/>
    <p:sldId id="2853" r:id="rId41"/>
    <p:sldId id="323" r:id="rId42"/>
    <p:sldId id="302" r:id="rId43"/>
    <p:sldId id="401" r:id="rId44"/>
    <p:sldId id="397" r:id="rId45"/>
    <p:sldId id="3006" r:id="rId46"/>
    <p:sldId id="24696" r:id="rId47"/>
    <p:sldId id="2783" r:id="rId48"/>
    <p:sldId id="24697" r:id="rId49"/>
    <p:sldId id="258" r:id="rId50"/>
    <p:sldId id="366" r:id="rId51"/>
    <p:sldId id="257" r:id="rId52"/>
    <p:sldId id="259" r:id="rId53"/>
    <p:sldId id="277" r:id="rId54"/>
    <p:sldId id="24692" r:id="rId55"/>
    <p:sldId id="2785" r:id="rId56"/>
    <p:sldId id="2787" r:id="rId57"/>
    <p:sldId id="2788" r:id="rId58"/>
    <p:sldId id="2789" r:id="rId59"/>
    <p:sldId id="270" r:id="rId60"/>
    <p:sldId id="333" r:id="rId61"/>
    <p:sldId id="347" r:id="rId62"/>
    <p:sldId id="2771" r:id="rId63"/>
    <p:sldId id="2773"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zh-TW" altLang="en-US" sz="2000" dirty="0"/>
              <a:t>成長測驗</a:t>
            </a:r>
            <a:endParaRPr lang="en-US" altLang="zh-TW" sz="2000" dirty="0"/>
          </a:p>
          <a:p>
            <a:pPr>
              <a:defRPr sz="2000"/>
            </a:pPr>
            <a:r>
              <a:rPr lang="zh-TW" altLang="en-US" sz="2000" dirty="0"/>
              <a:t>英語文</a:t>
            </a:r>
            <a:r>
              <a:rPr lang="en-US" altLang="zh-TW" sz="2000" dirty="0"/>
              <a:t>:3-8</a:t>
            </a:r>
            <a:r>
              <a:rPr lang="zh-TW" altLang="en-US" sz="2000" dirty="0"/>
              <a:t>年級、國語文與數學</a:t>
            </a:r>
            <a:r>
              <a:rPr lang="en-US" altLang="zh-TW" sz="2000" dirty="0"/>
              <a:t>:1-8</a:t>
            </a:r>
            <a:r>
              <a:rPr lang="zh-TW" altLang="en-US" sz="2000" dirty="0"/>
              <a:t>年級</a:t>
            </a:r>
            <a:endParaRPr lang="en-US" altLang="zh-TW" sz="20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工作表9!$E$38</c:f>
              <c:strCache>
                <c:ptCount val="1"/>
                <c:pt idx="0">
                  <c:v>沒有使用</c:v>
                </c:pt>
              </c:strCache>
            </c:strRef>
          </c:tx>
          <c:spPr>
            <a:solidFill>
              <a:srgbClr val="FFC000"/>
            </a:solidFill>
            <a:ln>
              <a:noFill/>
            </a:ln>
            <a:effectLst/>
          </c:spPr>
          <c:invertIfNegative val="0"/>
          <c:cat>
            <c:strRef>
              <c:f>工作表9!$D$39:$D$41</c:f>
              <c:strCache>
                <c:ptCount val="3"/>
                <c:pt idx="0">
                  <c:v>英語文</c:v>
                </c:pt>
                <c:pt idx="1">
                  <c:v>國語文</c:v>
                </c:pt>
                <c:pt idx="2">
                  <c:v>數學</c:v>
                </c:pt>
              </c:strCache>
            </c:strRef>
          </c:cat>
          <c:val>
            <c:numRef>
              <c:f>工作表9!$E$39:$E$41</c:f>
              <c:numCache>
                <c:formatCode>0.00%</c:formatCode>
                <c:ptCount val="3"/>
                <c:pt idx="0">
                  <c:v>0.29409999999999997</c:v>
                </c:pt>
                <c:pt idx="1">
                  <c:v>0.34989999999999999</c:v>
                </c:pt>
                <c:pt idx="2">
                  <c:v>0.32340000000000002</c:v>
                </c:pt>
              </c:numCache>
            </c:numRef>
          </c:val>
          <c:extLst>
            <c:ext xmlns:c16="http://schemas.microsoft.com/office/drawing/2014/chart" uri="{C3380CC4-5D6E-409C-BE32-E72D297353CC}">
              <c16:uniqueId val="{00000000-AA2C-4549-B8D0-243953655147}"/>
            </c:ext>
          </c:extLst>
        </c:ser>
        <c:ser>
          <c:idx val="1"/>
          <c:order val="1"/>
          <c:tx>
            <c:strRef>
              <c:f>工作表9!$F$38</c:f>
              <c:strCache>
                <c:ptCount val="1"/>
                <c:pt idx="0">
                  <c:v>使用四小時以上</c:v>
                </c:pt>
              </c:strCache>
            </c:strRef>
          </c:tx>
          <c:spPr>
            <a:solidFill>
              <a:srgbClr val="FF0000"/>
            </a:solidFill>
            <a:ln>
              <a:noFill/>
            </a:ln>
            <a:effectLst/>
          </c:spPr>
          <c:invertIfNegative val="0"/>
          <c:cat>
            <c:strRef>
              <c:f>工作表9!$D$39:$D$41</c:f>
              <c:strCache>
                <c:ptCount val="3"/>
                <c:pt idx="0">
                  <c:v>英語文</c:v>
                </c:pt>
                <c:pt idx="1">
                  <c:v>國語文</c:v>
                </c:pt>
                <c:pt idx="2">
                  <c:v>數學</c:v>
                </c:pt>
              </c:strCache>
            </c:strRef>
          </c:cat>
          <c:val>
            <c:numRef>
              <c:f>工作表9!$F$39:$F$41</c:f>
              <c:numCache>
                <c:formatCode>0.00%</c:formatCode>
                <c:ptCount val="3"/>
                <c:pt idx="0">
                  <c:v>0.41220000000000001</c:v>
                </c:pt>
                <c:pt idx="1">
                  <c:v>0.45529999999999998</c:v>
                </c:pt>
                <c:pt idx="2">
                  <c:v>0.50590000000000002</c:v>
                </c:pt>
              </c:numCache>
            </c:numRef>
          </c:val>
          <c:extLst>
            <c:ext xmlns:c16="http://schemas.microsoft.com/office/drawing/2014/chart" uri="{C3380CC4-5D6E-409C-BE32-E72D297353CC}">
              <c16:uniqueId val="{00000001-AA2C-4549-B8D0-243953655147}"/>
            </c:ext>
          </c:extLst>
        </c:ser>
        <c:dLbls>
          <c:showLegendKey val="0"/>
          <c:showVal val="0"/>
          <c:showCatName val="0"/>
          <c:showSerName val="0"/>
          <c:showPercent val="0"/>
          <c:showBubbleSize val="0"/>
        </c:dLbls>
        <c:gapWidth val="219"/>
        <c:overlap val="-27"/>
        <c:axId val="785831424"/>
        <c:axId val="785838496"/>
      </c:barChart>
      <c:catAx>
        <c:axId val="7858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785838496"/>
        <c:crosses val="autoZero"/>
        <c:auto val="1"/>
        <c:lblAlgn val="ctr"/>
        <c:lblOffset val="100"/>
        <c:noMultiLvlLbl val="0"/>
      </c:catAx>
      <c:valAx>
        <c:axId val="785838496"/>
        <c:scaling>
          <c:orientation val="minMax"/>
          <c:min val="0.2"/>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r>
                  <a:rPr lang="zh-TW" altLang="en-US" sz="2000" b="1" dirty="0"/>
                  <a:t>通 過 率</a:t>
                </a:r>
              </a:p>
            </c:rich>
          </c:tx>
          <c:layout>
            <c:manualLayout>
              <c:xMode val="edge"/>
              <c:yMode val="edge"/>
              <c:x val="0"/>
              <c:y val="0.41415350292748276"/>
            </c:manualLayout>
          </c:layout>
          <c:overlay val="0"/>
          <c:spPr>
            <a:noFill/>
            <a:ln>
              <a:noFill/>
            </a:ln>
            <a:effectLst/>
          </c:spPr>
          <c:txPr>
            <a:bodyPr rot="0" spcFirstLastPara="1" vertOverflow="ellipsis" vert="eaVert"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785831424"/>
        <c:crosses val="autoZero"/>
        <c:crossBetween val="between"/>
      </c:valAx>
      <c:spPr>
        <a:noFill/>
        <a:ln>
          <a:noFill/>
        </a:ln>
        <a:effectLst/>
      </c:spPr>
    </c:plotArea>
    <c:legend>
      <c:legendPos val="b"/>
      <c:layout>
        <c:manualLayout>
          <c:xMode val="edge"/>
          <c:yMode val="edge"/>
          <c:x val="0.28462418460284922"/>
          <c:y val="0.91295924169870557"/>
          <c:w val="0.4330218405458085"/>
          <c:h val="7.341896471866080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altLang="zh-TW" sz="2000" dirty="0"/>
              <a:t>12</a:t>
            </a:r>
            <a:r>
              <a:rPr lang="zh-TW" altLang="en-US" sz="2000" dirty="0"/>
              <a:t>縣市</a:t>
            </a:r>
            <a:r>
              <a:rPr lang="en-US" altLang="zh-TW" sz="2000" dirty="0"/>
              <a:t>5</a:t>
            </a:r>
            <a:r>
              <a:rPr lang="zh-TW" altLang="en-US" sz="2000" dirty="0"/>
              <a:t>年級全體學生</a:t>
            </a:r>
          </a:p>
        </c:rich>
      </c:tx>
      <c:layout>
        <c:manualLayout>
          <c:xMode val="edge"/>
          <c:yMode val="edge"/>
          <c:x val="0.39904798584959489"/>
          <c:y val="1.9692478015815699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barChart>
        <c:barDir val="col"/>
        <c:grouping val="clustered"/>
        <c:varyColors val="0"/>
        <c:ser>
          <c:idx val="0"/>
          <c:order val="0"/>
          <c:tx>
            <c:strRef>
              <c:f>工作表2!$N$3</c:f>
              <c:strCache>
                <c:ptCount val="1"/>
                <c:pt idx="0">
                  <c:v>沒有使用</c:v>
                </c:pt>
              </c:strCache>
            </c:strRef>
          </c:tx>
          <c:spPr>
            <a:solidFill>
              <a:srgbClr val="FFC000"/>
            </a:solidFill>
            <a:ln>
              <a:noFill/>
            </a:ln>
            <a:effectLst/>
          </c:spPr>
          <c:invertIfNegative val="0"/>
          <c:cat>
            <c:strRef>
              <c:f>工作表2!$M$4:$M$6</c:f>
              <c:strCache>
                <c:ptCount val="3"/>
                <c:pt idx="0">
                  <c:v>英語文</c:v>
                </c:pt>
                <c:pt idx="1">
                  <c:v>國語文</c:v>
                </c:pt>
                <c:pt idx="2">
                  <c:v>數學</c:v>
                </c:pt>
              </c:strCache>
            </c:strRef>
          </c:cat>
          <c:val>
            <c:numRef>
              <c:f>工作表2!$N$4:$N$6</c:f>
              <c:numCache>
                <c:formatCode>General</c:formatCode>
                <c:ptCount val="3"/>
                <c:pt idx="0">
                  <c:v>56.302044623956107</c:v>
                </c:pt>
                <c:pt idx="1">
                  <c:v>55.636100339892202</c:v>
                </c:pt>
                <c:pt idx="2">
                  <c:v>44.87</c:v>
                </c:pt>
              </c:numCache>
            </c:numRef>
          </c:val>
          <c:extLst>
            <c:ext xmlns:c16="http://schemas.microsoft.com/office/drawing/2014/chart" uri="{C3380CC4-5D6E-409C-BE32-E72D297353CC}">
              <c16:uniqueId val="{00000000-6D51-4913-97D7-58F11AE1077F}"/>
            </c:ext>
          </c:extLst>
        </c:ser>
        <c:ser>
          <c:idx val="1"/>
          <c:order val="1"/>
          <c:tx>
            <c:strRef>
              <c:f>工作表2!$O$3</c:f>
              <c:strCache>
                <c:ptCount val="1"/>
                <c:pt idx="0">
                  <c:v>使用四小時以上(參加計畫)</c:v>
                </c:pt>
              </c:strCache>
            </c:strRef>
          </c:tx>
          <c:spPr>
            <a:solidFill>
              <a:srgbClr val="FF0000"/>
            </a:solidFill>
            <a:ln>
              <a:noFill/>
            </a:ln>
            <a:effectLst/>
          </c:spPr>
          <c:invertIfNegative val="0"/>
          <c:cat>
            <c:strRef>
              <c:f>工作表2!$M$4:$M$6</c:f>
              <c:strCache>
                <c:ptCount val="3"/>
                <c:pt idx="0">
                  <c:v>英語文</c:v>
                </c:pt>
                <c:pt idx="1">
                  <c:v>國語文</c:v>
                </c:pt>
                <c:pt idx="2">
                  <c:v>數學</c:v>
                </c:pt>
              </c:strCache>
            </c:strRef>
          </c:cat>
          <c:val>
            <c:numRef>
              <c:f>工作表2!$O$4:$O$6</c:f>
              <c:numCache>
                <c:formatCode>General</c:formatCode>
                <c:ptCount val="3"/>
                <c:pt idx="0">
                  <c:v>62.748853339299707</c:v>
                </c:pt>
                <c:pt idx="1">
                  <c:v>61.448185852258099</c:v>
                </c:pt>
                <c:pt idx="2">
                  <c:v>51.73</c:v>
                </c:pt>
              </c:numCache>
            </c:numRef>
          </c:val>
          <c:extLst>
            <c:ext xmlns:c16="http://schemas.microsoft.com/office/drawing/2014/chart" uri="{C3380CC4-5D6E-409C-BE32-E72D297353CC}">
              <c16:uniqueId val="{00000001-6D51-4913-97D7-58F11AE1077F}"/>
            </c:ext>
          </c:extLst>
        </c:ser>
        <c:dLbls>
          <c:showLegendKey val="0"/>
          <c:showVal val="0"/>
          <c:showCatName val="0"/>
          <c:showSerName val="0"/>
          <c:showPercent val="0"/>
          <c:showBubbleSize val="0"/>
        </c:dLbls>
        <c:gapWidth val="219"/>
        <c:overlap val="-27"/>
        <c:axId val="785839040"/>
        <c:axId val="785836320"/>
      </c:barChart>
      <c:catAx>
        <c:axId val="78583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zh-TW"/>
          </a:p>
        </c:txPr>
        <c:crossAx val="785836320"/>
        <c:crosses val="autoZero"/>
        <c:auto val="1"/>
        <c:lblAlgn val="ctr"/>
        <c:lblOffset val="100"/>
        <c:noMultiLvlLbl val="0"/>
      </c:catAx>
      <c:valAx>
        <c:axId val="785836320"/>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zh-TW"/>
          </a:p>
        </c:txPr>
        <c:crossAx val="785839040"/>
        <c:crosses val="autoZero"/>
        <c:crossBetween val="between"/>
      </c:valAx>
      <c:spPr>
        <a:noFill/>
        <a:ln>
          <a:noFill/>
        </a:ln>
        <a:effectLst/>
      </c:spPr>
    </c:plotArea>
    <c:legend>
      <c:legendPos val="b"/>
      <c:layout>
        <c:manualLayout>
          <c:xMode val="edge"/>
          <c:yMode val="edge"/>
          <c:x val="0.21675073224542585"/>
          <c:y val="0.9106485928017094"/>
          <c:w val="0.64258549203088733"/>
          <c:h val="7.6095399417257542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9F26B-B294-42A1-AB01-923FFB736092}" type="doc">
      <dgm:prSet loTypeId="urn:microsoft.com/office/officeart/2005/8/layout/hProcess11" loCatId="process" qsTypeId="urn:microsoft.com/office/officeart/2005/8/quickstyle/simple1" qsCatId="simple" csTypeId="urn:microsoft.com/office/officeart/2005/8/colors/accent1_2" csCatId="accent1" phldr="1"/>
      <dgm:spPr/>
    </dgm:pt>
    <dgm:pt modelId="{89625771-8FD3-4DE9-9CF2-A40772C2A1F2}">
      <dgm:prSet phldrT="[文字]"/>
      <dgm:spPr/>
      <dgm:t>
        <a:bodyPr/>
        <a:lstStyle/>
        <a:p>
          <a:r>
            <a:rPr lang="en-US" altLang="zh-TW" dirty="0"/>
            <a:t>111</a:t>
          </a:r>
          <a:endParaRPr lang="zh-TW" altLang="en-US" dirty="0"/>
        </a:p>
      </dgm:t>
    </dgm:pt>
    <dgm:pt modelId="{1F0DE40F-3C07-4F09-B100-F2730AC9D3F0}" type="parTrans" cxnId="{044CFA08-1A19-470C-A578-94E58E16C37A}">
      <dgm:prSet/>
      <dgm:spPr/>
      <dgm:t>
        <a:bodyPr/>
        <a:lstStyle/>
        <a:p>
          <a:endParaRPr lang="zh-TW" altLang="en-US"/>
        </a:p>
      </dgm:t>
    </dgm:pt>
    <dgm:pt modelId="{9E92E8A0-5DD4-4E03-806E-3CA0CED98371}" type="sibTrans" cxnId="{044CFA08-1A19-470C-A578-94E58E16C37A}">
      <dgm:prSet/>
      <dgm:spPr/>
      <dgm:t>
        <a:bodyPr/>
        <a:lstStyle/>
        <a:p>
          <a:endParaRPr lang="zh-TW" altLang="en-US"/>
        </a:p>
      </dgm:t>
    </dgm:pt>
    <dgm:pt modelId="{9FF48CBF-63DA-488F-8BC0-28FFD25A36B4}">
      <dgm:prSet phldrT="[文字]"/>
      <dgm:spPr/>
      <dgm:t>
        <a:bodyPr/>
        <a:lstStyle/>
        <a:p>
          <a:r>
            <a:rPr lang="en-US" altLang="zh-TW" dirty="0"/>
            <a:t>112</a:t>
          </a:r>
          <a:endParaRPr lang="zh-TW" altLang="en-US" dirty="0"/>
        </a:p>
      </dgm:t>
    </dgm:pt>
    <dgm:pt modelId="{03F905B4-A94C-4D67-ABC4-271FF8477E7E}" type="parTrans" cxnId="{9B4C5B0C-605F-42A6-A117-3DA8155FC40F}">
      <dgm:prSet/>
      <dgm:spPr/>
      <dgm:t>
        <a:bodyPr/>
        <a:lstStyle/>
        <a:p>
          <a:endParaRPr lang="zh-TW" altLang="en-US"/>
        </a:p>
      </dgm:t>
    </dgm:pt>
    <dgm:pt modelId="{F1D82340-EBB8-4F54-9D56-F1813E82B577}" type="sibTrans" cxnId="{9B4C5B0C-605F-42A6-A117-3DA8155FC40F}">
      <dgm:prSet/>
      <dgm:spPr/>
      <dgm:t>
        <a:bodyPr/>
        <a:lstStyle/>
        <a:p>
          <a:endParaRPr lang="zh-TW" altLang="en-US"/>
        </a:p>
      </dgm:t>
    </dgm:pt>
    <dgm:pt modelId="{D2DB8E3C-734E-4327-9AAA-5BD777EB1F22}">
      <dgm:prSet phldrT="[文字]"/>
      <dgm:spPr/>
      <dgm:t>
        <a:bodyPr/>
        <a:lstStyle/>
        <a:p>
          <a:r>
            <a:rPr lang="en-US" altLang="zh-TW" dirty="0"/>
            <a:t>113</a:t>
          </a:r>
          <a:endParaRPr lang="zh-TW" altLang="en-US" dirty="0"/>
        </a:p>
      </dgm:t>
    </dgm:pt>
    <dgm:pt modelId="{1A5699CB-9ACB-4A61-948D-5CBBBB53D8E5}" type="parTrans" cxnId="{3C5A6B83-DED8-4A10-8222-A1D4E6EAF893}">
      <dgm:prSet/>
      <dgm:spPr/>
      <dgm:t>
        <a:bodyPr/>
        <a:lstStyle/>
        <a:p>
          <a:endParaRPr lang="zh-TW" altLang="en-US"/>
        </a:p>
      </dgm:t>
    </dgm:pt>
    <dgm:pt modelId="{82B15D58-BDB2-427B-BDCE-F2C0FD4B2572}" type="sibTrans" cxnId="{3C5A6B83-DED8-4A10-8222-A1D4E6EAF893}">
      <dgm:prSet/>
      <dgm:spPr/>
      <dgm:t>
        <a:bodyPr/>
        <a:lstStyle/>
        <a:p>
          <a:endParaRPr lang="zh-TW" altLang="en-US"/>
        </a:p>
      </dgm:t>
    </dgm:pt>
    <dgm:pt modelId="{32CB5ADA-DC49-40B1-918E-FACAE8289F02}">
      <dgm:prSet phldrT="[文字]"/>
      <dgm:spPr/>
      <dgm:t>
        <a:bodyPr/>
        <a:lstStyle/>
        <a:p>
          <a:r>
            <a:rPr lang="en-US" altLang="zh-TW" dirty="0"/>
            <a:t>114</a:t>
          </a:r>
          <a:endParaRPr lang="zh-TW" altLang="en-US" dirty="0"/>
        </a:p>
      </dgm:t>
    </dgm:pt>
    <dgm:pt modelId="{28358AC7-D820-4381-849A-889E01AC585C}" type="parTrans" cxnId="{BBD7A628-5CEB-46CC-928F-2C817F352863}">
      <dgm:prSet/>
      <dgm:spPr/>
      <dgm:t>
        <a:bodyPr/>
        <a:lstStyle/>
        <a:p>
          <a:endParaRPr lang="zh-TW" altLang="en-US"/>
        </a:p>
      </dgm:t>
    </dgm:pt>
    <dgm:pt modelId="{0BC19F9F-9F1C-4D83-865B-C32E4FB9643A}" type="sibTrans" cxnId="{BBD7A628-5CEB-46CC-928F-2C817F352863}">
      <dgm:prSet/>
      <dgm:spPr/>
      <dgm:t>
        <a:bodyPr/>
        <a:lstStyle/>
        <a:p>
          <a:endParaRPr lang="zh-TW" altLang="en-US"/>
        </a:p>
      </dgm:t>
    </dgm:pt>
    <dgm:pt modelId="{580D941E-8AF0-4D53-832B-058EFA5154E0}" type="pres">
      <dgm:prSet presAssocID="{6ED9F26B-B294-42A1-AB01-923FFB736092}" presName="Name0" presStyleCnt="0">
        <dgm:presLayoutVars>
          <dgm:dir/>
          <dgm:resizeHandles val="exact"/>
        </dgm:presLayoutVars>
      </dgm:prSet>
      <dgm:spPr/>
    </dgm:pt>
    <dgm:pt modelId="{392E9481-940D-4912-AF26-BAA5A58E129C}" type="pres">
      <dgm:prSet presAssocID="{6ED9F26B-B294-42A1-AB01-923FFB736092}" presName="arrow" presStyleLbl="bgShp" presStyleIdx="0" presStyleCnt="1" custLinFactNeighborX="-727" custLinFactNeighborY="-2164"/>
      <dgm:spPr/>
    </dgm:pt>
    <dgm:pt modelId="{32608C2A-1492-4F32-9B76-8FF61B88BDDC}" type="pres">
      <dgm:prSet presAssocID="{6ED9F26B-B294-42A1-AB01-923FFB736092}" presName="points" presStyleCnt="0"/>
      <dgm:spPr/>
    </dgm:pt>
    <dgm:pt modelId="{116A3CC3-3289-4A83-A686-D5EE43C4D820}" type="pres">
      <dgm:prSet presAssocID="{89625771-8FD3-4DE9-9CF2-A40772C2A1F2}" presName="compositeA" presStyleCnt="0"/>
      <dgm:spPr/>
    </dgm:pt>
    <dgm:pt modelId="{E9E5E816-A515-4A17-8D8B-1C9B55182C40}" type="pres">
      <dgm:prSet presAssocID="{89625771-8FD3-4DE9-9CF2-A40772C2A1F2}" presName="textA" presStyleLbl="revTx" presStyleIdx="0" presStyleCnt="4">
        <dgm:presLayoutVars>
          <dgm:bulletEnabled val="1"/>
        </dgm:presLayoutVars>
      </dgm:prSet>
      <dgm:spPr/>
    </dgm:pt>
    <dgm:pt modelId="{478E232B-5A5E-4955-91BB-0EA11BE8E25A}" type="pres">
      <dgm:prSet presAssocID="{89625771-8FD3-4DE9-9CF2-A40772C2A1F2}" presName="circleA" presStyleLbl="node1" presStyleIdx="0" presStyleCnt="4"/>
      <dgm:spPr/>
    </dgm:pt>
    <dgm:pt modelId="{8D1BD50B-AE9A-40A4-9D0E-B86C79338F7B}" type="pres">
      <dgm:prSet presAssocID="{89625771-8FD3-4DE9-9CF2-A40772C2A1F2}" presName="spaceA" presStyleCnt="0"/>
      <dgm:spPr/>
    </dgm:pt>
    <dgm:pt modelId="{3A0A9B99-B17F-4B7A-8CEC-56EDF83861F7}" type="pres">
      <dgm:prSet presAssocID="{9E92E8A0-5DD4-4E03-806E-3CA0CED98371}" presName="space" presStyleCnt="0"/>
      <dgm:spPr/>
    </dgm:pt>
    <dgm:pt modelId="{E08C6E6E-1EB1-4EF2-9EC2-E030A8489EC6}" type="pres">
      <dgm:prSet presAssocID="{9FF48CBF-63DA-488F-8BC0-28FFD25A36B4}" presName="compositeB" presStyleCnt="0"/>
      <dgm:spPr/>
    </dgm:pt>
    <dgm:pt modelId="{81161AF2-1E97-4A9E-95A2-ACD8691DF9FC}" type="pres">
      <dgm:prSet presAssocID="{9FF48CBF-63DA-488F-8BC0-28FFD25A36B4}" presName="textB" presStyleLbl="revTx" presStyleIdx="1" presStyleCnt="4">
        <dgm:presLayoutVars>
          <dgm:bulletEnabled val="1"/>
        </dgm:presLayoutVars>
      </dgm:prSet>
      <dgm:spPr/>
    </dgm:pt>
    <dgm:pt modelId="{48934E60-8D6A-49E9-96C8-F69BDE5EF9BE}" type="pres">
      <dgm:prSet presAssocID="{9FF48CBF-63DA-488F-8BC0-28FFD25A36B4}" presName="circleB" presStyleLbl="node1" presStyleIdx="1" presStyleCnt="4"/>
      <dgm:spPr/>
    </dgm:pt>
    <dgm:pt modelId="{94207279-5A37-4C9C-9D55-0EF18B581A39}" type="pres">
      <dgm:prSet presAssocID="{9FF48CBF-63DA-488F-8BC0-28FFD25A36B4}" presName="spaceB" presStyleCnt="0"/>
      <dgm:spPr/>
    </dgm:pt>
    <dgm:pt modelId="{EBC5951F-91EA-49CC-B48C-42F4B03F547D}" type="pres">
      <dgm:prSet presAssocID="{F1D82340-EBB8-4F54-9D56-F1813E82B577}" presName="space" presStyleCnt="0"/>
      <dgm:spPr/>
    </dgm:pt>
    <dgm:pt modelId="{21933475-EC35-42F8-B008-08BCB501DB82}" type="pres">
      <dgm:prSet presAssocID="{D2DB8E3C-734E-4327-9AAA-5BD777EB1F22}" presName="compositeA" presStyleCnt="0"/>
      <dgm:spPr/>
    </dgm:pt>
    <dgm:pt modelId="{43375C05-EAA3-4B74-96E5-CE474E7E9D15}" type="pres">
      <dgm:prSet presAssocID="{D2DB8E3C-734E-4327-9AAA-5BD777EB1F22}" presName="textA" presStyleLbl="revTx" presStyleIdx="2" presStyleCnt="4">
        <dgm:presLayoutVars>
          <dgm:bulletEnabled val="1"/>
        </dgm:presLayoutVars>
      </dgm:prSet>
      <dgm:spPr/>
    </dgm:pt>
    <dgm:pt modelId="{DA43EC90-2C02-494F-8A64-CE2A0F57CC45}" type="pres">
      <dgm:prSet presAssocID="{D2DB8E3C-734E-4327-9AAA-5BD777EB1F22}" presName="circleA" presStyleLbl="node1" presStyleIdx="2" presStyleCnt="4"/>
      <dgm:spPr/>
    </dgm:pt>
    <dgm:pt modelId="{69D216AD-7537-48FE-9566-B99985AC5B98}" type="pres">
      <dgm:prSet presAssocID="{D2DB8E3C-734E-4327-9AAA-5BD777EB1F22}" presName="spaceA" presStyleCnt="0"/>
      <dgm:spPr/>
    </dgm:pt>
    <dgm:pt modelId="{54DA6FF1-4A4D-4CEC-97D4-71BA84464437}" type="pres">
      <dgm:prSet presAssocID="{82B15D58-BDB2-427B-BDCE-F2C0FD4B2572}" presName="space" presStyleCnt="0"/>
      <dgm:spPr/>
    </dgm:pt>
    <dgm:pt modelId="{970BAD64-F012-454B-BE89-E0CB2E723E8B}" type="pres">
      <dgm:prSet presAssocID="{32CB5ADA-DC49-40B1-918E-FACAE8289F02}" presName="compositeB" presStyleCnt="0"/>
      <dgm:spPr/>
    </dgm:pt>
    <dgm:pt modelId="{DFFB2CCB-EC3B-41F0-BDA2-B8D343992971}" type="pres">
      <dgm:prSet presAssocID="{32CB5ADA-DC49-40B1-918E-FACAE8289F02}" presName="textB" presStyleLbl="revTx" presStyleIdx="3" presStyleCnt="4">
        <dgm:presLayoutVars>
          <dgm:bulletEnabled val="1"/>
        </dgm:presLayoutVars>
      </dgm:prSet>
      <dgm:spPr/>
    </dgm:pt>
    <dgm:pt modelId="{B15C81E3-926F-4032-9EAC-E24D017C933F}" type="pres">
      <dgm:prSet presAssocID="{32CB5ADA-DC49-40B1-918E-FACAE8289F02}" presName="circleB" presStyleLbl="node1" presStyleIdx="3" presStyleCnt="4"/>
      <dgm:spPr/>
    </dgm:pt>
    <dgm:pt modelId="{9E700A6A-E9D4-40BA-AD97-9DBC60E7B89D}" type="pres">
      <dgm:prSet presAssocID="{32CB5ADA-DC49-40B1-918E-FACAE8289F02}" presName="spaceB" presStyleCnt="0"/>
      <dgm:spPr/>
    </dgm:pt>
  </dgm:ptLst>
  <dgm:cxnLst>
    <dgm:cxn modelId="{044CFA08-1A19-470C-A578-94E58E16C37A}" srcId="{6ED9F26B-B294-42A1-AB01-923FFB736092}" destId="{89625771-8FD3-4DE9-9CF2-A40772C2A1F2}" srcOrd="0" destOrd="0" parTransId="{1F0DE40F-3C07-4F09-B100-F2730AC9D3F0}" sibTransId="{9E92E8A0-5DD4-4E03-806E-3CA0CED98371}"/>
    <dgm:cxn modelId="{9B4C5B0C-605F-42A6-A117-3DA8155FC40F}" srcId="{6ED9F26B-B294-42A1-AB01-923FFB736092}" destId="{9FF48CBF-63DA-488F-8BC0-28FFD25A36B4}" srcOrd="1" destOrd="0" parTransId="{03F905B4-A94C-4D67-ABC4-271FF8477E7E}" sibTransId="{F1D82340-EBB8-4F54-9D56-F1813E82B577}"/>
    <dgm:cxn modelId="{BBD7A628-5CEB-46CC-928F-2C817F352863}" srcId="{6ED9F26B-B294-42A1-AB01-923FFB736092}" destId="{32CB5ADA-DC49-40B1-918E-FACAE8289F02}" srcOrd="3" destOrd="0" parTransId="{28358AC7-D820-4381-849A-889E01AC585C}" sibTransId="{0BC19F9F-9F1C-4D83-865B-C32E4FB9643A}"/>
    <dgm:cxn modelId="{F28ED42D-ADD4-42EC-A3E2-DF3305229080}" type="presOf" srcId="{D2DB8E3C-734E-4327-9AAA-5BD777EB1F22}" destId="{43375C05-EAA3-4B74-96E5-CE474E7E9D15}" srcOrd="0" destOrd="0" presId="urn:microsoft.com/office/officeart/2005/8/layout/hProcess11"/>
    <dgm:cxn modelId="{9EA16148-73F8-4655-867C-165CC255F20C}" type="presOf" srcId="{32CB5ADA-DC49-40B1-918E-FACAE8289F02}" destId="{DFFB2CCB-EC3B-41F0-BDA2-B8D343992971}" srcOrd="0" destOrd="0" presId="urn:microsoft.com/office/officeart/2005/8/layout/hProcess11"/>
    <dgm:cxn modelId="{3C5A6B83-DED8-4A10-8222-A1D4E6EAF893}" srcId="{6ED9F26B-B294-42A1-AB01-923FFB736092}" destId="{D2DB8E3C-734E-4327-9AAA-5BD777EB1F22}" srcOrd="2" destOrd="0" parTransId="{1A5699CB-9ACB-4A61-948D-5CBBBB53D8E5}" sibTransId="{82B15D58-BDB2-427B-BDCE-F2C0FD4B2572}"/>
    <dgm:cxn modelId="{0D538FB8-0799-4A9F-B568-2A646E1E3CFF}" type="presOf" srcId="{6ED9F26B-B294-42A1-AB01-923FFB736092}" destId="{580D941E-8AF0-4D53-832B-058EFA5154E0}" srcOrd="0" destOrd="0" presId="urn:microsoft.com/office/officeart/2005/8/layout/hProcess11"/>
    <dgm:cxn modelId="{38AC1CE6-E18A-4E6A-9766-DD3A9A19E1E2}" type="presOf" srcId="{9FF48CBF-63DA-488F-8BC0-28FFD25A36B4}" destId="{81161AF2-1E97-4A9E-95A2-ACD8691DF9FC}" srcOrd="0" destOrd="0" presId="urn:microsoft.com/office/officeart/2005/8/layout/hProcess11"/>
    <dgm:cxn modelId="{174043FD-E5BB-429E-9D26-8EA24A39DE70}" type="presOf" srcId="{89625771-8FD3-4DE9-9CF2-A40772C2A1F2}" destId="{E9E5E816-A515-4A17-8D8B-1C9B55182C40}" srcOrd="0" destOrd="0" presId="urn:microsoft.com/office/officeart/2005/8/layout/hProcess11"/>
    <dgm:cxn modelId="{801C4099-B240-474F-A474-8CD2A16572D3}" type="presParOf" srcId="{580D941E-8AF0-4D53-832B-058EFA5154E0}" destId="{392E9481-940D-4912-AF26-BAA5A58E129C}" srcOrd="0" destOrd="0" presId="urn:microsoft.com/office/officeart/2005/8/layout/hProcess11"/>
    <dgm:cxn modelId="{C5D47598-2590-4217-89E4-44D98A993CCB}" type="presParOf" srcId="{580D941E-8AF0-4D53-832B-058EFA5154E0}" destId="{32608C2A-1492-4F32-9B76-8FF61B88BDDC}" srcOrd="1" destOrd="0" presId="urn:microsoft.com/office/officeart/2005/8/layout/hProcess11"/>
    <dgm:cxn modelId="{10E4C292-27EC-4503-8BE3-DCF958210C7D}" type="presParOf" srcId="{32608C2A-1492-4F32-9B76-8FF61B88BDDC}" destId="{116A3CC3-3289-4A83-A686-D5EE43C4D820}" srcOrd="0" destOrd="0" presId="urn:microsoft.com/office/officeart/2005/8/layout/hProcess11"/>
    <dgm:cxn modelId="{40581B01-32CE-44DD-AA13-97E9C8F796A5}" type="presParOf" srcId="{116A3CC3-3289-4A83-A686-D5EE43C4D820}" destId="{E9E5E816-A515-4A17-8D8B-1C9B55182C40}" srcOrd="0" destOrd="0" presId="urn:microsoft.com/office/officeart/2005/8/layout/hProcess11"/>
    <dgm:cxn modelId="{285C9748-94BF-441F-9425-0045AEF3411F}" type="presParOf" srcId="{116A3CC3-3289-4A83-A686-D5EE43C4D820}" destId="{478E232B-5A5E-4955-91BB-0EA11BE8E25A}" srcOrd="1" destOrd="0" presId="urn:microsoft.com/office/officeart/2005/8/layout/hProcess11"/>
    <dgm:cxn modelId="{F22D4817-5110-476E-A097-07B7ED7B8459}" type="presParOf" srcId="{116A3CC3-3289-4A83-A686-D5EE43C4D820}" destId="{8D1BD50B-AE9A-40A4-9D0E-B86C79338F7B}" srcOrd="2" destOrd="0" presId="urn:microsoft.com/office/officeart/2005/8/layout/hProcess11"/>
    <dgm:cxn modelId="{BDB1E467-193F-447B-8772-7C760652979C}" type="presParOf" srcId="{32608C2A-1492-4F32-9B76-8FF61B88BDDC}" destId="{3A0A9B99-B17F-4B7A-8CEC-56EDF83861F7}" srcOrd="1" destOrd="0" presId="urn:microsoft.com/office/officeart/2005/8/layout/hProcess11"/>
    <dgm:cxn modelId="{ACD45237-51D9-4958-9AA9-E2CBFC4CB223}" type="presParOf" srcId="{32608C2A-1492-4F32-9B76-8FF61B88BDDC}" destId="{E08C6E6E-1EB1-4EF2-9EC2-E030A8489EC6}" srcOrd="2" destOrd="0" presId="urn:microsoft.com/office/officeart/2005/8/layout/hProcess11"/>
    <dgm:cxn modelId="{C3DCACF8-BAA7-4267-A104-E69CEA9302EB}" type="presParOf" srcId="{E08C6E6E-1EB1-4EF2-9EC2-E030A8489EC6}" destId="{81161AF2-1E97-4A9E-95A2-ACD8691DF9FC}" srcOrd="0" destOrd="0" presId="urn:microsoft.com/office/officeart/2005/8/layout/hProcess11"/>
    <dgm:cxn modelId="{DE9CE0F5-31AD-4F1E-9A71-C2FCC4BB4066}" type="presParOf" srcId="{E08C6E6E-1EB1-4EF2-9EC2-E030A8489EC6}" destId="{48934E60-8D6A-49E9-96C8-F69BDE5EF9BE}" srcOrd="1" destOrd="0" presId="urn:microsoft.com/office/officeart/2005/8/layout/hProcess11"/>
    <dgm:cxn modelId="{FFAF2D69-9DA8-475C-B815-6EB2DC469612}" type="presParOf" srcId="{E08C6E6E-1EB1-4EF2-9EC2-E030A8489EC6}" destId="{94207279-5A37-4C9C-9D55-0EF18B581A39}" srcOrd="2" destOrd="0" presId="urn:microsoft.com/office/officeart/2005/8/layout/hProcess11"/>
    <dgm:cxn modelId="{3FAF3FF5-DF26-435A-85B2-ED1A8EAC81D6}" type="presParOf" srcId="{32608C2A-1492-4F32-9B76-8FF61B88BDDC}" destId="{EBC5951F-91EA-49CC-B48C-42F4B03F547D}" srcOrd="3" destOrd="0" presId="urn:microsoft.com/office/officeart/2005/8/layout/hProcess11"/>
    <dgm:cxn modelId="{B5D72E0E-1223-44C7-9D26-4ABA630A1AE5}" type="presParOf" srcId="{32608C2A-1492-4F32-9B76-8FF61B88BDDC}" destId="{21933475-EC35-42F8-B008-08BCB501DB82}" srcOrd="4" destOrd="0" presId="urn:microsoft.com/office/officeart/2005/8/layout/hProcess11"/>
    <dgm:cxn modelId="{3EBF103C-E659-4D4C-A35C-C34126F0190A}" type="presParOf" srcId="{21933475-EC35-42F8-B008-08BCB501DB82}" destId="{43375C05-EAA3-4B74-96E5-CE474E7E9D15}" srcOrd="0" destOrd="0" presId="urn:microsoft.com/office/officeart/2005/8/layout/hProcess11"/>
    <dgm:cxn modelId="{9AD7DD19-2C25-48F8-A6DB-87641C5BB442}" type="presParOf" srcId="{21933475-EC35-42F8-B008-08BCB501DB82}" destId="{DA43EC90-2C02-494F-8A64-CE2A0F57CC45}" srcOrd="1" destOrd="0" presId="urn:microsoft.com/office/officeart/2005/8/layout/hProcess11"/>
    <dgm:cxn modelId="{F4EE01DA-455F-4DAC-A82D-F077C8C889BB}" type="presParOf" srcId="{21933475-EC35-42F8-B008-08BCB501DB82}" destId="{69D216AD-7537-48FE-9566-B99985AC5B98}" srcOrd="2" destOrd="0" presId="urn:microsoft.com/office/officeart/2005/8/layout/hProcess11"/>
    <dgm:cxn modelId="{4FE041E5-5F70-42B5-90FD-C393BB521CB1}" type="presParOf" srcId="{32608C2A-1492-4F32-9B76-8FF61B88BDDC}" destId="{54DA6FF1-4A4D-4CEC-97D4-71BA84464437}" srcOrd="5" destOrd="0" presId="urn:microsoft.com/office/officeart/2005/8/layout/hProcess11"/>
    <dgm:cxn modelId="{D71751AB-8115-450F-8A83-5DED30C5E05C}" type="presParOf" srcId="{32608C2A-1492-4F32-9B76-8FF61B88BDDC}" destId="{970BAD64-F012-454B-BE89-E0CB2E723E8B}" srcOrd="6" destOrd="0" presId="urn:microsoft.com/office/officeart/2005/8/layout/hProcess11"/>
    <dgm:cxn modelId="{D73F1B85-CE80-423A-B7AF-0DF7EA90C756}" type="presParOf" srcId="{970BAD64-F012-454B-BE89-E0CB2E723E8B}" destId="{DFFB2CCB-EC3B-41F0-BDA2-B8D343992971}" srcOrd="0" destOrd="0" presId="urn:microsoft.com/office/officeart/2005/8/layout/hProcess11"/>
    <dgm:cxn modelId="{29ED7370-48BA-4466-B874-C15046C30E76}" type="presParOf" srcId="{970BAD64-F012-454B-BE89-E0CB2E723E8B}" destId="{B15C81E3-926F-4032-9EAC-E24D017C933F}" srcOrd="1" destOrd="0" presId="urn:microsoft.com/office/officeart/2005/8/layout/hProcess11"/>
    <dgm:cxn modelId="{35BF1238-93CE-494B-BD82-4B14A41F32AF}" type="presParOf" srcId="{970BAD64-F012-454B-BE89-E0CB2E723E8B}" destId="{9E700A6A-E9D4-40BA-AD97-9DBC60E7B89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5AD44-8D15-4280-A4BE-41CD75528D39}" type="doc">
      <dgm:prSet loTypeId="urn:microsoft.com/office/officeart/2005/8/layout/cycle2" loCatId="cycle" qsTypeId="urn:microsoft.com/office/officeart/2005/8/quickstyle/3d3" qsCatId="3D" csTypeId="urn:microsoft.com/office/officeart/2005/8/colors/colorful4" csCatId="colorful" phldr="1"/>
      <dgm:spPr/>
      <dgm:t>
        <a:bodyPr/>
        <a:lstStyle/>
        <a:p>
          <a:endParaRPr lang="zh-TW" altLang="en-US"/>
        </a:p>
      </dgm:t>
    </dgm:pt>
    <dgm:pt modelId="{BAFB0E37-A4FF-468E-991E-84FB4BBEB892}">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整合數位教學資源</a:t>
          </a:r>
          <a:endParaRPr lang="zh-TW" altLang="en-US" sz="2800" dirty="0">
            <a:latin typeface="微軟正黑體" panose="020B0604030504040204" pitchFamily="34" charset="-120"/>
            <a:ea typeface="微軟正黑體" panose="020B0604030504040204" pitchFamily="34" charset="-120"/>
          </a:endParaRPr>
        </a:p>
      </dgm:t>
    </dgm:pt>
    <dgm:pt modelId="{73DC14E4-78BC-44BA-A7C1-68B0CAE8CD3B}" type="parTrans" cxnId="{25882B59-1347-4FAD-B3B9-D82C86FD3D94}">
      <dgm:prSet/>
      <dgm:spPr/>
      <dgm:t>
        <a:bodyPr/>
        <a:lstStyle/>
        <a:p>
          <a:endParaRPr lang="zh-TW" altLang="en-US"/>
        </a:p>
      </dgm:t>
    </dgm:pt>
    <dgm:pt modelId="{03117BE8-B326-46D0-96B1-0BDF9E758F34}" type="sibTrans" cxnId="{25882B59-1347-4FAD-B3B9-D82C86FD3D94}">
      <dgm:prSet/>
      <dgm:spPr/>
      <dgm:t>
        <a:bodyPr/>
        <a:lstStyle/>
        <a:p>
          <a:endParaRPr lang="zh-TW" altLang="en-US"/>
        </a:p>
      </dgm:t>
    </dgm:pt>
    <dgm:pt modelId="{CBEEA558-C2D3-46E8-9D23-3C1E3F4E2F7E}">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結合數位公私力量</a:t>
          </a:r>
          <a:endParaRPr lang="zh-TW" altLang="en-US" sz="2800" dirty="0">
            <a:latin typeface="微軟正黑體" panose="020B0604030504040204" pitchFamily="34" charset="-120"/>
            <a:ea typeface="微軟正黑體" panose="020B0604030504040204" pitchFamily="34" charset="-120"/>
          </a:endParaRPr>
        </a:p>
      </dgm:t>
    </dgm:pt>
    <dgm:pt modelId="{B2563E9C-468C-425D-A76C-76D772DB878F}" type="parTrans" cxnId="{2660015A-CAAD-45D0-B513-8E32779ACCAE}">
      <dgm:prSet/>
      <dgm:spPr/>
      <dgm:t>
        <a:bodyPr/>
        <a:lstStyle/>
        <a:p>
          <a:endParaRPr lang="zh-TW" altLang="en-US"/>
        </a:p>
      </dgm:t>
    </dgm:pt>
    <dgm:pt modelId="{94F65008-DB53-4561-A8AE-F69C631B74C8}" type="sibTrans" cxnId="{2660015A-CAAD-45D0-B513-8E32779ACCAE}">
      <dgm:prSet/>
      <dgm:spPr/>
      <dgm:t>
        <a:bodyPr/>
        <a:lstStyle/>
        <a:p>
          <a:endParaRPr lang="zh-TW" altLang="en-US"/>
        </a:p>
      </dgm:t>
    </dgm:pt>
    <dgm:pt modelId="{5591E66C-387F-4304-BD2D-BCE71AA101F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統合數位學習效益</a:t>
          </a:r>
          <a:endParaRPr lang="zh-TW" altLang="en-US" sz="2800" dirty="0">
            <a:latin typeface="微軟正黑體" panose="020B0604030504040204" pitchFamily="34" charset="-120"/>
            <a:ea typeface="微軟正黑體" panose="020B0604030504040204" pitchFamily="34" charset="-120"/>
          </a:endParaRPr>
        </a:p>
      </dgm:t>
    </dgm:pt>
    <dgm:pt modelId="{8F1F6B02-EF7F-4DF6-8940-C4DFC15F8630}" type="parTrans" cxnId="{3C2530C1-416B-4912-870E-DB4A548EF0D3}">
      <dgm:prSet/>
      <dgm:spPr/>
      <dgm:t>
        <a:bodyPr/>
        <a:lstStyle/>
        <a:p>
          <a:endParaRPr lang="zh-TW" altLang="en-US"/>
        </a:p>
      </dgm:t>
    </dgm:pt>
    <dgm:pt modelId="{0BA9A411-2358-446A-A4B3-7CBC27CD6E2C}" type="sibTrans" cxnId="{3C2530C1-416B-4912-870E-DB4A548EF0D3}">
      <dgm:prSet/>
      <dgm:spPr/>
      <dgm:t>
        <a:bodyPr/>
        <a:lstStyle/>
        <a:p>
          <a:endParaRPr lang="zh-TW" altLang="en-US"/>
        </a:p>
      </dgm:t>
    </dgm:pt>
    <dgm:pt modelId="{24748CF9-301E-4E8C-A886-2236651E4324}" type="pres">
      <dgm:prSet presAssocID="{6255AD44-8D15-4280-A4BE-41CD75528D39}" presName="cycle" presStyleCnt="0">
        <dgm:presLayoutVars>
          <dgm:dir/>
          <dgm:resizeHandles val="exact"/>
        </dgm:presLayoutVars>
      </dgm:prSet>
      <dgm:spPr/>
    </dgm:pt>
    <dgm:pt modelId="{C8C3A618-2EAE-4880-B5C4-79347A07EB5B}" type="pres">
      <dgm:prSet presAssocID="{BAFB0E37-A4FF-468E-991E-84FB4BBEB892}" presName="node" presStyleLbl="node1" presStyleIdx="0" presStyleCnt="3" custRadScaleRad="99808" custRadScaleInc="31399">
        <dgm:presLayoutVars>
          <dgm:bulletEnabled val="1"/>
        </dgm:presLayoutVars>
      </dgm:prSet>
      <dgm:spPr/>
    </dgm:pt>
    <dgm:pt modelId="{209776FF-91D0-457E-BFEF-514C4BCC5E4E}" type="pres">
      <dgm:prSet presAssocID="{03117BE8-B326-46D0-96B1-0BDF9E758F34}" presName="sibTrans" presStyleLbl="sibTrans2D1" presStyleIdx="0" presStyleCnt="3"/>
      <dgm:spPr/>
    </dgm:pt>
    <dgm:pt modelId="{71A1BC84-1348-41B8-8DD4-EAEBF88543EB}" type="pres">
      <dgm:prSet presAssocID="{03117BE8-B326-46D0-96B1-0BDF9E758F34}" presName="connectorText" presStyleLbl="sibTrans2D1" presStyleIdx="0" presStyleCnt="3"/>
      <dgm:spPr/>
    </dgm:pt>
    <dgm:pt modelId="{FFDFE7D0-C0C9-4193-BC59-91EDDDDDFD3B}" type="pres">
      <dgm:prSet presAssocID="{CBEEA558-C2D3-46E8-9D23-3C1E3F4E2F7E}" presName="node" presStyleLbl="node1" presStyleIdx="1" presStyleCnt="3" custRadScaleRad="142498" custRadScaleInc="-18067">
        <dgm:presLayoutVars>
          <dgm:bulletEnabled val="1"/>
        </dgm:presLayoutVars>
      </dgm:prSet>
      <dgm:spPr/>
    </dgm:pt>
    <dgm:pt modelId="{1CEE5448-E872-4F6F-BBB5-483F86363CB0}" type="pres">
      <dgm:prSet presAssocID="{94F65008-DB53-4561-A8AE-F69C631B74C8}" presName="sibTrans" presStyleLbl="sibTrans2D1" presStyleIdx="1" presStyleCnt="3"/>
      <dgm:spPr/>
    </dgm:pt>
    <dgm:pt modelId="{C46027EC-BD72-41F4-97E4-06C36307357D}" type="pres">
      <dgm:prSet presAssocID="{94F65008-DB53-4561-A8AE-F69C631B74C8}" presName="connectorText" presStyleLbl="sibTrans2D1" presStyleIdx="1" presStyleCnt="3"/>
      <dgm:spPr/>
    </dgm:pt>
    <dgm:pt modelId="{38672731-8992-4787-AE30-3079329D0B2E}" type="pres">
      <dgm:prSet presAssocID="{5591E66C-387F-4304-BD2D-BCE71AA101F4}" presName="node" presStyleLbl="node1" presStyleIdx="2" presStyleCnt="3" custRadScaleRad="97879" custRadScaleInc="2940">
        <dgm:presLayoutVars>
          <dgm:bulletEnabled val="1"/>
        </dgm:presLayoutVars>
      </dgm:prSet>
      <dgm:spPr/>
    </dgm:pt>
    <dgm:pt modelId="{11690215-1E01-413A-8B0C-36D17E03B48D}" type="pres">
      <dgm:prSet presAssocID="{0BA9A411-2358-446A-A4B3-7CBC27CD6E2C}" presName="sibTrans" presStyleLbl="sibTrans2D1" presStyleIdx="2" presStyleCnt="3"/>
      <dgm:spPr/>
    </dgm:pt>
    <dgm:pt modelId="{DE6C5993-787B-4DC4-8D09-79381F68AEE5}" type="pres">
      <dgm:prSet presAssocID="{0BA9A411-2358-446A-A4B3-7CBC27CD6E2C}" presName="connectorText" presStyleLbl="sibTrans2D1" presStyleIdx="2" presStyleCnt="3"/>
      <dgm:spPr/>
    </dgm:pt>
  </dgm:ptLst>
  <dgm:cxnLst>
    <dgm:cxn modelId="{A9603316-59CA-4AC3-9FB7-C514532761D9}" type="presOf" srcId="{CBEEA558-C2D3-46E8-9D23-3C1E3F4E2F7E}" destId="{FFDFE7D0-C0C9-4193-BC59-91EDDDDDFD3B}" srcOrd="0" destOrd="0" presId="urn:microsoft.com/office/officeart/2005/8/layout/cycle2"/>
    <dgm:cxn modelId="{3268BD1D-7421-462C-87AD-F38D3261884F}" type="presOf" srcId="{94F65008-DB53-4561-A8AE-F69C631B74C8}" destId="{1CEE5448-E872-4F6F-BBB5-483F86363CB0}" srcOrd="0" destOrd="0" presId="urn:microsoft.com/office/officeart/2005/8/layout/cycle2"/>
    <dgm:cxn modelId="{1C98BA1F-20F0-4B47-8BDB-C6ADAC575D14}" type="presOf" srcId="{BAFB0E37-A4FF-468E-991E-84FB4BBEB892}" destId="{C8C3A618-2EAE-4880-B5C4-79347A07EB5B}" srcOrd="0" destOrd="0" presId="urn:microsoft.com/office/officeart/2005/8/layout/cycle2"/>
    <dgm:cxn modelId="{25882B59-1347-4FAD-B3B9-D82C86FD3D94}" srcId="{6255AD44-8D15-4280-A4BE-41CD75528D39}" destId="{BAFB0E37-A4FF-468E-991E-84FB4BBEB892}" srcOrd="0" destOrd="0" parTransId="{73DC14E4-78BC-44BA-A7C1-68B0CAE8CD3B}" sibTransId="{03117BE8-B326-46D0-96B1-0BDF9E758F34}"/>
    <dgm:cxn modelId="{2660015A-CAAD-45D0-B513-8E32779ACCAE}" srcId="{6255AD44-8D15-4280-A4BE-41CD75528D39}" destId="{CBEEA558-C2D3-46E8-9D23-3C1E3F4E2F7E}" srcOrd="1" destOrd="0" parTransId="{B2563E9C-468C-425D-A76C-76D772DB878F}" sibTransId="{94F65008-DB53-4561-A8AE-F69C631B74C8}"/>
    <dgm:cxn modelId="{034DBB90-7DC2-420F-85BE-0C20DE4E6F08}" type="presOf" srcId="{03117BE8-B326-46D0-96B1-0BDF9E758F34}" destId="{71A1BC84-1348-41B8-8DD4-EAEBF88543EB}" srcOrd="1" destOrd="0" presId="urn:microsoft.com/office/officeart/2005/8/layout/cycle2"/>
    <dgm:cxn modelId="{F7D21AAC-F862-4B4F-AA76-E07D196ACFDF}" type="presOf" srcId="{5591E66C-387F-4304-BD2D-BCE71AA101F4}" destId="{38672731-8992-4787-AE30-3079329D0B2E}" srcOrd="0" destOrd="0" presId="urn:microsoft.com/office/officeart/2005/8/layout/cycle2"/>
    <dgm:cxn modelId="{3C2530C1-416B-4912-870E-DB4A548EF0D3}" srcId="{6255AD44-8D15-4280-A4BE-41CD75528D39}" destId="{5591E66C-387F-4304-BD2D-BCE71AA101F4}" srcOrd="2" destOrd="0" parTransId="{8F1F6B02-EF7F-4DF6-8940-C4DFC15F8630}" sibTransId="{0BA9A411-2358-446A-A4B3-7CBC27CD6E2C}"/>
    <dgm:cxn modelId="{65E692E4-8BC3-4AC1-9E1A-B51232447C87}" type="presOf" srcId="{0BA9A411-2358-446A-A4B3-7CBC27CD6E2C}" destId="{11690215-1E01-413A-8B0C-36D17E03B48D}" srcOrd="0" destOrd="0" presId="urn:microsoft.com/office/officeart/2005/8/layout/cycle2"/>
    <dgm:cxn modelId="{2CD013EF-626A-4F55-BC78-CC1FAD972F71}" type="presOf" srcId="{03117BE8-B326-46D0-96B1-0BDF9E758F34}" destId="{209776FF-91D0-457E-BFEF-514C4BCC5E4E}" srcOrd="0" destOrd="0" presId="urn:microsoft.com/office/officeart/2005/8/layout/cycle2"/>
    <dgm:cxn modelId="{6F66A7F1-D88A-414C-8123-503243366504}" type="presOf" srcId="{0BA9A411-2358-446A-A4B3-7CBC27CD6E2C}" destId="{DE6C5993-787B-4DC4-8D09-79381F68AEE5}" srcOrd="1" destOrd="0" presId="urn:microsoft.com/office/officeart/2005/8/layout/cycle2"/>
    <dgm:cxn modelId="{AECC2AFA-43F3-417E-ABC6-254EE7E9351D}" type="presOf" srcId="{6255AD44-8D15-4280-A4BE-41CD75528D39}" destId="{24748CF9-301E-4E8C-A886-2236651E4324}" srcOrd="0" destOrd="0" presId="urn:microsoft.com/office/officeart/2005/8/layout/cycle2"/>
    <dgm:cxn modelId="{5A9234FE-7A58-4067-88A9-5CEBA3ED00C0}" type="presOf" srcId="{94F65008-DB53-4561-A8AE-F69C631B74C8}" destId="{C46027EC-BD72-41F4-97E4-06C36307357D}" srcOrd="1" destOrd="0" presId="urn:microsoft.com/office/officeart/2005/8/layout/cycle2"/>
    <dgm:cxn modelId="{A5510451-0D1B-4086-8F4D-7515DB261C93}" type="presParOf" srcId="{24748CF9-301E-4E8C-A886-2236651E4324}" destId="{C8C3A618-2EAE-4880-B5C4-79347A07EB5B}" srcOrd="0" destOrd="0" presId="urn:microsoft.com/office/officeart/2005/8/layout/cycle2"/>
    <dgm:cxn modelId="{5D0701BB-1827-4F4D-9175-7021988426B4}" type="presParOf" srcId="{24748CF9-301E-4E8C-A886-2236651E4324}" destId="{209776FF-91D0-457E-BFEF-514C4BCC5E4E}" srcOrd="1" destOrd="0" presId="urn:microsoft.com/office/officeart/2005/8/layout/cycle2"/>
    <dgm:cxn modelId="{D99B1BA5-F654-42F0-A33B-D98422755AD8}" type="presParOf" srcId="{209776FF-91D0-457E-BFEF-514C4BCC5E4E}" destId="{71A1BC84-1348-41B8-8DD4-EAEBF88543EB}" srcOrd="0" destOrd="0" presId="urn:microsoft.com/office/officeart/2005/8/layout/cycle2"/>
    <dgm:cxn modelId="{E8A3E27F-861A-4C86-9987-BE00EA266326}" type="presParOf" srcId="{24748CF9-301E-4E8C-A886-2236651E4324}" destId="{FFDFE7D0-C0C9-4193-BC59-91EDDDDDFD3B}" srcOrd="2" destOrd="0" presId="urn:microsoft.com/office/officeart/2005/8/layout/cycle2"/>
    <dgm:cxn modelId="{30328366-B395-429A-8AB2-AAC543D9BA76}" type="presParOf" srcId="{24748CF9-301E-4E8C-A886-2236651E4324}" destId="{1CEE5448-E872-4F6F-BBB5-483F86363CB0}" srcOrd="3" destOrd="0" presId="urn:microsoft.com/office/officeart/2005/8/layout/cycle2"/>
    <dgm:cxn modelId="{9D654BC5-A399-42DA-BCEB-449BC463B693}" type="presParOf" srcId="{1CEE5448-E872-4F6F-BBB5-483F86363CB0}" destId="{C46027EC-BD72-41F4-97E4-06C36307357D}" srcOrd="0" destOrd="0" presId="urn:microsoft.com/office/officeart/2005/8/layout/cycle2"/>
    <dgm:cxn modelId="{1BC4C4CA-AA87-4998-A506-D4A80DE3F4D5}" type="presParOf" srcId="{24748CF9-301E-4E8C-A886-2236651E4324}" destId="{38672731-8992-4787-AE30-3079329D0B2E}" srcOrd="4" destOrd="0" presId="urn:microsoft.com/office/officeart/2005/8/layout/cycle2"/>
    <dgm:cxn modelId="{D736AAF8-A759-4E7E-ABCD-922709A388DE}" type="presParOf" srcId="{24748CF9-301E-4E8C-A886-2236651E4324}" destId="{11690215-1E01-413A-8B0C-36D17E03B48D}" srcOrd="5" destOrd="0" presId="urn:microsoft.com/office/officeart/2005/8/layout/cycle2"/>
    <dgm:cxn modelId="{8E05C37B-D78C-4E95-A0B6-393ABF6FD968}" type="presParOf" srcId="{11690215-1E01-413A-8B0C-36D17E03B48D}" destId="{DE6C5993-787B-4DC4-8D09-79381F68AEE5}"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AEFFCE-25E0-4A95-9AEF-AB7C504EBB0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TW" altLang="en-US"/>
        </a:p>
      </dgm:t>
    </dgm:pt>
    <dgm:pt modelId="{52F0E60F-2DC2-44B5-950E-C093312D24BD}">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凝聚共識</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FCB9D1F-ADF6-4038-98E6-BEF94283F6D1}" type="parTrans" cxnId="{06807EDE-9FCF-4F8F-A9BD-952B2A08052A}">
      <dgm:prSet/>
      <dgm:spPr/>
      <dgm:t>
        <a:bodyPr/>
        <a:lstStyle/>
        <a:p>
          <a:endParaRPr lang="zh-TW" altLang="en-US"/>
        </a:p>
      </dgm:t>
    </dgm:pt>
    <dgm:pt modelId="{DAE4FC57-2AB7-4E42-B425-662C9842027E}" type="sibTrans" cxnId="{06807EDE-9FCF-4F8F-A9BD-952B2A08052A}">
      <dgm:prSet/>
      <dgm:spPr/>
      <dgm:t>
        <a:bodyPr/>
        <a:lstStyle/>
        <a:p>
          <a:endParaRPr lang="zh-TW" altLang="en-US"/>
        </a:p>
      </dgm:t>
    </dgm:pt>
    <dgm:pt modelId="{804166E3-46DC-4AED-880A-1C3F0481237B}">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資訊素養</a:t>
          </a:r>
        </a:p>
      </dgm:t>
    </dgm:pt>
    <dgm:pt modelId="{604955DC-8A7F-4EE2-AB1C-B221923C41C7}" type="parTrans" cxnId="{2A925EE9-26A6-4F84-8009-C13EC76EC467}">
      <dgm:prSet/>
      <dgm:spPr/>
      <dgm:t>
        <a:bodyPr/>
        <a:lstStyle/>
        <a:p>
          <a:endParaRPr lang="zh-TW" altLang="en-US"/>
        </a:p>
      </dgm:t>
    </dgm:pt>
    <dgm:pt modelId="{498F8871-4229-4F2C-97E9-3BB17E193C66}" type="sibTrans" cxnId="{2A925EE9-26A6-4F84-8009-C13EC76EC467}">
      <dgm:prSet/>
      <dgm:spPr/>
      <dgm:t>
        <a:bodyPr/>
        <a:lstStyle/>
        <a:p>
          <a:endParaRPr lang="zh-TW" altLang="en-US"/>
        </a:p>
      </dgm:t>
    </dgm:pt>
    <dgm:pt modelId="{5CE00E5F-5EAF-48E2-AAD6-18A47BE0ADD3}">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增權賦能</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6EB2EC8-B677-41CD-9DAD-B5C6295EC01C}" type="parTrans" cxnId="{8D23A590-C839-4432-9083-83FE6EA7FA66}">
      <dgm:prSet/>
      <dgm:spPr/>
      <dgm:t>
        <a:bodyPr/>
        <a:lstStyle/>
        <a:p>
          <a:endParaRPr lang="zh-TW" altLang="en-US"/>
        </a:p>
      </dgm:t>
    </dgm:pt>
    <dgm:pt modelId="{1909E1AA-DE7A-4246-990D-3C24B1743844}" type="sibTrans" cxnId="{8D23A590-C839-4432-9083-83FE6EA7FA66}">
      <dgm:prSet/>
      <dgm:spPr/>
      <dgm:t>
        <a:bodyPr/>
        <a:lstStyle/>
        <a:p>
          <a:endParaRPr lang="zh-TW" altLang="en-US"/>
        </a:p>
      </dgm:t>
    </dgm:pt>
    <dgm:pt modelId="{581760B6-0B6C-4E14-A820-274C8A97CB38}">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教師教學力增能</a:t>
          </a:r>
        </a:p>
      </dgm:t>
    </dgm:pt>
    <dgm:pt modelId="{0E4B0D18-FF70-4518-BE1F-7EA85DFA0C69}" type="parTrans" cxnId="{1DBA187F-2E31-43CF-9845-27EB2531A178}">
      <dgm:prSet/>
      <dgm:spPr/>
      <dgm:t>
        <a:bodyPr/>
        <a:lstStyle/>
        <a:p>
          <a:endParaRPr lang="zh-TW" altLang="en-US"/>
        </a:p>
      </dgm:t>
    </dgm:pt>
    <dgm:pt modelId="{842B9C12-94C8-4946-8D36-F33BC031E5B9}" type="sibTrans" cxnId="{1DBA187F-2E31-43CF-9845-27EB2531A178}">
      <dgm:prSet/>
      <dgm:spPr/>
      <dgm:t>
        <a:bodyPr/>
        <a:lstStyle/>
        <a:p>
          <a:endParaRPr lang="zh-TW" altLang="en-US"/>
        </a:p>
      </dgm:t>
    </dgm:pt>
    <dgm:pt modelId="{AEFE56AA-5E6C-481D-8347-A0A440866E8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教育效益</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長期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1C7E4DB8-5869-4236-AB27-C16F59626E4A}" type="parTrans" cxnId="{24291DBA-431E-4E2E-99D0-CED621AEB8E1}">
      <dgm:prSet/>
      <dgm:spPr/>
      <dgm:t>
        <a:bodyPr/>
        <a:lstStyle/>
        <a:p>
          <a:endParaRPr lang="zh-TW" altLang="en-US"/>
        </a:p>
      </dgm:t>
    </dgm:pt>
    <dgm:pt modelId="{04A68BAB-48A4-4F19-B8DE-B7AFE7CFF546}" type="sibTrans" cxnId="{24291DBA-431E-4E2E-99D0-CED621AEB8E1}">
      <dgm:prSet/>
      <dgm:spPr/>
      <dgm:t>
        <a:bodyPr/>
        <a:lstStyle/>
        <a:p>
          <a:endParaRPr lang="zh-TW" altLang="en-US"/>
        </a:p>
      </dgm:t>
    </dgm:pt>
    <dgm:pt modelId="{B242D492-84FD-43D6-A882-D3B47FED3744}">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提升學力</a:t>
          </a:r>
        </a:p>
      </dgm:t>
    </dgm:pt>
    <dgm:pt modelId="{AF542897-C4A4-44CF-882B-64025E57D01C}" type="parTrans" cxnId="{36345E85-C6A2-4ED4-B300-C903D20ACA0D}">
      <dgm:prSet/>
      <dgm:spPr/>
      <dgm:t>
        <a:bodyPr/>
        <a:lstStyle/>
        <a:p>
          <a:endParaRPr lang="zh-TW" altLang="en-US"/>
        </a:p>
      </dgm:t>
    </dgm:pt>
    <dgm:pt modelId="{2CC4DC43-28FA-47CB-A0ED-524084DD5A45}" type="sibTrans" cxnId="{36345E85-C6A2-4ED4-B300-C903D20ACA0D}">
      <dgm:prSet/>
      <dgm:spPr/>
      <dgm:t>
        <a:bodyPr/>
        <a:lstStyle/>
        <a:p>
          <a:endParaRPr lang="zh-TW" altLang="en-US"/>
        </a:p>
      </dgm:t>
    </dgm:pt>
    <dgm:pt modelId="{95A2A92F-6B8D-4F8D-ACFD-8C377F0CF4F5}">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數位創新</a:t>
          </a:r>
        </a:p>
      </dgm:t>
    </dgm:pt>
    <dgm:pt modelId="{F450BC86-AF66-45E0-A48C-8B08DBFD0ABF}" type="parTrans" cxnId="{55BC5021-5458-4E79-86DA-8A7407959E3B}">
      <dgm:prSet/>
      <dgm:spPr/>
      <dgm:t>
        <a:bodyPr/>
        <a:lstStyle/>
        <a:p>
          <a:endParaRPr lang="zh-TW" altLang="en-US"/>
        </a:p>
      </dgm:t>
    </dgm:pt>
    <dgm:pt modelId="{CA64766E-EDEC-4778-AFAD-0906D33B6E63}" type="sibTrans" cxnId="{55BC5021-5458-4E79-86DA-8A7407959E3B}">
      <dgm:prSet/>
      <dgm:spPr/>
      <dgm:t>
        <a:bodyPr/>
        <a:lstStyle/>
        <a:p>
          <a:endParaRPr lang="zh-TW" altLang="en-US"/>
        </a:p>
      </dgm:t>
    </dgm:pt>
    <dgm:pt modelId="{F1639253-07CB-4D82-8EA3-CF6BCCC7261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媒體識讀</a:t>
          </a:r>
        </a:p>
      </dgm:t>
    </dgm:pt>
    <dgm:pt modelId="{5F2CAD06-0398-45E4-A0B2-03D54852FDFD}" type="parTrans" cxnId="{45296F27-DD4E-4CFC-90F0-1D69AA24DEA0}">
      <dgm:prSet/>
      <dgm:spPr/>
      <dgm:t>
        <a:bodyPr/>
        <a:lstStyle/>
        <a:p>
          <a:endParaRPr lang="zh-TW" altLang="en-US"/>
        </a:p>
      </dgm:t>
    </dgm:pt>
    <dgm:pt modelId="{A581C196-E877-4050-993C-2EBBA528E0A7}" type="sibTrans" cxnId="{45296F27-DD4E-4CFC-90F0-1D69AA24DEA0}">
      <dgm:prSet/>
      <dgm:spPr/>
      <dgm:t>
        <a:bodyPr/>
        <a:lstStyle/>
        <a:p>
          <a:endParaRPr lang="zh-TW" altLang="en-US"/>
        </a:p>
      </dgm:t>
    </dgm:pt>
    <dgm:pt modelId="{5E71BEEA-71D3-43C5-9FCE-0317559A7B7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親師合作</a:t>
          </a:r>
        </a:p>
      </dgm:t>
    </dgm:pt>
    <dgm:pt modelId="{F74FB9AD-1D16-4888-A037-756BE2AFA2C6}" type="parTrans" cxnId="{617362D8-D9E5-4C24-9C16-26C161A08332}">
      <dgm:prSet/>
      <dgm:spPr/>
      <dgm:t>
        <a:bodyPr/>
        <a:lstStyle/>
        <a:p>
          <a:endParaRPr lang="zh-TW" altLang="en-US"/>
        </a:p>
      </dgm:t>
    </dgm:pt>
    <dgm:pt modelId="{40FD4567-F98C-4F1C-8469-45B6CA2AFA62}" type="sibTrans" cxnId="{617362D8-D9E5-4C24-9C16-26C161A08332}">
      <dgm:prSet/>
      <dgm:spPr/>
      <dgm:t>
        <a:bodyPr/>
        <a:lstStyle/>
        <a:p>
          <a:endParaRPr lang="zh-TW" altLang="en-US"/>
        </a:p>
      </dgm:t>
    </dgm:pt>
    <dgm:pt modelId="{F2E01DA8-D465-4C90-9716-980C15E6DA3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9141FAF-8D0E-4CB5-A094-3C2EDCCEBBD9}" type="parTrans" cxnId="{5C5C02F0-9F5D-4D93-A1F2-2528E455B214}">
      <dgm:prSet/>
      <dgm:spPr/>
      <dgm:t>
        <a:bodyPr/>
        <a:lstStyle/>
        <a:p>
          <a:endParaRPr lang="zh-TW" altLang="en-US"/>
        </a:p>
      </dgm:t>
    </dgm:pt>
    <dgm:pt modelId="{BB22D02C-04CD-4752-AECB-45B8137A4A0B}" type="sibTrans" cxnId="{5C5C02F0-9F5D-4D93-A1F2-2528E455B214}">
      <dgm:prSet/>
      <dgm:spPr/>
      <dgm:t>
        <a:bodyPr/>
        <a:lstStyle/>
        <a:p>
          <a:endParaRPr lang="zh-TW" altLang="en-US"/>
        </a:p>
      </dgm:t>
    </dgm:pt>
    <dgm:pt modelId="{C6D5056E-58D2-419F-A54C-CD3A742971C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學生學習力賦權</a:t>
          </a:r>
        </a:p>
      </dgm:t>
    </dgm:pt>
    <dgm:pt modelId="{786C948F-4557-486B-8DED-7E2FFFB0A50E}" type="parTrans" cxnId="{E195C2D9-3C83-41D2-A9B2-F5E3FCA3B5E8}">
      <dgm:prSet/>
      <dgm:spPr/>
      <dgm:t>
        <a:bodyPr/>
        <a:lstStyle/>
        <a:p>
          <a:endParaRPr lang="zh-TW" altLang="en-US"/>
        </a:p>
      </dgm:t>
    </dgm:pt>
    <dgm:pt modelId="{7D67A385-145E-49DE-959C-76B7BCE76A06}" type="sibTrans" cxnId="{E195C2D9-3C83-41D2-A9B2-F5E3FCA3B5E8}">
      <dgm:prSet/>
      <dgm:spPr/>
      <dgm:t>
        <a:bodyPr/>
        <a:lstStyle/>
        <a:p>
          <a:endParaRPr lang="zh-TW" altLang="en-US"/>
        </a:p>
      </dgm:t>
    </dgm:pt>
    <dgm:pt modelId="{C1089E52-3B4B-40F4-AE91-2FA224FFA43A}">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家長參與力加量</a:t>
          </a:r>
        </a:p>
      </dgm:t>
    </dgm:pt>
    <dgm:pt modelId="{4A4DCC3C-CD03-4D34-B16F-5D54A6CD6846}" type="parTrans" cxnId="{23B1DF38-42A0-46B7-A421-35AF1ABD4046}">
      <dgm:prSet/>
      <dgm:spPr/>
      <dgm:t>
        <a:bodyPr/>
        <a:lstStyle/>
        <a:p>
          <a:endParaRPr lang="zh-TW" altLang="en-US"/>
        </a:p>
      </dgm:t>
    </dgm:pt>
    <dgm:pt modelId="{C4572B36-5F93-4BF6-99DD-35E60E1CCC61}" type="sibTrans" cxnId="{23B1DF38-42A0-46B7-A421-35AF1ABD4046}">
      <dgm:prSet/>
      <dgm:spPr/>
      <dgm:t>
        <a:bodyPr/>
        <a:lstStyle/>
        <a:p>
          <a:endParaRPr lang="zh-TW" altLang="en-US"/>
        </a:p>
      </dgm:t>
    </dgm:pt>
    <dgm:pt modelId="{646EB313-6F37-4532-831E-B92F1EBF5A6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資訊安全</a:t>
          </a:r>
        </a:p>
      </dgm:t>
    </dgm:pt>
    <dgm:pt modelId="{878F5CE6-EBC8-42B0-B7DE-17EECED82601}" type="parTrans" cxnId="{5DB54196-A7D2-4648-B923-20730D7F7833}">
      <dgm:prSet/>
      <dgm:spPr/>
      <dgm:t>
        <a:bodyPr/>
        <a:lstStyle/>
        <a:p>
          <a:endParaRPr lang="zh-TW" altLang="en-US"/>
        </a:p>
      </dgm:t>
    </dgm:pt>
    <dgm:pt modelId="{E1302AB6-A903-4328-93E5-0C6A4EA2BED8}" type="sibTrans" cxnId="{5DB54196-A7D2-4648-B923-20730D7F7833}">
      <dgm:prSet/>
      <dgm:spPr/>
      <dgm:t>
        <a:bodyPr/>
        <a:lstStyle/>
        <a:p>
          <a:endParaRPr lang="zh-TW" altLang="en-US"/>
        </a:p>
      </dgm:t>
    </dgm:pt>
    <dgm:pt modelId="{72212D0B-AD1A-480B-9CD3-4C7D6A459B9D}">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CCA66F9-13C4-40D9-A07C-24C15CA5B17C}" type="parTrans" cxnId="{7CDD6BF8-A981-42E3-850B-910192C10C8C}">
      <dgm:prSet/>
      <dgm:spPr/>
      <dgm:t>
        <a:bodyPr/>
        <a:lstStyle/>
        <a:p>
          <a:endParaRPr lang="zh-TW" altLang="en-US"/>
        </a:p>
      </dgm:t>
    </dgm:pt>
    <dgm:pt modelId="{07941067-F340-4D7B-8B74-4C5F5D68ECBA}" type="sibTrans" cxnId="{7CDD6BF8-A981-42E3-850B-910192C10C8C}">
      <dgm:prSet/>
      <dgm:spPr/>
      <dgm:t>
        <a:bodyPr/>
        <a:lstStyle/>
        <a:p>
          <a:endParaRPr lang="zh-TW" altLang="en-US"/>
        </a:p>
      </dgm:t>
    </dgm:pt>
    <dgm:pt modelId="{303F551E-3E91-43D4-A4E1-4DDD78C2F7A6}">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9804B282-F3AF-4947-902A-363363C30B8B}" type="parTrans" cxnId="{4C377105-4B57-4659-8254-62FDE3745D35}">
      <dgm:prSet/>
      <dgm:spPr/>
      <dgm:t>
        <a:bodyPr/>
        <a:lstStyle/>
        <a:p>
          <a:endParaRPr lang="zh-TW" altLang="en-US"/>
        </a:p>
      </dgm:t>
    </dgm:pt>
    <dgm:pt modelId="{663FD01C-1B05-4B9D-ACF0-B3650CB75688}" type="sibTrans" cxnId="{4C377105-4B57-4659-8254-62FDE3745D35}">
      <dgm:prSet/>
      <dgm:spPr/>
      <dgm:t>
        <a:bodyPr/>
        <a:lstStyle/>
        <a:p>
          <a:endParaRPr lang="zh-TW" altLang="en-US"/>
        </a:p>
      </dgm:t>
    </dgm:pt>
    <dgm:pt modelId="{A201CE9F-E827-461E-AD4F-4D5557DB960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6B52C64-E15A-4A17-A62C-664704EA972D}" type="parTrans" cxnId="{FC5AA77C-5141-4C50-B415-ECAE52983B24}">
      <dgm:prSet/>
      <dgm:spPr/>
      <dgm:t>
        <a:bodyPr/>
        <a:lstStyle/>
        <a:p>
          <a:endParaRPr lang="zh-TW" altLang="en-US"/>
        </a:p>
      </dgm:t>
    </dgm:pt>
    <dgm:pt modelId="{04E228AE-0323-4D61-8444-E731D6889B64}" type="sibTrans" cxnId="{FC5AA77C-5141-4C50-B415-ECAE52983B24}">
      <dgm:prSet/>
      <dgm:spPr/>
      <dgm:t>
        <a:bodyPr/>
        <a:lstStyle/>
        <a:p>
          <a:endParaRPr lang="zh-TW" altLang="en-US"/>
        </a:p>
      </dgm:t>
    </dgm:pt>
    <dgm:pt modelId="{DD8D8554-89F9-439F-91CF-C370DFA797B8}">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2EAAC1F2-4D95-4C60-95F0-C01B0F827BED}" type="parTrans" cxnId="{70905729-5E0D-416B-9789-89292812C2FA}">
      <dgm:prSet/>
      <dgm:spPr/>
      <dgm:t>
        <a:bodyPr/>
        <a:lstStyle/>
        <a:p>
          <a:endParaRPr lang="zh-TW" altLang="en-US"/>
        </a:p>
      </dgm:t>
    </dgm:pt>
    <dgm:pt modelId="{07F9E1B6-2F54-4752-B902-C7AF77EA048B}" type="sibTrans" cxnId="{70905729-5E0D-416B-9789-89292812C2FA}">
      <dgm:prSet/>
      <dgm:spPr/>
      <dgm:t>
        <a:bodyPr/>
        <a:lstStyle/>
        <a:p>
          <a:endParaRPr lang="zh-TW" altLang="en-US"/>
        </a:p>
      </dgm:t>
    </dgm:pt>
    <dgm:pt modelId="{B3CCD425-F210-480D-BE2E-7E6481721860}">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34FDE2B-E1C0-4133-A98C-3ADEBCA5BED7}" type="parTrans" cxnId="{D52F9ED0-7675-453F-A56C-187EE9ABFFA8}">
      <dgm:prSet/>
      <dgm:spPr/>
      <dgm:t>
        <a:bodyPr/>
        <a:lstStyle/>
        <a:p>
          <a:endParaRPr lang="zh-TW" altLang="en-US"/>
        </a:p>
      </dgm:t>
    </dgm:pt>
    <dgm:pt modelId="{43C6EE29-BB29-4B8B-850A-906AF955CDE0}" type="sibTrans" cxnId="{D52F9ED0-7675-453F-A56C-187EE9ABFFA8}">
      <dgm:prSet/>
      <dgm:spPr/>
      <dgm:t>
        <a:bodyPr/>
        <a:lstStyle/>
        <a:p>
          <a:endParaRPr lang="zh-TW" altLang="en-US"/>
        </a:p>
      </dgm:t>
    </dgm:pt>
    <dgm:pt modelId="{DDBD3535-7FB7-44AB-9CCA-9E02627453D5}">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E0106E7-C803-4EA2-8104-2258F8C80D78}" type="parTrans" cxnId="{814330B0-464C-4C9B-990C-FE0BA9ADD002}">
      <dgm:prSet/>
      <dgm:spPr/>
      <dgm:t>
        <a:bodyPr/>
        <a:lstStyle/>
        <a:p>
          <a:endParaRPr lang="zh-TW" altLang="en-US"/>
        </a:p>
      </dgm:t>
    </dgm:pt>
    <dgm:pt modelId="{D55A88C9-99CB-43B5-AEDC-1DE6461709E8}" type="sibTrans" cxnId="{814330B0-464C-4C9B-990C-FE0BA9ADD002}">
      <dgm:prSet/>
      <dgm:spPr/>
      <dgm:t>
        <a:bodyPr/>
        <a:lstStyle/>
        <a:p>
          <a:endParaRPr lang="zh-TW" altLang="en-US"/>
        </a:p>
      </dgm:t>
    </dgm:pt>
    <dgm:pt modelId="{1B67D097-BD01-4CC8-9241-2B9B7B8A15DA}">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自主學習</a:t>
          </a:r>
        </a:p>
      </dgm:t>
    </dgm:pt>
    <dgm:pt modelId="{5EDBDF96-88C6-4C4D-B1B6-B0E7CD4190C2}" type="parTrans" cxnId="{8FC07A40-5BCA-4782-9ABA-C0C458FE523C}">
      <dgm:prSet/>
      <dgm:spPr/>
      <dgm:t>
        <a:bodyPr/>
        <a:lstStyle/>
        <a:p>
          <a:endParaRPr lang="zh-TW" altLang="en-US"/>
        </a:p>
      </dgm:t>
    </dgm:pt>
    <dgm:pt modelId="{7A40807F-1161-4D19-919F-C7CA10AF0A91}" type="sibTrans" cxnId="{8FC07A40-5BCA-4782-9ABA-C0C458FE523C}">
      <dgm:prSet/>
      <dgm:spPr/>
      <dgm:t>
        <a:bodyPr/>
        <a:lstStyle/>
        <a:p>
          <a:endParaRPr lang="zh-TW" altLang="en-US"/>
        </a:p>
      </dgm:t>
    </dgm:pt>
    <dgm:pt modelId="{FB189E54-B1DB-49BE-93DD-1A2594E11908}">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減負增效</a:t>
          </a:r>
        </a:p>
      </dgm:t>
    </dgm:pt>
    <dgm:pt modelId="{4279EEA3-AA75-4FBE-BC27-D4B219A62AFE}" type="parTrans" cxnId="{B7F04BB2-66C3-47F7-92B1-B12F239FCC03}">
      <dgm:prSet/>
      <dgm:spPr/>
      <dgm:t>
        <a:bodyPr/>
        <a:lstStyle/>
        <a:p>
          <a:endParaRPr lang="zh-TW" altLang="en-US"/>
        </a:p>
      </dgm:t>
    </dgm:pt>
    <dgm:pt modelId="{462DE85E-3607-4D0B-9EFB-A1F8DAFB29E7}" type="sibTrans" cxnId="{B7F04BB2-66C3-47F7-92B1-B12F239FCC03}">
      <dgm:prSet/>
      <dgm:spPr/>
      <dgm:t>
        <a:bodyPr/>
        <a:lstStyle/>
        <a:p>
          <a:endParaRPr lang="zh-TW" altLang="en-US"/>
        </a:p>
      </dgm:t>
    </dgm:pt>
    <dgm:pt modelId="{7F4A62D3-3EB5-4946-8893-B350AE9A7D4C}">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BC30501-C4AE-481C-9877-CBFB4ABF8567}" type="parTrans" cxnId="{DCBF8ED7-2F7B-4EFB-8CA9-17353EB723DD}">
      <dgm:prSet/>
      <dgm:spPr/>
      <dgm:t>
        <a:bodyPr/>
        <a:lstStyle/>
        <a:p>
          <a:endParaRPr lang="zh-TW" altLang="en-US"/>
        </a:p>
      </dgm:t>
    </dgm:pt>
    <dgm:pt modelId="{2F242F6B-19FB-49C9-B06B-76F0F7EC1D36}" type="sibTrans" cxnId="{DCBF8ED7-2F7B-4EFB-8CA9-17353EB723DD}">
      <dgm:prSet/>
      <dgm:spPr/>
      <dgm:t>
        <a:bodyPr/>
        <a:lstStyle/>
        <a:p>
          <a:endParaRPr lang="zh-TW" altLang="en-US"/>
        </a:p>
      </dgm:t>
    </dgm:pt>
    <dgm:pt modelId="{3366923D-B047-45D7-86A3-7A8498065E7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行政執行力精準</a:t>
          </a:r>
        </a:p>
      </dgm:t>
    </dgm:pt>
    <dgm:pt modelId="{6D7D789F-6060-437C-9DC1-E5BE3AEF6283}" type="parTrans" cxnId="{FA2D071B-A4D9-48F2-B9A9-0A3B827594DD}">
      <dgm:prSet/>
      <dgm:spPr/>
      <dgm:t>
        <a:bodyPr/>
        <a:lstStyle/>
        <a:p>
          <a:endParaRPr lang="zh-TW" altLang="en-US"/>
        </a:p>
      </dgm:t>
    </dgm:pt>
    <dgm:pt modelId="{210D8B73-51BF-4804-892F-92960C43F755}" type="sibTrans" cxnId="{FA2D071B-A4D9-48F2-B9A9-0A3B827594DD}">
      <dgm:prSet/>
      <dgm:spPr/>
      <dgm:t>
        <a:bodyPr/>
        <a:lstStyle/>
        <a:p>
          <a:endParaRPr lang="zh-TW" altLang="en-US"/>
        </a:p>
      </dgm:t>
    </dgm:pt>
    <dgm:pt modelId="{97BA5523-C14C-4784-BB10-6993C2F2ADF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平台運作</a:t>
          </a:r>
        </a:p>
      </dgm:t>
    </dgm:pt>
    <dgm:pt modelId="{8E9DAA39-2B26-4D0F-BC15-216EAD99BB59}" type="sibTrans" cxnId="{4A4A042C-E369-4AE6-8ACD-BBE625A4B28D}">
      <dgm:prSet/>
      <dgm:spPr/>
      <dgm:t>
        <a:bodyPr/>
        <a:lstStyle/>
        <a:p>
          <a:endParaRPr lang="zh-TW" altLang="en-US"/>
        </a:p>
      </dgm:t>
    </dgm:pt>
    <dgm:pt modelId="{AAB63AB2-DD55-4A86-89BC-30253F2B3080}" type="parTrans" cxnId="{4A4A042C-E369-4AE6-8ACD-BBE625A4B28D}">
      <dgm:prSet/>
      <dgm:spPr/>
      <dgm:t>
        <a:bodyPr/>
        <a:lstStyle/>
        <a:p>
          <a:endParaRPr lang="zh-TW" altLang="en-US"/>
        </a:p>
      </dgm:t>
    </dgm:pt>
    <dgm:pt modelId="{371481C0-B6C7-4E4C-B200-E83BC1355122}">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課程運用</a:t>
          </a:r>
        </a:p>
      </dgm:t>
    </dgm:pt>
    <dgm:pt modelId="{CAEE03EF-9E86-4C6D-9D9D-EDAD397801CA}" type="parTrans" cxnId="{494F9769-B935-40F0-B65E-DF2229861654}">
      <dgm:prSet/>
      <dgm:spPr/>
      <dgm:t>
        <a:bodyPr/>
        <a:lstStyle/>
        <a:p>
          <a:endParaRPr lang="zh-TW" altLang="en-US"/>
        </a:p>
      </dgm:t>
    </dgm:pt>
    <dgm:pt modelId="{BCB3DB09-CCF8-41DD-A6FF-3B6F42150F1D}" type="sibTrans" cxnId="{494F9769-B935-40F0-B65E-DF2229861654}">
      <dgm:prSet/>
      <dgm:spPr/>
      <dgm:t>
        <a:bodyPr/>
        <a:lstStyle/>
        <a:p>
          <a:endParaRPr lang="zh-TW" altLang="en-US"/>
        </a:p>
      </dgm:t>
    </dgm:pt>
    <dgm:pt modelId="{74A0401A-5D3E-4838-ACCB-38A5ED5C545C}">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縣市科技力展現</a:t>
          </a:r>
        </a:p>
      </dgm:t>
    </dgm:pt>
    <dgm:pt modelId="{5A4C7DB4-5043-4E91-892A-3C8305E824A0}" type="parTrans" cxnId="{B96FA57C-AC73-4E88-8269-9C5401245061}">
      <dgm:prSet/>
      <dgm:spPr/>
      <dgm:t>
        <a:bodyPr/>
        <a:lstStyle/>
        <a:p>
          <a:endParaRPr lang="zh-TW" altLang="en-US"/>
        </a:p>
      </dgm:t>
    </dgm:pt>
    <dgm:pt modelId="{C31283BC-3DDD-4824-AF53-E971896E5A4D}" type="sibTrans" cxnId="{B96FA57C-AC73-4E88-8269-9C5401245061}">
      <dgm:prSet/>
      <dgm:spPr/>
      <dgm:t>
        <a:bodyPr/>
        <a:lstStyle/>
        <a:p>
          <a:endParaRPr lang="zh-TW" altLang="en-US"/>
        </a:p>
      </dgm:t>
    </dgm:pt>
    <dgm:pt modelId="{0DEE9EFE-250C-494D-9FB3-7F3852F7BF1B}" type="pres">
      <dgm:prSet presAssocID="{ABAEFFCE-25E0-4A95-9AEF-AB7C504EBB0E}" presName="Name0" presStyleCnt="0">
        <dgm:presLayoutVars>
          <dgm:dir/>
          <dgm:animLvl val="lvl"/>
          <dgm:resizeHandles val="exact"/>
        </dgm:presLayoutVars>
      </dgm:prSet>
      <dgm:spPr/>
    </dgm:pt>
    <dgm:pt modelId="{DFEA166D-1E1E-4D26-84F5-17852AFEA144}" type="pres">
      <dgm:prSet presAssocID="{52F0E60F-2DC2-44B5-950E-C093312D24BD}" presName="composite" presStyleCnt="0"/>
      <dgm:spPr/>
    </dgm:pt>
    <dgm:pt modelId="{362192CE-1363-4F20-91E9-34ADD655D77D}" type="pres">
      <dgm:prSet presAssocID="{52F0E60F-2DC2-44B5-950E-C093312D24BD}" presName="parTx" presStyleLbl="alignNode1" presStyleIdx="0" presStyleCnt="3" custScaleX="106151">
        <dgm:presLayoutVars>
          <dgm:chMax val="0"/>
          <dgm:chPref val="0"/>
          <dgm:bulletEnabled val="1"/>
        </dgm:presLayoutVars>
      </dgm:prSet>
      <dgm:spPr/>
    </dgm:pt>
    <dgm:pt modelId="{9B7A4DC2-1044-41C3-89BD-158DC608E804}" type="pres">
      <dgm:prSet presAssocID="{52F0E60F-2DC2-44B5-950E-C093312D24BD}" presName="desTx" presStyleLbl="alignAccFollowNode1" presStyleIdx="0" presStyleCnt="3" custScaleX="105371" custScaleY="100633">
        <dgm:presLayoutVars>
          <dgm:bulletEnabled val="1"/>
        </dgm:presLayoutVars>
      </dgm:prSet>
      <dgm:spPr/>
    </dgm:pt>
    <dgm:pt modelId="{AE0B4007-2C4E-4B36-878B-28B8D4CCA5D7}" type="pres">
      <dgm:prSet presAssocID="{DAE4FC57-2AB7-4E42-B425-662C9842027E}" presName="space" presStyleCnt="0"/>
      <dgm:spPr/>
    </dgm:pt>
    <dgm:pt modelId="{BFD030E3-F0DC-4D6E-9D3D-5A17C002F1A8}" type="pres">
      <dgm:prSet presAssocID="{5CE00E5F-5EAF-48E2-AAD6-18A47BE0ADD3}" presName="composite" presStyleCnt="0"/>
      <dgm:spPr/>
    </dgm:pt>
    <dgm:pt modelId="{D4501F3C-32C1-41A3-AD89-88E45AB46A4C}" type="pres">
      <dgm:prSet presAssocID="{5CE00E5F-5EAF-48E2-AAD6-18A47BE0ADD3}" presName="parTx" presStyleLbl="alignNode1" presStyleIdx="1" presStyleCnt="3" custScaleX="107192">
        <dgm:presLayoutVars>
          <dgm:chMax val="0"/>
          <dgm:chPref val="0"/>
          <dgm:bulletEnabled val="1"/>
        </dgm:presLayoutVars>
      </dgm:prSet>
      <dgm:spPr/>
    </dgm:pt>
    <dgm:pt modelId="{D6344659-17DC-4866-A17A-8AFD55EA58B9}" type="pres">
      <dgm:prSet presAssocID="{5CE00E5F-5EAF-48E2-AAD6-18A47BE0ADD3}" presName="desTx" presStyleLbl="alignAccFollowNode1" presStyleIdx="1" presStyleCnt="3" custScaleX="106958">
        <dgm:presLayoutVars>
          <dgm:bulletEnabled val="1"/>
        </dgm:presLayoutVars>
      </dgm:prSet>
      <dgm:spPr/>
    </dgm:pt>
    <dgm:pt modelId="{0157A031-9FCE-4B90-85D0-FCD82A5EBCF0}" type="pres">
      <dgm:prSet presAssocID="{1909E1AA-DE7A-4246-990D-3C24B1743844}" presName="space" presStyleCnt="0"/>
      <dgm:spPr/>
    </dgm:pt>
    <dgm:pt modelId="{BC532A02-B1E9-4BD1-A7D5-1B2CA9D018C3}" type="pres">
      <dgm:prSet presAssocID="{AEFE56AA-5E6C-481D-8347-A0A440866E87}" presName="composite" presStyleCnt="0"/>
      <dgm:spPr/>
    </dgm:pt>
    <dgm:pt modelId="{902E9E6A-4712-47A2-B82E-BCF02D2879A5}" type="pres">
      <dgm:prSet presAssocID="{AEFE56AA-5E6C-481D-8347-A0A440866E87}" presName="parTx" presStyleLbl="alignNode1" presStyleIdx="2" presStyleCnt="3">
        <dgm:presLayoutVars>
          <dgm:chMax val="0"/>
          <dgm:chPref val="0"/>
          <dgm:bulletEnabled val="1"/>
        </dgm:presLayoutVars>
      </dgm:prSet>
      <dgm:spPr/>
    </dgm:pt>
    <dgm:pt modelId="{E9EE7AE3-E63A-4A06-B579-85796D3004E6}" type="pres">
      <dgm:prSet presAssocID="{AEFE56AA-5E6C-481D-8347-A0A440866E87}" presName="desTx" presStyleLbl="alignAccFollowNode1" presStyleIdx="2" presStyleCnt="3">
        <dgm:presLayoutVars>
          <dgm:bulletEnabled val="1"/>
        </dgm:presLayoutVars>
      </dgm:prSet>
      <dgm:spPr/>
    </dgm:pt>
  </dgm:ptLst>
  <dgm:cxnLst>
    <dgm:cxn modelId="{4C377105-4B57-4659-8254-62FDE3745D35}" srcId="{AEFE56AA-5E6C-481D-8347-A0A440866E87}" destId="{303F551E-3E91-43D4-A4E1-4DDD78C2F7A6}" srcOrd="10" destOrd="0" parTransId="{9804B282-F3AF-4947-902A-363363C30B8B}" sibTransId="{663FD01C-1B05-4B9D-ACF0-B3650CB75688}"/>
    <dgm:cxn modelId="{C8CC8D0D-C854-466D-8368-89D3CE2AC1F4}" type="presOf" srcId="{95A2A92F-6B8D-4F8D-ACFD-8C377F0CF4F5}" destId="{E9EE7AE3-E63A-4A06-B579-85796D3004E6}" srcOrd="0" destOrd="2" presId="urn:microsoft.com/office/officeart/2005/8/layout/hList1"/>
    <dgm:cxn modelId="{3A877412-7738-4A8B-8FF9-FC7B095C5AC6}" type="presOf" srcId="{F1639253-07CB-4D82-8EA3-CF6BCCC72617}" destId="{9B7A4DC2-1044-41C3-89BD-158DC608E804}" srcOrd="0" destOrd="1" presId="urn:microsoft.com/office/officeart/2005/8/layout/hList1"/>
    <dgm:cxn modelId="{FA2D071B-A4D9-48F2-B9A9-0A3B827594DD}" srcId="{5CE00E5F-5EAF-48E2-AAD6-18A47BE0ADD3}" destId="{3366923D-B047-45D7-86A3-7A8498065E7D}" srcOrd="3" destOrd="0" parTransId="{6D7D789F-6060-437C-9DC1-E5BE3AEF6283}" sibTransId="{210D8B73-51BF-4804-892F-92960C43F755}"/>
    <dgm:cxn modelId="{55BC5021-5458-4E79-86DA-8A7407959E3B}" srcId="{AEFE56AA-5E6C-481D-8347-A0A440866E87}" destId="{95A2A92F-6B8D-4F8D-ACFD-8C377F0CF4F5}" srcOrd="2" destOrd="0" parTransId="{F450BC86-AF66-45E0-A48C-8B08DBFD0ABF}" sibTransId="{CA64766E-EDEC-4778-AFAD-0906D33B6E63}"/>
    <dgm:cxn modelId="{45296F27-DD4E-4CFC-90F0-1D69AA24DEA0}" srcId="{52F0E60F-2DC2-44B5-950E-C093312D24BD}" destId="{F1639253-07CB-4D82-8EA3-CF6BCCC72617}" srcOrd="1" destOrd="0" parTransId="{5F2CAD06-0398-45E4-A0B2-03D54852FDFD}" sibTransId="{A581C196-E877-4050-993C-2EBBA528E0A7}"/>
    <dgm:cxn modelId="{70905729-5E0D-416B-9789-89292812C2FA}" srcId="{AEFE56AA-5E6C-481D-8347-A0A440866E87}" destId="{DD8D8554-89F9-439F-91CF-C370DFA797B8}" srcOrd="7" destOrd="0" parTransId="{2EAAC1F2-4D95-4C60-95F0-C01B0F827BED}" sibTransId="{07F9E1B6-2F54-4752-B902-C7AF77EA048B}"/>
    <dgm:cxn modelId="{4A4A042C-E369-4AE6-8ACD-BBE625A4B28D}" srcId="{52F0E60F-2DC2-44B5-950E-C093312D24BD}" destId="{97BA5523-C14C-4784-BB10-6993C2F2ADF1}" srcOrd="4" destOrd="0" parTransId="{AAB63AB2-DD55-4A86-89BC-30253F2B3080}" sibTransId="{8E9DAA39-2B26-4D0F-BC15-216EAD99BB59}"/>
    <dgm:cxn modelId="{B349962C-C0A1-4CAB-AE62-868C628493DD}" type="presOf" srcId="{C6D5056E-58D2-419F-A54C-CD3A742971CD}" destId="{D6344659-17DC-4866-A17A-8AFD55EA58B9}" srcOrd="0" destOrd="1" presId="urn:microsoft.com/office/officeart/2005/8/layout/hList1"/>
    <dgm:cxn modelId="{23B1DF38-42A0-46B7-A421-35AF1ABD4046}" srcId="{5CE00E5F-5EAF-48E2-AAD6-18A47BE0ADD3}" destId="{C1089E52-3B4B-40F4-AE91-2FA224FFA43A}" srcOrd="2" destOrd="0" parTransId="{4A4DCC3C-CD03-4D34-B16F-5D54A6CD6846}" sibTransId="{C4572B36-5F93-4BF6-99DD-35E60E1CCC61}"/>
    <dgm:cxn modelId="{941C893D-7028-4575-81C6-D1005A345A2E}" type="presOf" srcId="{371481C0-B6C7-4E4C-B200-E83BC1355122}" destId="{E9EE7AE3-E63A-4A06-B579-85796D3004E6}" srcOrd="0" destOrd="4" presId="urn:microsoft.com/office/officeart/2005/8/layout/hList1"/>
    <dgm:cxn modelId="{E8F7E43D-6234-4995-BC5F-1026E8A39835}" type="presOf" srcId="{804166E3-46DC-4AED-880A-1C3F0481237B}" destId="{9B7A4DC2-1044-41C3-89BD-158DC608E804}" srcOrd="0" destOrd="0" presId="urn:microsoft.com/office/officeart/2005/8/layout/hList1"/>
    <dgm:cxn modelId="{8FC07A40-5BCA-4782-9ABA-C0C458FE523C}" srcId="{AEFE56AA-5E6C-481D-8347-A0A440866E87}" destId="{1B67D097-BD01-4CC8-9241-2B9B7B8A15DA}" srcOrd="1" destOrd="0" parTransId="{5EDBDF96-88C6-4C4D-B1B6-B0E7CD4190C2}" sibTransId="{7A40807F-1161-4D19-919F-C7CA10AF0A91}"/>
    <dgm:cxn modelId="{C8810F5C-4CBA-4E23-A07D-CBA63534DA4C}" type="presOf" srcId="{AEFE56AA-5E6C-481D-8347-A0A440866E87}" destId="{902E9E6A-4712-47A2-B82E-BCF02D2879A5}" srcOrd="0" destOrd="0" presId="urn:microsoft.com/office/officeart/2005/8/layout/hList1"/>
    <dgm:cxn modelId="{8909B15E-939D-4C07-BD37-81250E3A185A}" type="presOf" srcId="{B242D492-84FD-43D6-A882-D3B47FED3744}" destId="{E9EE7AE3-E63A-4A06-B579-85796D3004E6}" srcOrd="0" destOrd="0" presId="urn:microsoft.com/office/officeart/2005/8/layout/hList1"/>
    <dgm:cxn modelId="{9E74EC41-307B-4B54-8073-134914AFB1FE}" type="presOf" srcId="{74A0401A-5D3E-4838-ACCB-38A5ED5C545C}" destId="{D6344659-17DC-4866-A17A-8AFD55EA58B9}" srcOrd="0" destOrd="4" presId="urn:microsoft.com/office/officeart/2005/8/layout/hList1"/>
    <dgm:cxn modelId="{2B35CA65-ACAA-4649-81A9-E7AB4F28E4F8}" type="presOf" srcId="{5E71BEEA-71D3-43C5-9FCE-0317559A7B77}" destId="{9B7A4DC2-1044-41C3-89BD-158DC608E804}" srcOrd="0" destOrd="2" presId="urn:microsoft.com/office/officeart/2005/8/layout/hList1"/>
    <dgm:cxn modelId="{366DD147-8579-44B6-9A74-AD64480082E1}" type="presOf" srcId="{A201CE9F-E827-461E-AD4F-4D5557DB9603}" destId="{E9EE7AE3-E63A-4A06-B579-85796D3004E6}" srcOrd="0" destOrd="6" presId="urn:microsoft.com/office/officeart/2005/8/layout/hList1"/>
    <dgm:cxn modelId="{494F9769-B935-40F0-B65E-DF2229861654}" srcId="{AEFE56AA-5E6C-481D-8347-A0A440866E87}" destId="{371481C0-B6C7-4E4C-B200-E83BC1355122}" srcOrd="4" destOrd="0" parTransId="{CAEE03EF-9E86-4C6D-9D9D-EDAD397801CA}" sibTransId="{BCB3DB09-CCF8-41DD-A6FF-3B6F42150F1D}"/>
    <dgm:cxn modelId="{39D8284A-8BE7-4BA1-8F44-459A05330B07}" type="presOf" srcId="{581760B6-0B6C-4E14-A820-274C8A97CB38}" destId="{D6344659-17DC-4866-A17A-8AFD55EA58B9}" srcOrd="0" destOrd="0" presId="urn:microsoft.com/office/officeart/2005/8/layout/hList1"/>
    <dgm:cxn modelId="{98DDC94B-77F3-43B0-93CB-ABB65AC8A0CE}" type="presOf" srcId="{5CE00E5F-5EAF-48E2-AAD6-18A47BE0ADD3}" destId="{D4501F3C-32C1-41A3-AD89-88E45AB46A4C}" srcOrd="0" destOrd="0" presId="urn:microsoft.com/office/officeart/2005/8/layout/hList1"/>
    <dgm:cxn modelId="{831D366C-662F-49CE-8E5C-5704472D2341}" type="presOf" srcId="{3366923D-B047-45D7-86A3-7A8498065E7D}" destId="{D6344659-17DC-4866-A17A-8AFD55EA58B9}" srcOrd="0" destOrd="3" presId="urn:microsoft.com/office/officeart/2005/8/layout/hList1"/>
    <dgm:cxn modelId="{A0E5E74D-CF15-4A55-9CF3-BBCBB51A7000}" type="presOf" srcId="{72212D0B-AD1A-480B-9CD3-4C7D6A459B9D}" destId="{E9EE7AE3-E63A-4A06-B579-85796D3004E6}" srcOrd="0" destOrd="11" presId="urn:microsoft.com/office/officeart/2005/8/layout/hList1"/>
    <dgm:cxn modelId="{74455D7B-071E-4940-A492-E1C84485A259}" type="presOf" srcId="{ABAEFFCE-25E0-4A95-9AEF-AB7C504EBB0E}" destId="{0DEE9EFE-250C-494D-9FB3-7F3852F7BF1B}" srcOrd="0" destOrd="0" presId="urn:microsoft.com/office/officeart/2005/8/layout/hList1"/>
    <dgm:cxn modelId="{B96FA57C-AC73-4E88-8269-9C5401245061}" srcId="{5CE00E5F-5EAF-48E2-AAD6-18A47BE0ADD3}" destId="{74A0401A-5D3E-4838-ACCB-38A5ED5C545C}" srcOrd="4" destOrd="0" parTransId="{5A4C7DB4-5043-4E91-892A-3C8305E824A0}" sibTransId="{C31283BC-3DDD-4824-AF53-E971896E5A4D}"/>
    <dgm:cxn modelId="{FC5AA77C-5141-4C50-B415-ECAE52983B24}" srcId="{AEFE56AA-5E6C-481D-8347-A0A440866E87}" destId="{A201CE9F-E827-461E-AD4F-4D5557DB9603}" srcOrd="6" destOrd="0" parTransId="{B6B52C64-E15A-4A17-A62C-664704EA972D}" sibTransId="{04E228AE-0323-4D61-8444-E731D6889B64}"/>
    <dgm:cxn modelId="{D3A4457E-7395-409D-81B9-FE6E0D730FC1}" type="presOf" srcId="{52F0E60F-2DC2-44B5-950E-C093312D24BD}" destId="{362192CE-1363-4F20-91E9-34ADD655D77D}" srcOrd="0" destOrd="0" presId="urn:microsoft.com/office/officeart/2005/8/layout/hList1"/>
    <dgm:cxn modelId="{1DBA187F-2E31-43CF-9845-27EB2531A178}" srcId="{5CE00E5F-5EAF-48E2-AAD6-18A47BE0ADD3}" destId="{581760B6-0B6C-4E14-A820-274C8A97CB38}" srcOrd="0" destOrd="0" parTransId="{0E4B0D18-FF70-4518-BE1F-7EA85DFA0C69}" sibTransId="{842B9C12-94C8-4946-8D36-F33BC031E5B9}"/>
    <dgm:cxn modelId="{B9F8DC82-8504-4C59-A252-86F146BEF0A1}" type="presOf" srcId="{303F551E-3E91-43D4-A4E1-4DDD78C2F7A6}" destId="{E9EE7AE3-E63A-4A06-B579-85796D3004E6}" srcOrd="0" destOrd="10" presId="urn:microsoft.com/office/officeart/2005/8/layout/hList1"/>
    <dgm:cxn modelId="{36345E85-C6A2-4ED4-B300-C903D20ACA0D}" srcId="{AEFE56AA-5E6C-481D-8347-A0A440866E87}" destId="{B242D492-84FD-43D6-A882-D3B47FED3744}" srcOrd="0" destOrd="0" parTransId="{AF542897-C4A4-44CF-882B-64025E57D01C}" sibTransId="{2CC4DC43-28FA-47CB-A0ED-524084DD5A45}"/>
    <dgm:cxn modelId="{ACF0B889-5A85-49E3-86E3-160611068DC1}" type="presOf" srcId="{FB189E54-B1DB-49BE-93DD-1A2594E11908}" destId="{E9EE7AE3-E63A-4A06-B579-85796D3004E6}" srcOrd="0" destOrd="3" presId="urn:microsoft.com/office/officeart/2005/8/layout/hList1"/>
    <dgm:cxn modelId="{8D23A590-C839-4432-9083-83FE6EA7FA66}" srcId="{ABAEFFCE-25E0-4A95-9AEF-AB7C504EBB0E}" destId="{5CE00E5F-5EAF-48E2-AAD6-18A47BE0ADD3}" srcOrd="1" destOrd="0" parTransId="{66EB2EC8-B677-41CD-9DAD-B5C6295EC01C}" sibTransId="{1909E1AA-DE7A-4246-990D-3C24B1743844}"/>
    <dgm:cxn modelId="{5DB54196-A7D2-4648-B923-20730D7F7833}" srcId="{52F0E60F-2DC2-44B5-950E-C093312D24BD}" destId="{646EB313-6F37-4532-831E-B92F1EBF5A61}" srcOrd="3" destOrd="0" parTransId="{878F5CE6-EBC8-42B0-B7DE-17EECED82601}" sibTransId="{E1302AB6-A903-4328-93E5-0C6A4EA2BED8}"/>
    <dgm:cxn modelId="{369A2BA4-CFC6-4267-B222-76D2ED0EA3FD}" type="presOf" srcId="{97BA5523-C14C-4784-BB10-6993C2F2ADF1}" destId="{9B7A4DC2-1044-41C3-89BD-158DC608E804}" srcOrd="0" destOrd="4" presId="urn:microsoft.com/office/officeart/2005/8/layout/hList1"/>
    <dgm:cxn modelId="{D8D653AF-8A86-4CF4-9C61-9AA16F3C6818}" type="presOf" srcId="{C1089E52-3B4B-40F4-AE91-2FA224FFA43A}" destId="{D6344659-17DC-4866-A17A-8AFD55EA58B9}" srcOrd="0" destOrd="2" presId="urn:microsoft.com/office/officeart/2005/8/layout/hList1"/>
    <dgm:cxn modelId="{814330B0-464C-4C9B-990C-FE0BA9ADD002}" srcId="{AEFE56AA-5E6C-481D-8347-A0A440866E87}" destId="{DDBD3535-7FB7-44AB-9CCA-9E02627453D5}" srcOrd="9" destOrd="0" parTransId="{CE0106E7-C803-4EA2-8104-2258F8C80D78}" sibTransId="{D55A88C9-99CB-43B5-AEDC-1DE6461709E8}"/>
    <dgm:cxn modelId="{B7F04BB2-66C3-47F7-92B1-B12F239FCC03}" srcId="{AEFE56AA-5E6C-481D-8347-A0A440866E87}" destId="{FB189E54-B1DB-49BE-93DD-1A2594E11908}" srcOrd="3" destOrd="0" parTransId="{4279EEA3-AA75-4FBE-BC27-D4B219A62AFE}" sibTransId="{462DE85E-3607-4D0B-9EFB-A1F8DAFB29E7}"/>
    <dgm:cxn modelId="{24291DBA-431E-4E2E-99D0-CED621AEB8E1}" srcId="{ABAEFFCE-25E0-4A95-9AEF-AB7C504EBB0E}" destId="{AEFE56AA-5E6C-481D-8347-A0A440866E87}" srcOrd="2" destOrd="0" parTransId="{1C7E4DB8-5869-4236-AB27-C16F59626E4A}" sibTransId="{04A68BAB-48A4-4F19-B8DE-B7AFE7CFF546}"/>
    <dgm:cxn modelId="{F2BB87BE-D3B9-4958-9798-5723E2E9AEE6}" type="presOf" srcId="{7F4A62D3-3EB5-4946-8893-B350AE9A7D4C}" destId="{E9EE7AE3-E63A-4A06-B579-85796D3004E6}" srcOrd="0" destOrd="5" presId="urn:microsoft.com/office/officeart/2005/8/layout/hList1"/>
    <dgm:cxn modelId="{06D0C2C8-A6DE-4826-A18E-80CB859187E0}" type="presOf" srcId="{B3CCD425-F210-480D-BE2E-7E6481721860}" destId="{E9EE7AE3-E63A-4A06-B579-85796D3004E6}" srcOrd="0" destOrd="8" presId="urn:microsoft.com/office/officeart/2005/8/layout/hList1"/>
    <dgm:cxn modelId="{D52F9ED0-7675-453F-A56C-187EE9ABFFA8}" srcId="{AEFE56AA-5E6C-481D-8347-A0A440866E87}" destId="{B3CCD425-F210-480D-BE2E-7E6481721860}" srcOrd="8" destOrd="0" parTransId="{B34FDE2B-E1C0-4133-A98C-3ADEBCA5BED7}" sibTransId="{43C6EE29-BB29-4B8B-850A-906AF955CDE0}"/>
    <dgm:cxn modelId="{DCBF8ED7-2F7B-4EFB-8CA9-17353EB723DD}" srcId="{AEFE56AA-5E6C-481D-8347-A0A440866E87}" destId="{7F4A62D3-3EB5-4946-8893-B350AE9A7D4C}" srcOrd="5" destOrd="0" parTransId="{3BC30501-C4AE-481C-9877-CBFB4ABF8567}" sibTransId="{2F242F6B-19FB-49C9-B06B-76F0F7EC1D36}"/>
    <dgm:cxn modelId="{617362D8-D9E5-4C24-9C16-26C161A08332}" srcId="{52F0E60F-2DC2-44B5-950E-C093312D24BD}" destId="{5E71BEEA-71D3-43C5-9FCE-0317559A7B77}" srcOrd="2" destOrd="0" parTransId="{F74FB9AD-1D16-4888-A037-756BE2AFA2C6}" sibTransId="{40FD4567-F98C-4F1C-8469-45B6CA2AFA62}"/>
    <dgm:cxn modelId="{E195C2D9-3C83-41D2-A9B2-F5E3FCA3B5E8}" srcId="{5CE00E5F-5EAF-48E2-AAD6-18A47BE0ADD3}" destId="{C6D5056E-58D2-419F-A54C-CD3A742971CD}" srcOrd="1" destOrd="0" parTransId="{786C948F-4557-486B-8DED-7E2FFFB0A50E}" sibTransId="{7D67A385-145E-49DE-959C-76B7BCE76A06}"/>
    <dgm:cxn modelId="{4398AEDD-7E9C-4CA4-9713-75526DAEF919}" type="presOf" srcId="{F2E01DA8-D465-4C90-9716-980C15E6DA33}" destId="{9B7A4DC2-1044-41C3-89BD-158DC608E804}" srcOrd="0" destOrd="5" presId="urn:microsoft.com/office/officeart/2005/8/layout/hList1"/>
    <dgm:cxn modelId="{06807EDE-9FCF-4F8F-A9BD-952B2A08052A}" srcId="{ABAEFFCE-25E0-4A95-9AEF-AB7C504EBB0E}" destId="{52F0E60F-2DC2-44B5-950E-C093312D24BD}" srcOrd="0" destOrd="0" parTransId="{6FCB9D1F-ADF6-4038-98E6-BEF94283F6D1}" sibTransId="{DAE4FC57-2AB7-4E42-B425-662C9842027E}"/>
    <dgm:cxn modelId="{84C999DF-4742-449E-AB43-89CD1667F4F1}" type="presOf" srcId="{DD8D8554-89F9-439F-91CF-C370DFA797B8}" destId="{E9EE7AE3-E63A-4A06-B579-85796D3004E6}" srcOrd="0" destOrd="7" presId="urn:microsoft.com/office/officeart/2005/8/layout/hList1"/>
    <dgm:cxn modelId="{65CDDFE6-B9D3-46EB-8FF3-34175FDC9565}" type="presOf" srcId="{DDBD3535-7FB7-44AB-9CCA-9E02627453D5}" destId="{E9EE7AE3-E63A-4A06-B579-85796D3004E6}" srcOrd="0" destOrd="9" presId="urn:microsoft.com/office/officeart/2005/8/layout/hList1"/>
    <dgm:cxn modelId="{2A925EE9-26A6-4F84-8009-C13EC76EC467}" srcId="{52F0E60F-2DC2-44B5-950E-C093312D24BD}" destId="{804166E3-46DC-4AED-880A-1C3F0481237B}" srcOrd="0" destOrd="0" parTransId="{604955DC-8A7F-4EE2-AB1C-B221923C41C7}" sibTransId="{498F8871-4229-4F2C-97E9-3BB17E193C66}"/>
    <dgm:cxn modelId="{8410ABEA-285A-4E93-84F7-6300307E20D1}" type="presOf" srcId="{1B67D097-BD01-4CC8-9241-2B9B7B8A15DA}" destId="{E9EE7AE3-E63A-4A06-B579-85796D3004E6}" srcOrd="0" destOrd="1" presId="urn:microsoft.com/office/officeart/2005/8/layout/hList1"/>
    <dgm:cxn modelId="{8B9877EE-1F26-41D7-8DBC-613B26A3607F}" type="presOf" srcId="{646EB313-6F37-4532-831E-B92F1EBF5A61}" destId="{9B7A4DC2-1044-41C3-89BD-158DC608E804}" srcOrd="0" destOrd="3" presId="urn:microsoft.com/office/officeart/2005/8/layout/hList1"/>
    <dgm:cxn modelId="{5C5C02F0-9F5D-4D93-A1F2-2528E455B214}" srcId="{52F0E60F-2DC2-44B5-950E-C093312D24BD}" destId="{F2E01DA8-D465-4C90-9716-980C15E6DA33}" srcOrd="5" destOrd="0" parTransId="{C9141FAF-8D0E-4CB5-A094-3C2EDCCEBBD9}" sibTransId="{BB22D02C-04CD-4752-AECB-45B8137A4A0B}"/>
    <dgm:cxn modelId="{7CDD6BF8-A981-42E3-850B-910192C10C8C}" srcId="{AEFE56AA-5E6C-481D-8347-A0A440866E87}" destId="{72212D0B-AD1A-480B-9CD3-4C7D6A459B9D}" srcOrd="11" destOrd="0" parTransId="{3CCA66F9-13C4-40D9-A07C-24C15CA5B17C}" sibTransId="{07941067-F340-4D7B-8B74-4C5F5D68ECBA}"/>
    <dgm:cxn modelId="{B07152E6-7EDE-48E0-BEEA-DC7E4E4B7A45}" type="presParOf" srcId="{0DEE9EFE-250C-494D-9FB3-7F3852F7BF1B}" destId="{DFEA166D-1E1E-4D26-84F5-17852AFEA144}" srcOrd="0" destOrd="0" presId="urn:microsoft.com/office/officeart/2005/8/layout/hList1"/>
    <dgm:cxn modelId="{AEA7F9FA-1BF7-4D86-A7E2-2FC386828BF3}" type="presParOf" srcId="{DFEA166D-1E1E-4D26-84F5-17852AFEA144}" destId="{362192CE-1363-4F20-91E9-34ADD655D77D}" srcOrd="0" destOrd="0" presId="urn:microsoft.com/office/officeart/2005/8/layout/hList1"/>
    <dgm:cxn modelId="{A489F4B1-7ADC-4F73-B34A-65F1CA546554}" type="presParOf" srcId="{DFEA166D-1E1E-4D26-84F5-17852AFEA144}" destId="{9B7A4DC2-1044-41C3-89BD-158DC608E804}" srcOrd="1" destOrd="0" presId="urn:microsoft.com/office/officeart/2005/8/layout/hList1"/>
    <dgm:cxn modelId="{D6F23A1A-92C6-46EF-852E-D91C6CADDD85}" type="presParOf" srcId="{0DEE9EFE-250C-494D-9FB3-7F3852F7BF1B}" destId="{AE0B4007-2C4E-4B36-878B-28B8D4CCA5D7}" srcOrd="1" destOrd="0" presId="urn:microsoft.com/office/officeart/2005/8/layout/hList1"/>
    <dgm:cxn modelId="{ACDDB653-515C-4D1B-A25D-48D3B2440788}" type="presParOf" srcId="{0DEE9EFE-250C-494D-9FB3-7F3852F7BF1B}" destId="{BFD030E3-F0DC-4D6E-9D3D-5A17C002F1A8}" srcOrd="2" destOrd="0" presId="urn:microsoft.com/office/officeart/2005/8/layout/hList1"/>
    <dgm:cxn modelId="{1AC5B6A7-1A05-422D-9EC7-E6E6A336E939}" type="presParOf" srcId="{BFD030E3-F0DC-4D6E-9D3D-5A17C002F1A8}" destId="{D4501F3C-32C1-41A3-AD89-88E45AB46A4C}" srcOrd="0" destOrd="0" presId="urn:microsoft.com/office/officeart/2005/8/layout/hList1"/>
    <dgm:cxn modelId="{3EB61640-0AD8-4B26-9808-E6F6BEECCEF2}" type="presParOf" srcId="{BFD030E3-F0DC-4D6E-9D3D-5A17C002F1A8}" destId="{D6344659-17DC-4866-A17A-8AFD55EA58B9}" srcOrd="1" destOrd="0" presId="urn:microsoft.com/office/officeart/2005/8/layout/hList1"/>
    <dgm:cxn modelId="{29DC9D27-36DC-49A7-A987-6BE39E895C0F}" type="presParOf" srcId="{0DEE9EFE-250C-494D-9FB3-7F3852F7BF1B}" destId="{0157A031-9FCE-4B90-85D0-FCD82A5EBCF0}" srcOrd="3" destOrd="0" presId="urn:microsoft.com/office/officeart/2005/8/layout/hList1"/>
    <dgm:cxn modelId="{9DCC22EC-6D40-4C7C-8329-60C10ED531BE}" type="presParOf" srcId="{0DEE9EFE-250C-494D-9FB3-7F3852F7BF1B}" destId="{BC532A02-B1E9-4BD1-A7D5-1B2CA9D018C3}" srcOrd="4" destOrd="0" presId="urn:microsoft.com/office/officeart/2005/8/layout/hList1"/>
    <dgm:cxn modelId="{FA3DE3CD-A910-4C59-A099-1669570EE063}" type="presParOf" srcId="{BC532A02-B1E9-4BD1-A7D5-1B2CA9D018C3}" destId="{902E9E6A-4712-47A2-B82E-BCF02D2879A5}" srcOrd="0" destOrd="0" presId="urn:microsoft.com/office/officeart/2005/8/layout/hList1"/>
    <dgm:cxn modelId="{24B538F4-433C-4E92-9A7F-FA8D5398F442}" type="presParOf" srcId="{BC532A02-B1E9-4BD1-A7D5-1B2CA9D018C3}" destId="{E9EE7AE3-E63A-4A06-B579-85796D3004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E9481-940D-4912-AF26-BAA5A58E129C}">
      <dsp:nvSpPr>
        <dsp:cNvPr id="0" name=""/>
        <dsp:cNvSpPr/>
      </dsp:nvSpPr>
      <dsp:spPr>
        <a:xfrm>
          <a:off x="0" y="587912"/>
          <a:ext cx="10296786" cy="80717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E5E816-A515-4A17-8D8B-1C9B55182C40}">
      <dsp:nvSpPr>
        <dsp:cNvPr id="0" name=""/>
        <dsp:cNvSpPr/>
      </dsp:nvSpPr>
      <dsp:spPr>
        <a:xfrm>
          <a:off x="4638"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111</a:t>
          </a:r>
          <a:endParaRPr lang="zh-TW" altLang="en-US" sz="2800" kern="1200" dirty="0"/>
        </a:p>
      </dsp:txBody>
      <dsp:txXfrm>
        <a:off x="4638" y="0"/>
        <a:ext cx="2230802" cy="807172"/>
      </dsp:txXfrm>
    </dsp:sp>
    <dsp:sp modelId="{478E232B-5A5E-4955-91BB-0EA11BE8E25A}">
      <dsp:nvSpPr>
        <dsp:cNvPr id="0" name=""/>
        <dsp:cNvSpPr/>
      </dsp:nvSpPr>
      <dsp:spPr>
        <a:xfrm>
          <a:off x="1019142"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1AF2-1E97-4A9E-95A2-ACD8691DF9FC}">
      <dsp:nvSpPr>
        <dsp:cNvPr id="0" name=""/>
        <dsp:cNvSpPr/>
      </dsp:nvSpPr>
      <dsp:spPr>
        <a:xfrm>
          <a:off x="2346980"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112</a:t>
          </a:r>
          <a:endParaRPr lang="zh-TW" altLang="en-US" sz="2800" kern="1200" dirty="0"/>
        </a:p>
      </dsp:txBody>
      <dsp:txXfrm>
        <a:off x="2346980" y="1210759"/>
        <a:ext cx="2230802" cy="807172"/>
      </dsp:txXfrm>
    </dsp:sp>
    <dsp:sp modelId="{48934E60-8D6A-49E9-96C8-F69BDE5EF9BE}">
      <dsp:nvSpPr>
        <dsp:cNvPr id="0" name=""/>
        <dsp:cNvSpPr/>
      </dsp:nvSpPr>
      <dsp:spPr>
        <a:xfrm>
          <a:off x="3361485"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75C05-EAA3-4B74-96E5-CE474E7E9D15}">
      <dsp:nvSpPr>
        <dsp:cNvPr id="0" name=""/>
        <dsp:cNvSpPr/>
      </dsp:nvSpPr>
      <dsp:spPr>
        <a:xfrm>
          <a:off x="4689323"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113</a:t>
          </a:r>
          <a:endParaRPr lang="zh-TW" altLang="en-US" sz="2800" kern="1200" dirty="0"/>
        </a:p>
      </dsp:txBody>
      <dsp:txXfrm>
        <a:off x="4689323" y="0"/>
        <a:ext cx="2230802" cy="807172"/>
      </dsp:txXfrm>
    </dsp:sp>
    <dsp:sp modelId="{DA43EC90-2C02-494F-8A64-CE2A0F57CC45}">
      <dsp:nvSpPr>
        <dsp:cNvPr id="0" name=""/>
        <dsp:cNvSpPr/>
      </dsp:nvSpPr>
      <dsp:spPr>
        <a:xfrm>
          <a:off x="5703828"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B2CCB-EC3B-41F0-BDA2-B8D343992971}">
      <dsp:nvSpPr>
        <dsp:cNvPr id="0" name=""/>
        <dsp:cNvSpPr/>
      </dsp:nvSpPr>
      <dsp:spPr>
        <a:xfrm>
          <a:off x="7031666"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114</a:t>
          </a:r>
          <a:endParaRPr lang="zh-TW" altLang="en-US" sz="2800" kern="1200" dirty="0"/>
        </a:p>
      </dsp:txBody>
      <dsp:txXfrm>
        <a:off x="7031666" y="1210759"/>
        <a:ext cx="2230802" cy="807172"/>
      </dsp:txXfrm>
    </dsp:sp>
    <dsp:sp modelId="{B15C81E3-926F-4032-9EAC-E24D017C933F}">
      <dsp:nvSpPr>
        <dsp:cNvPr id="0" name=""/>
        <dsp:cNvSpPr/>
      </dsp:nvSpPr>
      <dsp:spPr>
        <a:xfrm>
          <a:off x="8046171"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A618-2EAE-4880-B5C4-79347A07EB5B}">
      <dsp:nvSpPr>
        <dsp:cNvPr id="0" name=""/>
        <dsp:cNvSpPr/>
      </dsp:nvSpPr>
      <dsp:spPr>
        <a:xfrm>
          <a:off x="3545520" y="113935"/>
          <a:ext cx="2353468" cy="235346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整合數位教學資源</a:t>
          </a:r>
          <a:endParaRPr lang="zh-TW" altLang="en-US" sz="2800" kern="1200" dirty="0">
            <a:latin typeface="微軟正黑體" panose="020B0604030504040204" pitchFamily="34" charset="-120"/>
            <a:ea typeface="微軟正黑體" panose="020B0604030504040204" pitchFamily="34" charset="-120"/>
          </a:endParaRPr>
        </a:p>
      </dsp:txBody>
      <dsp:txXfrm>
        <a:off x="3890177" y="458592"/>
        <a:ext cx="1664154" cy="1664154"/>
      </dsp:txXfrm>
    </dsp:sp>
    <dsp:sp modelId="{209776FF-91D0-457E-BFEF-514C4BCC5E4E}">
      <dsp:nvSpPr>
        <dsp:cNvPr id="0" name=""/>
        <dsp:cNvSpPr/>
      </dsp:nvSpPr>
      <dsp:spPr>
        <a:xfrm rot="3243735">
          <a:off x="5436645" y="2321064"/>
          <a:ext cx="640823" cy="794295"/>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zh-TW" altLang="en-US" sz="3400" kern="1200"/>
        </a:p>
      </dsp:txBody>
      <dsp:txXfrm>
        <a:off x="5476353" y="2402096"/>
        <a:ext cx="448576" cy="476577"/>
      </dsp:txXfrm>
    </dsp:sp>
    <dsp:sp modelId="{FFDFE7D0-C0C9-4193-BC59-91EDDDDDFD3B}">
      <dsp:nvSpPr>
        <dsp:cNvPr id="0" name=""/>
        <dsp:cNvSpPr/>
      </dsp:nvSpPr>
      <dsp:spPr>
        <a:xfrm>
          <a:off x="5636413" y="2998388"/>
          <a:ext cx="2353468" cy="2353468"/>
        </a:xfrm>
        <a:prstGeom prst="ellipse">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結合數位公私力量</a:t>
          </a:r>
          <a:endParaRPr lang="zh-TW" altLang="en-US" sz="2800" kern="1200" dirty="0">
            <a:latin typeface="微軟正黑體" panose="020B0604030504040204" pitchFamily="34" charset="-120"/>
            <a:ea typeface="微軟正黑體" panose="020B0604030504040204" pitchFamily="34" charset="-120"/>
          </a:endParaRPr>
        </a:p>
      </dsp:txBody>
      <dsp:txXfrm>
        <a:off x="5981070" y="3343045"/>
        <a:ext cx="1664154" cy="1664154"/>
      </dsp:txXfrm>
    </dsp:sp>
    <dsp:sp modelId="{1CEE5448-E872-4F6F-BBB5-483F86363CB0}">
      <dsp:nvSpPr>
        <dsp:cNvPr id="0" name=""/>
        <dsp:cNvSpPr/>
      </dsp:nvSpPr>
      <dsp:spPr>
        <a:xfrm rot="10807183">
          <a:off x="4018757" y="3773330"/>
          <a:ext cx="1143147" cy="794295"/>
        </a:xfrm>
        <a:prstGeom prst="rightArrow">
          <a:avLst>
            <a:gd name="adj1" fmla="val 60000"/>
            <a:gd name="adj2" fmla="val 5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zh-TW" altLang="en-US" sz="3400" kern="1200"/>
        </a:p>
      </dsp:txBody>
      <dsp:txXfrm rot="10800000">
        <a:off x="4257045" y="3932438"/>
        <a:ext cx="904859" cy="476577"/>
      </dsp:txXfrm>
    </dsp:sp>
    <dsp:sp modelId="{38672731-8992-4787-AE30-3079329D0B2E}">
      <dsp:nvSpPr>
        <dsp:cNvPr id="0" name=""/>
        <dsp:cNvSpPr/>
      </dsp:nvSpPr>
      <dsp:spPr>
        <a:xfrm>
          <a:off x="1126073" y="2988964"/>
          <a:ext cx="2353468" cy="2353468"/>
        </a:xfrm>
        <a:prstGeom prst="ellipse">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統合數位學習效益</a:t>
          </a:r>
          <a:endParaRPr lang="zh-TW" altLang="en-US" sz="2800" kern="1200" dirty="0">
            <a:latin typeface="微軟正黑體" panose="020B0604030504040204" pitchFamily="34" charset="-120"/>
            <a:ea typeface="微軟正黑體" panose="020B0604030504040204" pitchFamily="34" charset="-120"/>
          </a:endParaRPr>
        </a:p>
      </dsp:txBody>
      <dsp:txXfrm>
        <a:off x="1470730" y="3333621"/>
        <a:ext cx="1664154" cy="1664154"/>
      </dsp:txXfrm>
    </dsp:sp>
    <dsp:sp modelId="{11690215-1E01-413A-8B0C-36D17E03B48D}">
      <dsp:nvSpPr>
        <dsp:cNvPr id="0" name=""/>
        <dsp:cNvSpPr/>
      </dsp:nvSpPr>
      <dsp:spPr>
        <a:xfrm rot="18604914">
          <a:off x="3126876" y="2347151"/>
          <a:ext cx="744186" cy="794295"/>
        </a:xfrm>
        <a:prstGeom prst="rightArrow">
          <a:avLst>
            <a:gd name="adj1" fmla="val 60000"/>
            <a:gd name="adj2" fmla="val 5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zh-TW" altLang="en-US" sz="3400" kern="1200"/>
        </a:p>
      </dsp:txBody>
      <dsp:txXfrm>
        <a:off x="3166629" y="2591419"/>
        <a:ext cx="520930" cy="476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92CE-1363-4F20-91E9-34ADD655D77D}">
      <dsp:nvSpPr>
        <dsp:cNvPr id="0" name=""/>
        <dsp:cNvSpPr/>
      </dsp:nvSpPr>
      <dsp:spPr>
        <a:xfrm>
          <a:off x="13997" y="6222"/>
          <a:ext cx="2915118" cy="80094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凝聚共識</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13997" y="6222"/>
        <a:ext cx="2915118" cy="800943"/>
      </dsp:txXfrm>
    </dsp:sp>
    <dsp:sp modelId="{9B7A4DC2-1044-41C3-89BD-158DC608E804}">
      <dsp:nvSpPr>
        <dsp:cNvPr id="0" name=""/>
        <dsp:cNvSpPr/>
      </dsp:nvSpPr>
      <dsp:spPr>
        <a:xfrm>
          <a:off x="24707" y="793344"/>
          <a:ext cx="2893698" cy="43946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資訊素養</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媒體識讀</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親師合作</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資訊安全</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平台運作</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24707" y="793344"/>
        <a:ext cx="2893698" cy="4394602"/>
      </dsp:txXfrm>
    </dsp:sp>
    <dsp:sp modelId="{D4501F3C-32C1-41A3-AD89-88E45AB46A4C}">
      <dsp:nvSpPr>
        <dsp:cNvPr id="0" name=""/>
        <dsp:cNvSpPr/>
      </dsp:nvSpPr>
      <dsp:spPr>
        <a:xfrm>
          <a:off x="3313208" y="13133"/>
          <a:ext cx="2943706" cy="80094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增權賦能</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3313208" y="13133"/>
        <a:ext cx="2943706" cy="800943"/>
      </dsp:txXfrm>
    </dsp:sp>
    <dsp:sp modelId="{D6344659-17DC-4866-A17A-8AFD55EA58B9}">
      <dsp:nvSpPr>
        <dsp:cNvPr id="0" name=""/>
        <dsp:cNvSpPr/>
      </dsp:nvSpPr>
      <dsp:spPr>
        <a:xfrm>
          <a:off x="3316421" y="814076"/>
          <a:ext cx="2937280" cy="436695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教師教學力增能</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學生學習力賦權</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家長參與力加量</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行政執行力精準</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縣市科技力展現</a:t>
          </a:r>
        </a:p>
      </dsp:txBody>
      <dsp:txXfrm>
        <a:off x="3316421" y="814076"/>
        <a:ext cx="2937280" cy="4366959"/>
      </dsp:txXfrm>
    </dsp:sp>
    <dsp:sp modelId="{902E9E6A-4712-47A2-B82E-BCF02D2879A5}">
      <dsp:nvSpPr>
        <dsp:cNvPr id="0" name=""/>
        <dsp:cNvSpPr/>
      </dsp:nvSpPr>
      <dsp:spPr>
        <a:xfrm>
          <a:off x="6641007" y="13133"/>
          <a:ext cx="2743518" cy="80094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教育效益</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長期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6641007" y="13133"/>
        <a:ext cx="2743518" cy="800943"/>
      </dsp:txXfrm>
    </dsp:sp>
    <dsp:sp modelId="{E9EE7AE3-E63A-4A06-B579-85796D3004E6}">
      <dsp:nvSpPr>
        <dsp:cNvPr id="0" name=""/>
        <dsp:cNvSpPr/>
      </dsp:nvSpPr>
      <dsp:spPr>
        <a:xfrm>
          <a:off x="6641007" y="814076"/>
          <a:ext cx="2743518" cy="43669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提升學力</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自主學習</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數位創新</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減負增效</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課程運用</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6641007" y="814076"/>
        <a:ext cx="2743518" cy="43669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06:13:35.8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53,'4299'0,"-4079"12,-14 1,1611-12,-885-3,16429 2,-17330-2,0-1,0-2,47-13,24-5,67 6,312 9,-334 10,-102-2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06:13:38.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1,'402'23,"-70"0,1110-17,-770-9,-646 3,23-2,1 3,-1 2,0 2,70 17,-93-16,0 0,1-2,45 2,-45-5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06:13:41.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51,'4391'0,"-4337"2,-1 1,0 3,-1 2,1 3,-2 1,72 29,-58-20,1-2,1-3,0-3,111 7,280-15,-282-8,63 0,404 10,-306 24,185 8,1067-37,-773-5,-106-9,25-1,-306 16,555-6,-653-22,2 1,804 21,-565 6,4096-3,-4585-4,93-16,36-2,646 16,-465 9,-164-1,248-5,-448 0,-1-2,1-1,33-12,12-3,-3 10,0 2,1 4,134 7,-67 1,120 0,311-6,-520-2,-1-1,0-3,0-2,50-18,-42 16,0 2,0 3,1 3,0 1,63 6,-111-2,16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06:13:43.1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28,'1'-1,"-1"0,1 0,0 0,-1 0,1 0,0 0,-1 0,1 0,0 0,0 0,0 0,0 1,0-1,0 0,0 1,0-1,0 1,0-1,1 1,-1-1,0 1,0 0,0 0,0-1,1 1,1 0,42-4,-38 4,531-5,-298 7,13075-2,-13280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0T06:13:46.6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4,'2702'0,"-2297"12,8 1,-358-10,-1 2,105 25,15 2,-73-25,147-7,-94-3,1 1,171 4,-299 2,0 1,0 2,-1 0,36 16,15 3,-43-17,0-2,0-1,51 2,107-8,-101-2,4181-2,-2291 7,-1880-8,160-28,-161 17,174-6,829 23,-1070-3,0-1,-1-2,39-11,39-6,-68 14,66-20,-77 18,1 1,1 1,-1 2,38-1,718 5,-374 5,175-3,-550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E2B8-AC2E-5F45-B033-97DA7042B5D0}" type="datetimeFigureOut">
              <a:rPr kumimoji="1" lang="zh-TW" altLang="en-US" smtClean="0"/>
              <a:t>2022/8/30</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0820A-2069-AC44-B85B-0773A6DEDE3D}" type="slidenum">
              <a:rPr kumimoji="1" lang="zh-TW" altLang="en-US" smtClean="0"/>
              <a:t>‹#›</a:t>
            </a:fld>
            <a:endParaRPr kumimoji="1" lang="zh-TW" altLang="en-US"/>
          </a:p>
        </p:txBody>
      </p:sp>
    </p:spTree>
    <p:extLst>
      <p:ext uri="{BB962C8B-B14F-4D97-AF65-F5344CB8AC3E}">
        <p14:creationId xmlns:p14="http://schemas.microsoft.com/office/powerpoint/2010/main" val="179395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9</a:t>
            </a:fld>
            <a:endParaRPr lang="zh-CN" altLang="en-US"/>
          </a:p>
        </p:txBody>
      </p:sp>
    </p:spTree>
    <p:extLst>
      <p:ext uri="{BB962C8B-B14F-4D97-AF65-F5344CB8AC3E}">
        <p14:creationId xmlns:p14="http://schemas.microsoft.com/office/powerpoint/2010/main" val="234240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0045843-A4F2-4E2F-A0F3-2C2580EA74B7}" type="slidenum">
              <a:rPr lang="zh-CN" altLang="en-US" smtClean="0"/>
              <a:pPr/>
              <a:t>10</a:t>
            </a:fld>
            <a:endParaRPr lang="zh-CN" altLang="en-US"/>
          </a:p>
        </p:txBody>
      </p:sp>
    </p:spTree>
    <p:extLst>
      <p:ext uri="{BB962C8B-B14F-4D97-AF65-F5344CB8AC3E}">
        <p14:creationId xmlns:p14="http://schemas.microsoft.com/office/powerpoint/2010/main" val="7201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ECCFB-01D6-4FF2-AC3D-9C37DDA1A45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1825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50</a:t>
            </a:fld>
            <a:endParaRPr kumimoji="1" lang="zh-TW" altLang="en-US"/>
          </a:p>
        </p:txBody>
      </p:sp>
    </p:spTree>
    <p:extLst>
      <p:ext uri="{BB962C8B-B14F-4D97-AF65-F5344CB8AC3E}">
        <p14:creationId xmlns:p14="http://schemas.microsoft.com/office/powerpoint/2010/main" val="1911233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53</a:t>
            </a:fld>
            <a:endParaRPr kumimoji="1" lang="zh-TW" altLang="en-US"/>
          </a:p>
        </p:txBody>
      </p:sp>
    </p:spTree>
    <p:extLst>
      <p:ext uri="{BB962C8B-B14F-4D97-AF65-F5344CB8AC3E}">
        <p14:creationId xmlns:p14="http://schemas.microsoft.com/office/powerpoint/2010/main" val="240765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56</a:t>
            </a:fld>
            <a:endParaRPr kumimoji="1" lang="zh-TW" altLang="en-US"/>
          </a:p>
        </p:txBody>
      </p:sp>
    </p:spTree>
    <p:extLst>
      <p:ext uri="{BB962C8B-B14F-4D97-AF65-F5344CB8AC3E}">
        <p14:creationId xmlns:p14="http://schemas.microsoft.com/office/powerpoint/2010/main" val="129734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57</a:t>
            </a:fld>
            <a:endParaRPr kumimoji="1" lang="zh-TW" altLang="en-US"/>
          </a:p>
        </p:txBody>
      </p:sp>
    </p:spTree>
    <p:extLst>
      <p:ext uri="{BB962C8B-B14F-4D97-AF65-F5344CB8AC3E}">
        <p14:creationId xmlns:p14="http://schemas.microsoft.com/office/powerpoint/2010/main" val="104815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58</a:t>
            </a:fld>
            <a:endParaRPr kumimoji="1" lang="zh-TW" altLang="en-US"/>
          </a:p>
        </p:txBody>
      </p:sp>
    </p:spTree>
    <p:extLst>
      <p:ext uri="{BB962C8B-B14F-4D97-AF65-F5344CB8AC3E}">
        <p14:creationId xmlns:p14="http://schemas.microsoft.com/office/powerpoint/2010/main" val="3103612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59</a:t>
            </a:fld>
            <a:endParaRPr kumimoji="1" lang="zh-TW" altLang="en-US"/>
          </a:p>
        </p:txBody>
      </p:sp>
    </p:spTree>
    <p:extLst>
      <p:ext uri="{BB962C8B-B14F-4D97-AF65-F5344CB8AC3E}">
        <p14:creationId xmlns:p14="http://schemas.microsoft.com/office/powerpoint/2010/main" val="938673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A828D07-D726-4041-9945-5DD913E4D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EBC0C18-B45F-CC42-89D2-38D21AC0A73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3" name="副標題 2">
            <a:extLst>
              <a:ext uri="{FF2B5EF4-FFF2-40B4-BE49-F238E27FC236}">
                <a16:creationId xmlns:a16="http://schemas.microsoft.com/office/drawing/2014/main" id="{18079C44-678A-B74C-8922-43D3521693CB}"/>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
        <p:nvSpPr>
          <p:cNvPr id="4" name="日期版面配置區 3">
            <a:extLst>
              <a:ext uri="{FF2B5EF4-FFF2-40B4-BE49-F238E27FC236}">
                <a16:creationId xmlns:a16="http://schemas.microsoft.com/office/drawing/2014/main" id="{B953E44E-D70D-7649-A8A5-3499C1AD66CF}"/>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dirty="0"/>
          </a:p>
        </p:txBody>
      </p:sp>
      <p:sp>
        <p:nvSpPr>
          <p:cNvPr id="5" name="頁尾版面配置區 4">
            <a:extLst>
              <a:ext uri="{FF2B5EF4-FFF2-40B4-BE49-F238E27FC236}">
                <a16:creationId xmlns:a16="http://schemas.microsoft.com/office/drawing/2014/main" id="{6F0273AF-381B-6247-AAF2-BED525F9E395}"/>
              </a:ext>
            </a:extLst>
          </p:cNvPr>
          <p:cNvSpPr>
            <a:spLocks noGrp="1"/>
          </p:cNvSpPr>
          <p:nvPr>
            <p:ph type="ftr" sz="quarter" idx="11"/>
          </p:nvPr>
        </p:nvSpPr>
        <p:spPr/>
        <p:txBody>
          <a:bodyPr/>
          <a:lstStyle/>
          <a:p>
            <a:endParaRPr kumimoji="1" lang="zh-TW" altLang="en-US" dirty="0"/>
          </a:p>
        </p:txBody>
      </p:sp>
      <p:sp>
        <p:nvSpPr>
          <p:cNvPr id="6" name="投影片編號版面配置區 5">
            <a:extLst>
              <a:ext uri="{FF2B5EF4-FFF2-40B4-BE49-F238E27FC236}">
                <a16:creationId xmlns:a16="http://schemas.microsoft.com/office/drawing/2014/main" id="{201F2FC9-7253-104B-8E9C-0C683A288CD1}"/>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6760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84100A5-4C46-394B-84C2-EE351B9EAC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7130E52F-1ABB-A24A-AA4C-2A1C91CD2E66}"/>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5" name="頁尾版面配置區 4">
            <a:extLst>
              <a:ext uri="{FF2B5EF4-FFF2-40B4-BE49-F238E27FC236}">
                <a16:creationId xmlns:a16="http://schemas.microsoft.com/office/drawing/2014/main" id="{52A8DEEA-1D14-E84A-AA05-F22E89A97413}"/>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818C748-3E1D-994F-A4BF-A8BC7DCB5B3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EE69ED39-E0A4-C44C-B7AD-9D4965623650}"/>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11" name="直排文字版面配置區 2">
            <a:extLst>
              <a:ext uri="{FF2B5EF4-FFF2-40B4-BE49-F238E27FC236}">
                <a16:creationId xmlns:a16="http://schemas.microsoft.com/office/drawing/2014/main" id="{346B4467-236C-D041-8EDC-758BABC18C36}"/>
              </a:ext>
            </a:extLst>
          </p:cNvPr>
          <p:cNvSpPr>
            <a:spLocks noGrp="1"/>
          </p:cNvSpPr>
          <p:nvPr>
            <p:ph type="body" orient="vert" idx="1"/>
          </p:nvPr>
        </p:nvSpPr>
        <p:spPr>
          <a:xfrm>
            <a:off x="838200" y="1539219"/>
            <a:ext cx="10515600" cy="43513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Tree>
    <p:extLst>
      <p:ext uri="{BB962C8B-B14F-4D97-AF65-F5344CB8AC3E}">
        <p14:creationId xmlns:p14="http://schemas.microsoft.com/office/powerpoint/2010/main" val="326441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951628A4-D3DE-6743-9F86-8A9C2F44C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直排標題 1">
            <a:extLst>
              <a:ext uri="{FF2B5EF4-FFF2-40B4-BE49-F238E27FC236}">
                <a16:creationId xmlns:a16="http://schemas.microsoft.com/office/drawing/2014/main" id="{46B59026-478E-0944-ADB0-AD4F9EAA5E0E}"/>
              </a:ext>
            </a:extLst>
          </p:cNvPr>
          <p:cNvSpPr>
            <a:spLocks noGrp="1"/>
          </p:cNvSpPr>
          <p:nvPr>
            <p:ph type="title" orient="vert"/>
          </p:nvPr>
        </p:nvSpPr>
        <p:spPr>
          <a:xfrm>
            <a:off x="8724900" y="464515"/>
            <a:ext cx="2628900" cy="5811838"/>
          </a:xfrm>
        </p:spPr>
        <p:txBody>
          <a:bodyPr vert="eaVert">
            <a:normAutofit/>
          </a:bodyPr>
          <a:lstStyle>
            <a:lvl1pPr>
              <a:defRPr sz="3200"/>
            </a:lvl1pPr>
          </a:lstStyle>
          <a:p>
            <a:r>
              <a:rPr kumimoji="1" lang="zh-TW" altLang="en-US" dirty="0"/>
              <a:t>按一下以編輯母片標題樣式</a:t>
            </a:r>
          </a:p>
        </p:txBody>
      </p:sp>
      <p:sp>
        <p:nvSpPr>
          <p:cNvPr id="3" name="直排文字版面配置區 2">
            <a:extLst>
              <a:ext uri="{FF2B5EF4-FFF2-40B4-BE49-F238E27FC236}">
                <a16:creationId xmlns:a16="http://schemas.microsoft.com/office/drawing/2014/main" id="{8E976FAF-7965-3346-9FEA-4256C636FB3C}"/>
              </a:ext>
            </a:extLst>
          </p:cNvPr>
          <p:cNvSpPr>
            <a:spLocks noGrp="1"/>
          </p:cNvSpPr>
          <p:nvPr>
            <p:ph type="body" orient="vert" idx="1"/>
          </p:nvPr>
        </p:nvSpPr>
        <p:spPr>
          <a:xfrm>
            <a:off x="838200" y="464515"/>
            <a:ext cx="7734300" cy="58118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5E78AFEA-2AF7-BA40-9C70-783F746F1781}"/>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5" name="頁尾版面配置區 4">
            <a:extLst>
              <a:ext uri="{FF2B5EF4-FFF2-40B4-BE49-F238E27FC236}">
                <a16:creationId xmlns:a16="http://schemas.microsoft.com/office/drawing/2014/main" id="{53DE9F38-2905-AE46-A695-C7637DBB29B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3F1BA83-05FE-A346-8809-D0E334B46DD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1348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章節標題">
    <p:bg>
      <p:bgPr>
        <a:blipFill dpi="0" rotWithShape="1">
          <a:blip r:embed="rId2" cstate="screen">
            <a:lum/>
            <a:extLst>
              <a:ext uri="{28A0092B-C50C-407E-A947-70E740481C1C}">
                <a14:useLocalDpi xmlns:a14="http://schemas.microsoft.com/office/drawing/2010/main"/>
              </a:ext>
            </a:extLst>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pic>
        <p:nvPicPr>
          <p:cNvPr id="9" name="圖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321025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hasCustomPrompt="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hasCustomPrompt="1"/>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8" name="投影片編號版面配置區 5">
            <a:extLst>
              <a:ext uri="{FF2B5EF4-FFF2-40B4-BE49-F238E27FC236}">
                <a16:creationId xmlns:a16="http://schemas.microsoft.com/office/drawing/2014/main" id="{C9B43437-891A-4EF0-AF6B-9BF46E3130FB}"/>
              </a:ext>
            </a:extLst>
          </p:cNvPr>
          <p:cNvSpPr>
            <a:spLocks noGrp="1"/>
          </p:cNvSpPr>
          <p:nvPr>
            <p:ph type="sldNum" sz="quarter" idx="12"/>
          </p:nvPr>
        </p:nvSpPr>
        <p:spPr>
          <a:xfrm>
            <a:off x="11153774" y="6356350"/>
            <a:ext cx="573005" cy="365125"/>
          </a:xfrm>
        </p:spPr>
        <p:txBody>
          <a:bodyPr/>
          <a:lstStyle>
            <a:lvl1pPr>
              <a:defRPr lang="zh-TW" altLang="en-US" sz="1200" kern="1200" smtClean="0">
                <a:solidFill>
                  <a:schemeClr val="tx1">
                    <a:tint val="75000"/>
                  </a:schemeClr>
                </a:solidFill>
                <a:latin typeface="+mn-lt"/>
                <a:ea typeface="+mn-ea"/>
                <a:cs typeface="+mn-cs"/>
              </a:defRPr>
            </a:lvl1pPr>
          </a:lstStyle>
          <a:p>
            <a:fld id="{E139BAAD-7476-414C-B105-1DA9148DC31B}" type="slidenum">
              <a:rPr lang="en-US" altLang="zh-TW">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45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D25DC28-E195-4E47-B3E2-8DC1BB80CB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54EE9F22-F8A7-8D40-B042-ED44D620DCFB}"/>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83D15A32-D77F-3C42-9CDF-2CDE61FA067D}"/>
              </a:ext>
            </a:extLst>
          </p:cNvPr>
          <p:cNvSpPr>
            <a:spLocks noGrp="1"/>
          </p:cNvSpPr>
          <p:nvPr>
            <p:ph idx="1"/>
          </p:nvPr>
        </p:nvSpPr>
        <p:spPr>
          <a:xfrm>
            <a:off x="838200" y="1539219"/>
            <a:ext cx="10515600" cy="4351338"/>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BAF6C92D-070D-3F43-9DCC-8E24BC50C9CA}"/>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5" name="頁尾版面配置區 4">
            <a:extLst>
              <a:ext uri="{FF2B5EF4-FFF2-40B4-BE49-F238E27FC236}">
                <a16:creationId xmlns:a16="http://schemas.microsoft.com/office/drawing/2014/main" id="{C0E1FB07-CD19-CC48-84BB-D5650415A880}"/>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C212232-9A80-3A41-B925-F0EFA5C8B70F}"/>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271644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59D6F89-6316-4B48-9D1B-4D8407AE48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DF16E1E3-F187-F447-A420-E4140C6C7BFB}"/>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5" name="頁尾版面配置區 4">
            <a:extLst>
              <a:ext uri="{FF2B5EF4-FFF2-40B4-BE49-F238E27FC236}">
                <a16:creationId xmlns:a16="http://schemas.microsoft.com/office/drawing/2014/main" id="{B7BFB777-3CF1-F94E-8F3F-4412468B0A4F}"/>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9619A31-1820-BB46-B2C7-CA9A49F0A912}"/>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8" name="標題 1">
            <a:extLst>
              <a:ext uri="{FF2B5EF4-FFF2-40B4-BE49-F238E27FC236}">
                <a16:creationId xmlns:a16="http://schemas.microsoft.com/office/drawing/2014/main" id="{587D1811-C8AC-994F-B4D0-F27A26EE2C6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9" name="副標題 2">
            <a:extLst>
              <a:ext uri="{FF2B5EF4-FFF2-40B4-BE49-F238E27FC236}">
                <a16:creationId xmlns:a16="http://schemas.microsoft.com/office/drawing/2014/main" id="{0B1E366D-2088-F94D-9A6D-5FCB7513C35C}"/>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Tree>
    <p:extLst>
      <p:ext uri="{BB962C8B-B14F-4D97-AF65-F5344CB8AC3E}">
        <p14:creationId xmlns:p14="http://schemas.microsoft.com/office/powerpoint/2010/main" val="98287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個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AEC51E08-3350-844F-BC74-6B77D05CC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8479"/>
            <a:ext cx="12192000" cy="6858000"/>
          </a:xfrm>
          <a:prstGeom prst="rect">
            <a:avLst/>
          </a:prstGeom>
        </p:spPr>
      </p:pic>
      <p:sp>
        <p:nvSpPr>
          <p:cNvPr id="3" name="內容版面配置區 2">
            <a:extLst>
              <a:ext uri="{FF2B5EF4-FFF2-40B4-BE49-F238E27FC236}">
                <a16:creationId xmlns:a16="http://schemas.microsoft.com/office/drawing/2014/main" id="{73A24F86-E3FD-6B47-BBD4-ADDAB57CD57B}"/>
              </a:ext>
            </a:extLst>
          </p:cNvPr>
          <p:cNvSpPr>
            <a:spLocks noGrp="1"/>
          </p:cNvSpPr>
          <p:nvPr>
            <p:ph sz="half" idx="1"/>
          </p:nvPr>
        </p:nvSpPr>
        <p:spPr>
          <a:xfrm>
            <a:off x="838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內容版面配置區 3">
            <a:extLst>
              <a:ext uri="{FF2B5EF4-FFF2-40B4-BE49-F238E27FC236}">
                <a16:creationId xmlns:a16="http://schemas.microsoft.com/office/drawing/2014/main" id="{7BA90E38-030B-3342-8BC6-B44808266F26}"/>
              </a:ext>
            </a:extLst>
          </p:cNvPr>
          <p:cNvSpPr>
            <a:spLocks noGrp="1"/>
          </p:cNvSpPr>
          <p:nvPr>
            <p:ph sz="half" idx="2"/>
          </p:nvPr>
        </p:nvSpPr>
        <p:spPr>
          <a:xfrm>
            <a:off x="6172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日期版面配置區 4">
            <a:extLst>
              <a:ext uri="{FF2B5EF4-FFF2-40B4-BE49-F238E27FC236}">
                <a16:creationId xmlns:a16="http://schemas.microsoft.com/office/drawing/2014/main" id="{E430E0EC-34B7-F64B-9B52-707E63347058}"/>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6" name="頁尾版面配置區 5">
            <a:extLst>
              <a:ext uri="{FF2B5EF4-FFF2-40B4-BE49-F238E27FC236}">
                <a16:creationId xmlns:a16="http://schemas.microsoft.com/office/drawing/2014/main" id="{21FCA40F-C793-B243-B79E-C1825323A73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34103CCF-B50E-674D-BBBF-A20C6403FBFE}"/>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4A92366E-4936-1A44-87EA-51E6429073C4}"/>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178430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1EE91CC-3182-934E-80B1-3F8BB6385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文字版面配置區 2">
            <a:extLst>
              <a:ext uri="{FF2B5EF4-FFF2-40B4-BE49-F238E27FC236}">
                <a16:creationId xmlns:a16="http://schemas.microsoft.com/office/drawing/2014/main" id="{15902CDE-C042-EB42-8ED3-B11316E5000F}"/>
              </a:ext>
            </a:extLst>
          </p:cNvPr>
          <p:cNvSpPr>
            <a:spLocks noGrp="1"/>
          </p:cNvSpPr>
          <p:nvPr>
            <p:ph type="body" idx="1"/>
          </p:nvPr>
        </p:nvSpPr>
        <p:spPr>
          <a:xfrm>
            <a:off x="839788" y="1448696"/>
            <a:ext cx="5157787"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4" name="內容版面配置區 3">
            <a:extLst>
              <a:ext uri="{FF2B5EF4-FFF2-40B4-BE49-F238E27FC236}">
                <a16:creationId xmlns:a16="http://schemas.microsoft.com/office/drawing/2014/main" id="{183F880A-5800-8045-89EF-5AE5641E7CB7}"/>
              </a:ext>
            </a:extLst>
          </p:cNvPr>
          <p:cNvSpPr>
            <a:spLocks noGrp="1"/>
          </p:cNvSpPr>
          <p:nvPr>
            <p:ph sz="half" idx="2"/>
          </p:nvPr>
        </p:nvSpPr>
        <p:spPr>
          <a:xfrm>
            <a:off x="839788" y="2117034"/>
            <a:ext cx="5157787"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文字版面配置區 4">
            <a:extLst>
              <a:ext uri="{FF2B5EF4-FFF2-40B4-BE49-F238E27FC236}">
                <a16:creationId xmlns:a16="http://schemas.microsoft.com/office/drawing/2014/main" id="{4841E222-17AB-F44F-A002-FBF1E280061C}"/>
              </a:ext>
            </a:extLst>
          </p:cNvPr>
          <p:cNvSpPr>
            <a:spLocks noGrp="1"/>
          </p:cNvSpPr>
          <p:nvPr>
            <p:ph type="body" sz="quarter" idx="3"/>
          </p:nvPr>
        </p:nvSpPr>
        <p:spPr>
          <a:xfrm>
            <a:off x="6172200" y="1448696"/>
            <a:ext cx="5183188"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6" name="內容版面配置區 5">
            <a:extLst>
              <a:ext uri="{FF2B5EF4-FFF2-40B4-BE49-F238E27FC236}">
                <a16:creationId xmlns:a16="http://schemas.microsoft.com/office/drawing/2014/main" id="{B88A3D63-8E6A-314E-98DB-0615D3364E79}"/>
              </a:ext>
            </a:extLst>
          </p:cNvPr>
          <p:cNvSpPr>
            <a:spLocks noGrp="1"/>
          </p:cNvSpPr>
          <p:nvPr>
            <p:ph sz="quarter" idx="4"/>
          </p:nvPr>
        </p:nvSpPr>
        <p:spPr>
          <a:xfrm>
            <a:off x="6172200" y="2117034"/>
            <a:ext cx="5183188"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7" name="日期版面配置區 6">
            <a:extLst>
              <a:ext uri="{FF2B5EF4-FFF2-40B4-BE49-F238E27FC236}">
                <a16:creationId xmlns:a16="http://schemas.microsoft.com/office/drawing/2014/main" id="{C775666E-BECF-E543-A157-607E5B5ED7F2}"/>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8" name="頁尾版面配置區 7">
            <a:extLst>
              <a:ext uri="{FF2B5EF4-FFF2-40B4-BE49-F238E27FC236}">
                <a16:creationId xmlns:a16="http://schemas.microsoft.com/office/drawing/2014/main" id="{3CE52D2A-6AA9-5648-A37E-7FF71857007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912B6B77-F730-5D46-AC52-A0065F411E2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11" name="標題 1">
            <a:extLst>
              <a:ext uri="{FF2B5EF4-FFF2-40B4-BE49-F238E27FC236}">
                <a16:creationId xmlns:a16="http://schemas.microsoft.com/office/drawing/2014/main" id="{CA2265A9-3F27-2643-AC32-0505F6521BF6}"/>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254927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6370722-E071-4F40-9762-6190C8488E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日期版面配置區 2">
            <a:extLst>
              <a:ext uri="{FF2B5EF4-FFF2-40B4-BE49-F238E27FC236}">
                <a16:creationId xmlns:a16="http://schemas.microsoft.com/office/drawing/2014/main" id="{34CA0D13-F031-9F46-A8B3-26012FCF5148}"/>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4" name="頁尾版面配置區 3">
            <a:extLst>
              <a:ext uri="{FF2B5EF4-FFF2-40B4-BE49-F238E27FC236}">
                <a16:creationId xmlns:a16="http://schemas.microsoft.com/office/drawing/2014/main" id="{A1FBFCA8-341B-F04B-A170-0FF8F29F1D9B}"/>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37852C48-D0B4-1646-B20C-5CCB934BD1B7}"/>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7" name="標題 1">
            <a:extLst>
              <a:ext uri="{FF2B5EF4-FFF2-40B4-BE49-F238E27FC236}">
                <a16:creationId xmlns:a16="http://schemas.microsoft.com/office/drawing/2014/main" id="{A7465091-DD89-9544-8BAB-E30CA97FA49F}"/>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98586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2524ABC-C601-9B4F-8963-C65B4630E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日期版面配置區 1">
            <a:extLst>
              <a:ext uri="{FF2B5EF4-FFF2-40B4-BE49-F238E27FC236}">
                <a16:creationId xmlns:a16="http://schemas.microsoft.com/office/drawing/2014/main" id="{CB57B363-4C15-A44B-A33E-91CC2F4DE4B0}"/>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3" name="頁尾版面配置區 2">
            <a:extLst>
              <a:ext uri="{FF2B5EF4-FFF2-40B4-BE49-F238E27FC236}">
                <a16:creationId xmlns:a16="http://schemas.microsoft.com/office/drawing/2014/main" id="{69F52CB7-E857-0A4E-9A13-0E58B595A5F4}"/>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F26A503B-6769-6E48-8602-0836AAF8D29A}"/>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313576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F4D9F9C-C3F6-8A49-B825-1D6AFCFE84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EDDCC3B3-0DD9-2641-A488-77D881994E97}"/>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C230DD91-9DBD-254F-A4B7-EAECD3367997}"/>
              </a:ext>
            </a:extLst>
          </p:cNvPr>
          <p:cNvSpPr>
            <a:spLocks noGrp="1"/>
          </p:cNvSpPr>
          <p:nvPr>
            <p:ph idx="1"/>
          </p:nvPr>
        </p:nvSpPr>
        <p:spPr>
          <a:xfrm>
            <a:off x="5183188" y="737394"/>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文字版面配置區 3">
            <a:extLst>
              <a:ext uri="{FF2B5EF4-FFF2-40B4-BE49-F238E27FC236}">
                <a16:creationId xmlns:a16="http://schemas.microsoft.com/office/drawing/2014/main" id="{8B71E1A5-6685-B44F-B09D-B19DCBE31ED4}"/>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5" name="日期版面配置區 4">
            <a:extLst>
              <a:ext uri="{FF2B5EF4-FFF2-40B4-BE49-F238E27FC236}">
                <a16:creationId xmlns:a16="http://schemas.microsoft.com/office/drawing/2014/main" id="{F7A07717-53BE-724E-BC7F-979623A3D527}"/>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6" name="頁尾版面配置區 5">
            <a:extLst>
              <a:ext uri="{FF2B5EF4-FFF2-40B4-BE49-F238E27FC236}">
                <a16:creationId xmlns:a16="http://schemas.microsoft.com/office/drawing/2014/main" id="{49E84970-6FE6-7748-B779-28D30E45A3A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184FBDC-4D55-FD4D-B6E4-AADD0A3DE7A8}"/>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24132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C54A79F-45C2-DB4A-BDC7-920AC9E3CE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圖片版面配置區 2">
            <a:extLst>
              <a:ext uri="{FF2B5EF4-FFF2-40B4-BE49-F238E27FC236}">
                <a16:creationId xmlns:a16="http://schemas.microsoft.com/office/drawing/2014/main" id="{2BFDC7FC-098A-5D47-ADEA-4724D1BBB0B5}"/>
              </a:ext>
            </a:extLst>
          </p:cNvPr>
          <p:cNvSpPr>
            <a:spLocks noGrp="1"/>
          </p:cNvSpPr>
          <p:nvPr>
            <p:ph type="pic" idx="1"/>
          </p:nvPr>
        </p:nvSpPr>
        <p:spPr>
          <a:xfrm>
            <a:off x="5183188" y="745332"/>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dirty="0"/>
          </a:p>
        </p:txBody>
      </p:sp>
      <p:sp>
        <p:nvSpPr>
          <p:cNvPr id="5" name="日期版面配置區 4">
            <a:extLst>
              <a:ext uri="{FF2B5EF4-FFF2-40B4-BE49-F238E27FC236}">
                <a16:creationId xmlns:a16="http://schemas.microsoft.com/office/drawing/2014/main" id="{2F382018-15CF-7542-95F6-5A89FC7BA482}"/>
              </a:ext>
            </a:extLst>
          </p:cNvPr>
          <p:cNvSpPr>
            <a:spLocks noGrp="1"/>
          </p:cNvSpPr>
          <p:nvPr>
            <p:ph type="dt" sz="half" idx="10"/>
          </p:nvPr>
        </p:nvSpPr>
        <p:spPr/>
        <p:txBody>
          <a:bodyPr/>
          <a:lstStyle/>
          <a:p>
            <a:fld id="{1BB67E80-F51F-E843-AC44-2F8F84795B98}" type="datetimeFigureOut">
              <a:rPr kumimoji="1" lang="zh-TW" altLang="en-US" smtClean="0"/>
              <a:t>2022/8/30</a:t>
            </a:fld>
            <a:endParaRPr kumimoji="1" lang="zh-TW" altLang="en-US"/>
          </a:p>
        </p:txBody>
      </p:sp>
      <p:sp>
        <p:nvSpPr>
          <p:cNvPr id="6" name="頁尾版面配置區 5">
            <a:extLst>
              <a:ext uri="{FF2B5EF4-FFF2-40B4-BE49-F238E27FC236}">
                <a16:creationId xmlns:a16="http://schemas.microsoft.com/office/drawing/2014/main" id="{29B60411-4AA6-A140-8CD8-76EBEF7DC8C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087C915C-5624-2341-B6E1-E0C714A9118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D18C6E2F-AD24-8E4C-AB1D-9F25D24419B8}"/>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10" name="文字版面配置區 3">
            <a:extLst>
              <a:ext uri="{FF2B5EF4-FFF2-40B4-BE49-F238E27FC236}">
                <a16:creationId xmlns:a16="http://schemas.microsoft.com/office/drawing/2014/main" id="{AF4EFFC8-FDBC-0147-A930-9028878ADD89}"/>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Tree>
    <p:extLst>
      <p:ext uri="{BB962C8B-B14F-4D97-AF65-F5344CB8AC3E}">
        <p14:creationId xmlns:p14="http://schemas.microsoft.com/office/powerpoint/2010/main" val="38605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FB97D0E-AF48-A64B-9A86-3F914924B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a16="http://schemas.microsoft.com/office/drawing/2014/main" id="{A8F272FA-8F91-8A43-968C-DB46E4FC2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9AEC41D4-35D6-AF49-9B24-3031D4065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1BB67E80-F51F-E843-AC44-2F8F84795B98}" type="datetimeFigureOut">
              <a:rPr kumimoji="1" lang="zh-TW" altLang="en-US" smtClean="0"/>
              <a:pPr/>
              <a:t>2022/8/30</a:t>
            </a:fld>
            <a:endParaRPr kumimoji="1" lang="zh-TW" altLang="en-US"/>
          </a:p>
        </p:txBody>
      </p:sp>
      <p:sp>
        <p:nvSpPr>
          <p:cNvPr id="5" name="頁尾版面配置區 4">
            <a:extLst>
              <a:ext uri="{FF2B5EF4-FFF2-40B4-BE49-F238E27FC236}">
                <a16:creationId xmlns:a16="http://schemas.microsoft.com/office/drawing/2014/main" id="{C92DECA2-3AAB-A54A-B278-79D2CE881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endParaRPr kumimoji="1" lang="zh-TW" altLang="en-US"/>
          </a:p>
        </p:txBody>
      </p:sp>
      <p:sp>
        <p:nvSpPr>
          <p:cNvPr id="6" name="投影片編號版面配置區 5">
            <a:extLst>
              <a:ext uri="{FF2B5EF4-FFF2-40B4-BE49-F238E27FC236}">
                <a16:creationId xmlns:a16="http://schemas.microsoft.com/office/drawing/2014/main" id="{532DCEFF-98F0-FA49-B1A7-ECEE15E33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027F88FA-95D8-A04F-8E36-24DD1F38BB56}" type="slidenum">
              <a:rPr kumimoji="1" lang="zh-TW" altLang="en-US" smtClean="0"/>
              <a:pPr/>
              <a:t>‹#›</a:t>
            </a:fld>
            <a:endParaRPr kumimoji="1" lang="zh-TW" altLang="en-US"/>
          </a:p>
        </p:txBody>
      </p:sp>
    </p:spTree>
    <p:extLst>
      <p:ext uri="{BB962C8B-B14F-4D97-AF65-F5344CB8AC3E}">
        <p14:creationId xmlns:p14="http://schemas.microsoft.com/office/powerpoint/2010/main" val="193581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dlo.cyc.edu.tw/modules/tadnews/page.php?ncsn=9&amp;nsn=73"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eteacher.edu.tw/"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sv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fidsslmoe-prod.azurewebsites.net/"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fidssl.cyc.edu.t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5.jpg"/><Relationship Id="rId4" Type="http://schemas.openxmlformats.org/officeDocument/2006/relationships/image" Target="../media/image104.sv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0.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1.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60.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50.png"/><Relationship Id="rId4" Type="http://schemas.openxmlformats.org/officeDocument/2006/relationships/image" Target="../media/image220.png"/><Relationship Id="rId9" Type="http://schemas.openxmlformats.org/officeDocument/2006/relationships/customXml" Target="../ink/ink4.xml"/></Relationships>
</file>

<file path=ppt/slides/_rels/slide6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hyperlink" Target="mailto:dlo@mail.cyc.edu.tw" TargetMode="Externa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hyperlink" Target="http://gg.gg/dloline" TargetMode="External"/><Relationship Id="rId5" Type="http://schemas.openxmlformats.org/officeDocument/2006/relationships/hyperlink" Target="https://dlo.cyc.edu.tw/" TargetMode="External"/><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4E962F9C-E6C6-A348-BC60-28AB675BBDFD}"/>
              </a:ext>
            </a:extLst>
          </p:cNvPr>
          <p:cNvSpPr>
            <a:spLocks noGrp="1"/>
          </p:cNvSpPr>
          <p:nvPr>
            <p:ph type="subTitle" idx="1"/>
          </p:nvPr>
        </p:nvSpPr>
        <p:spPr>
          <a:xfrm>
            <a:off x="8947282" y="5656080"/>
            <a:ext cx="3244718" cy="570997"/>
          </a:xfrm>
        </p:spPr>
        <p:txBody>
          <a:bodyPr>
            <a:normAutofit/>
          </a:bodyPr>
          <a:lstStyle/>
          <a:p>
            <a:r>
              <a:rPr kumimoji="1" lang="en-US" altLang="zh-TW" sz="2000" b="1" dirty="0"/>
              <a:t>111.08.29</a:t>
            </a:r>
          </a:p>
        </p:txBody>
      </p:sp>
      <p:sp>
        <p:nvSpPr>
          <p:cNvPr id="5" name="標題 4">
            <a:extLst>
              <a:ext uri="{FF2B5EF4-FFF2-40B4-BE49-F238E27FC236}">
                <a16:creationId xmlns:a16="http://schemas.microsoft.com/office/drawing/2014/main" id="{7C0CCE9C-F320-378B-89A9-B8D3166F4A5F}"/>
              </a:ext>
            </a:extLst>
          </p:cNvPr>
          <p:cNvSpPr>
            <a:spLocks noGrp="1"/>
          </p:cNvSpPr>
          <p:nvPr>
            <p:ph type="ctrTitle"/>
          </p:nvPr>
        </p:nvSpPr>
        <p:spPr>
          <a:xfrm>
            <a:off x="548651" y="2194375"/>
            <a:ext cx="10551736" cy="2959443"/>
          </a:xfrm>
        </p:spPr>
        <p:txBody>
          <a:bodyPr>
            <a:noAutofit/>
          </a:bodyPr>
          <a:lstStyle/>
          <a:p>
            <a:pPr>
              <a:lnSpc>
                <a:spcPct val="150000"/>
              </a:lnSpc>
            </a:pPr>
            <a:r>
              <a:rPr lang="en-US" altLang="zh-TW"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t>111</a:t>
            </a:r>
            <a:r>
              <a:rPr lang="zh-TW" altLang="en-US"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t>學年度第一學期</a:t>
            </a:r>
            <a:r>
              <a:rPr lang="zh-TW" altLang="en-US" kern="0" dirty="0">
                <a:solidFill>
                  <a:srgbClr val="7030A0"/>
                </a:solidFill>
                <a:latin typeface="微軟正黑體" panose="020B0604030504040204" pitchFamily="34" charset="-120"/>
                <a:ea typeface="微軟正黑體" panose="020B0604030504040204" pitchFamily="34" charset="-120"/>
                <a:cs typeface="細明體" panose="02020509000000000000" pitchFamily="49" charset="-120"/>
              </a:rPr>
              <a:t>期初</a:t>
            </a:r>
            <a:br>
              <a:rPr lang="en-US" altLang="zh-TW" sz="6000"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br>
            <a:r>
              <a:rPr lang="en-US" altLang="zh-TW" sz="6000" b="1" kern="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a:t>
            </a:r>
            <a:r>
              <a:rPr lang="zh-TW" altLang="en-US" sz="6000" b="1" kern="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數位學習精進方案</a:t>
            </a:r>
            <a:r>
              <a:rPr lang="en-US" altLang="zh-TW" sz="6000" kern="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t>〗</a:t>
            </a:r>
            <a:br>
              <a:rPr lang="en-US" altLang="zh-TW" sz="6000" kern="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br>
            <a:r>
              <a:rPr lang="zh-TW" altLang="en-US" kern="0" dirty="0">
                <a:solidFill>
                  <a:srgbClr val="7030A0"/>
                </a:solidFill>
                <a:latin typeface="微軟正黑體" panose="020B0604030504040204" pitchFamily="34" charset="-120"/>
                <a:ea typeface="微軟正黑體" panose="020B0604030504040204" pitchFamily="34" charset="-120"/>
                <a:cs typeface="細明體" panose="02020509000000000000" pitchFamily="49" charset="-120"/>
              </a:rPr>
              <a:t>國中小執行說明諮詢會議</a:t>
            </a:r>
            <a:endParaRPr lang="zh-TW" altLang="en-US"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7069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9" name="Google Shape;2292;p63"/>
          <p:cNvSpPr txBox="1"/>
          <p:nvPr/>
        </p:nvSpPr>
        <p:spPr>
          <a:xfrm>
            <a:off x="0" y="1015609"/>
            <a:ext cx="5979942"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 前瞻建設推動成果</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pic>
        <p:nvPicPr>
          <p:cNvPr id="14" name="圖片 13">
            <a:extLst>
              <a:ext uri="{FF2B5EF4-FFF2-40B4-BE49-F238E27FC236}">
                <a16:creationId xmlns:a16="http://schemas.microsoft.com/office/drawing/2014/main" id="{447595EB-EF34-4054-9EDE-0385DEEA45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935" b="4025"/>
          <a:stretch/>
        </p:blipFill>
        <p:spPr>
          <a:xfrm>
            <a:off x="-19634" y="1519850"/>
            <a:ext cx="12231267" cy="5338150"/>
          </a:xfrm>
          <a:prstGeom prst="rect">
            <a:avLst/>
          </a:prstGeom>
        </p:spPr>
      </p:pic>
    </p:spTree>
    <p:extLst>
      <p:ext uri="{BB962C8B-B14F-4D97-AF65-F5344CB8AC3E}">
        <p14:creationId xmlns:p14="http://schemas.microsoft.com/office/powerpoint/2010/main" val="3930035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Microsoft JhengHei"/>
                <a:ea typeface="Microsoft JhengHei"/>
                <a:cs typeface="Microsoft JhengHei"/>
                <a:sym typeface="Microsoft JhengHei"/>
              </a:rPr>
              <a:t>盤點各計畫現況</a:t>
            </a:r>
            <a:endParaRPr lang="zh-TW" altLang="en-US" dirty="0"/>
          </a:p>
        </p:txBody>
      </p:sp>
      <p:sp>
        <p:nvSpPr>
          <p:cNvPr id="23" name="Google Shape;2235;p61">
            <a:extLst>
              <a:ext uri="{FF2B5EF4-FFF2-40B4-BE49-F238E27FC236}">
                <a16:creationId xmlns:a16="http://schemas.microsoft.com/office/drawing/2014/main" id="{EE9A2E30-042A-471D-A7E6-AA992BB767AF}"/>
              </a:ext>
            </a:extLst>
          </p:cNvPr>
          <p:cNvSpPr txBox="1"/>
          <p:nvPr/>
        </p:nvSpPr>
        <p:spPr>
          <a:xfrm>
            <a:off x="8292500" y="3821595"/>
            <a:ext cx="1992353" cy="1372427"/>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1733"/>
              <a:buFont typeface="Arial"/>
              <a:buNone/>
            </a:pPr>
            <a:endParaRPr sz="1400" b="0" i="0" u="none" strike="noStrike" cap="none" dirty="0">
              <a:solidFill>
                <a:srgbClr val="000000"/>
              </a:solidFill>
              <a:latin typeface="Arial"/>
              <a:ea typeface="Arial"/>
              <a:cs typeface="Arial"/>
              <a:sym typeface="Arial"/>
            </a:endParaRPr>
          </a:p>
        </p:txBody>
      </p:sp>
      <p:grpSp>
        <p:nvGrpSpPr>
          <p:cNvPr id="3" name="群組 2"/>
          <p:cNvGrpSpPr/>
          <p:nvPr/>
        </p:nvGrpSpPr>
        <p:grpSpPr>
          <a:xfrm>
            <a:off x="884376" y="1233864"/>
            <a:ext cx="10299439" cy="4205883"/>
            <a:chOff x="884376" y="1233864"/>
            <a:chExt cx="10299439" cy="4205883"/>
          </a:xfrm>
        </p:grpSpPr>
        <p:sp>
          <p:nvSpPr>
            <p:cNvPr id="38" name="Google Shape;2794;p76">
              <a:extLst>
                <a:ext uri="{FF2B5EF4-FFF2-40B4-BE49-F238E27FC236}">
                  <a16:creationId xmlns:a16="http://schemas.microsoft.com/office/drawing/2014/main" id="{E343BB67-283E-4BAF-8CF0-167B3FF379CF}"/>
                </a:ext>
              </a:extLst>
            </p:cNvPr>
            <p:cNvSpPr txBox="1"/>
            <p:nvPr/>
          </p:nvSpPr>
          <p:spPr>
            <a:xfrm>
              <a:off x="884376" y="3129297"/>
              <a:ext cx="1980000" cy="2310450"/>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教育部補助直轄市縣（市）政府精進國民中學及國民小學教師教學專業與課程品質作業要點</a:t>
              </a:r>
            </a:p>
          </p:txBody>
        </p:sp>
        <p:grpSp>
          <p:nvGrpSpPr>
            <p:cNvPr id="2" name="群組 1"/>
            <p:cNvGrpSpPr/>
            <p:nvPr/>
          </p:nvGrpSpPr>
          <p:grpSpPr>
            <a:xfrm>
              <a:off x="916231" y="1233864"/>
              <a:ext cx="10267584" cy="3528059"/>
              <a:chOff x="916231" y="1233864"/>
              <a:chExt cx="10267584" cy="3528059"/>
            </a:xfrm>
          </p:grpSpPr>
          <p:cxnSp>
            <p:nvCxnSpPr>
              <p:cNvPr id="22" name="Google Shape;2229;p61">
                <a:extLst>
                  <a:ext uri="{FF2B5EF4-FFF2-40B4-BE49-F238E27FC236}">
                    <a16:creationId xmlns:a16="http://schemas.microsoft.com/office/drawing/2014/main" id="{433F25FE-E272-44EF-B7B7-C30FB0C95403}"/>
                  </a:ext>
                </a:extLst>
              </p:cNvPr>
              <p:cNvCxnSpPr>
                <a:cxnSpLocks/>
              </p:cNvCxnSpPr>
              <p:nvPr/>
            </p:nvCxnSpPr>
            <p:spPr>
              <a:xfrm>
                <a:off x="4579237" y="2694913"/>
                <a:ext cx="2784696" cy="11487"/>
              </a:xfrm>
              <a:prstGeom prst="straightConnector1">
                <a:avLst/>
              </a:prstGeom>
              <a:noFill/>
              <a:ln w="28575" cap="flat" cmpd="sng">
                <a:solidFill>
                  <a:schemeClr val="lt1"/>
                </a:solidFill>
                <a:prstDash val="solid"/>
                <a:miter lim="800000"/>
                <a:headEnd type="none" w="sm" len="sm"/>
                <a:tailEnd type="none" w="sm" len="sm"/>
              </a:ln>
            </p:spPr>
          </p:cxnSp>
          <p:sp>
            <p:nvSpPr>
              <p:cNvPr id="24" name="Google Shape;2237;p61">
                <a:extLst>
                  <a:ext uri="{FF2B5EF4-FFF2-40B4-BE49-F238E27FC236}">
                    <a16:creationId xmlns:a16="http://schemas.microsoft.com/office/drawing/2014/main" id="{A2301DD4-A605-47F8-A77C-63DE6C5A0788}"/>
                  </a:ext>
                </a:extLst>
              </p:cNvPr>
              <p:cNvSpPr txBox="1"/>
              <p:nvPr/>
            </p:nvSpPr>
            <p:spPr>
              <a:xfrm>
                <a:off x="8614873" y="1558097"/>
                <a:ext cx="1976883"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en-US" altLang="zh-CN" sz="2800" b="1" dirty="0">
                    <a:solidFill>
                      <a:schemeClr val="lt1"/>
                    </a:solidFill>
                    <a:latin typeface="Calibri"/>
                    <a:ea typeface="Calibri"/>
                    <a:cs typeface="Calibri"/>
                    <a:sym typeface="Calibri"/>
                  </a:rPr>
                  <a:t>111/02/23</a:t>
                </a:r>
              </a:p>
              <a:p>
                <a:pPr lvl="0" algn="ctr">
                  <a:lnSpc>
                    <a:spcPct val="120000"/>
                  </a:lnSpc>
                  <a:buClr>
                    <a:srgbClr val="000000"/>
                  </a:buClr>
                  <a:buSzPts val="2400"/>
                </a:pPr>
                <a:r>
                  <a:rPr lang="zh-TW" altLang="en-US" sz="2800" b="1" dirty="0">
                    <a:solidFill>
                      <a:schemeClr val="lt1"/>
                    </a:solidFill>
                    <a:latin typeface="Calibri"/>
                    <a:ea typeface="Calibri"/>
                    <a:cs typeface="Calibri"/>
                    <a:sym typeface="Calibri"/>
                  </a:rPr>
                  <a:t>第</a:t>
                </a:r>
                <a:r>
                  <a:rPr lang="en-US" altLang="zh-TW" sz="2800" b="1" dirty="0">
                    <a:solidFill>
                      <a:schemeClr val="lt1"/>
                    </a:solidFill>
                    <a:latin typeface="Calibri"/>
                    <a:ea typeface="Calibri"/>
                    <a:cs typeface="Calibri"/>
                    <a:sym typeface="Calibri"/>
                  </a:rPr>
                  <a:t>2</a:t>
                </a:r>
                <a:r>
                  <a:rPr lang="zh-TW" altLang="en-US" sz="2800" b="1" dirty="0">
                    <a:solidFill>
                      <a:schemeClr val="lt1"/>
                    </a:solidFill>
                    <a:latin typeface="Calibri"/>
                    <a:ea typeface="Calibri"/>
                    <a:cs typeface="Calibri"/>
                    <a:sym typeface="Calibri"/>
                  </a:rPr>
                  <a:t>次會議</a:t>
                </a:r>
                <a:endParaRPr sz="2400" b="1" i="0" u="none" strike="noStrike" cap="none" dirty="0">
                  <a:solidFill>
                    <a:schemeClr val="lt1"/>
                  </a:solidFill>
                  <a:latin typeface="Calibri"/>
                  <a:ea typeface="Calibri"/>
                  <a:cs typeface="Calibri"/>
                  <a:sym typeface="Calibri"/>
                </a:endParaRPr>
              </a:p>
            </p:txBody>
          </p:sp>
          <p:sp>
            <p:nvSpPr>
              <p:cNvPr id="25" name="Google Shape;2765;p76">
                <a:extLst>
                  <a:ext uri="{FF2B5EF4-FFF2-40B4-BE49-F238E27FC236}">
                    <a16:creationId xmlns:a16="http://schemas.microsoft.com/office/drawing/2014/main" id="{81F5A85E-AC27-4BE3-A91E-C405144B2EC3}"/>
                  </a:ext>
                </a:extLst>
              </p:cNvPr>
              <p:cNvSpPr/>
              <p:nvPr/>
            </p:nvSpPr>
            <p:spPr>
              <a:xfrm>
                <a:off x="91623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oval"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766;p76">
                <a:extLst>
                  <a:ext uri="{FF2B5EF4-FFF2-40B4-BE49-F238E27FC236}">
                    <a16:creationId xmlns:a16="http://schemas.microsoft.com/office/drawing/2014/main" id="{D2D04E23-6C77-430B-929B-3B5A5D0B17FD}"/>
                  </a:ext>
                </a:extLst>
              </p:cNvPr>
              <p:cNvSpPr/>
              <p:nvPr/>
            </p:nvSpPr>
            <p:spPr>
              <a:xfrm>
                <a:off x="294726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67;p76">
                <a:extLst>
                  <a:ext uri="{FF2B5EF4-FFF2-40B4-BE49-F238E27FC236}">
                    <a16:creationId xmlns:a16="http://schemas.microsoft.com/office/drawing/2014/main" id="{8E3F0CD9-A505-49B4-8211-80BD518EBAFA}"/>
                  </a:ext>
                </a:extLst>
              </p:cNvPr>
              <p:cNvSpPr/>
              <p:nvPr/>
            </p:nvSpPr>
            <p:spPr>
              <a:xfrm>
                <a:off x="497829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768;p76">
                <a:extLst>
                  <a:ext uri="{FF2B5EF4-FFF2-40B4-BE49-F238E27FC236}">
                    <a16:creationId xmlns:a16="http://schemas.microsoft.com/office/drawing/2014/main" id="{8C82CB2A-A0F9-4248-A5D6-AAE3300CE84E}"/>
                  </a:ext>
                </a:extLst>
              </p:cNvPr>
              <p:cNvSpPr/>
              <p:nvPr/>
            </p:nvSpPr>
            <p:spPr>
              <a:xfrm>
                <a:off x="700932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769;p76">
                <a:extLst>
                  <a:ext uri="{FF2B5EF4-FFF2-40B4-BE49-F238E27FC236}">
                    <a16:creationId xmlns:a16="http://schemas.microsoft.com/office/drawing/2014/main" id="{CD93E35F-5E02-4BD6-B670-F8363207F39B}"/>
                  </a:ext>
                </a:extLst>
              </p:cNvPr>
              <p:cNvSpPr/>
              <p:nvPr/>
            </p:nvSpPr>
            <p:spPr>
              <a:xfrm>
                <a:off x="9040351" y="1233864"/>
                <a:ext cx="2031030" cy="2031030"/>
              </a:xfrm>
              <a:prstGeom prst="arc">
                <a:avLst>
                  <a:gd name="adj1" fmla="val 10844642"/>
                  <a:gd name="adj2" fmla="val 0"/>
                </a:avLst>
              </a:prstGeom>
              <a:noFill/>
              <a:ln w="76200" cap="flat" cmpd="sng">
                <a:solidFill>
                  <a:schemeClr val="accent3">
                    <a:lumMod val="60000"/>
                    <a:lumOff val="40000"/>
                  </a:scheme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2770;p76">
                <a:extLst>
                  <a:ext uri="{FF2B5EF4-FFF2-40B4-BE49-F238E27FC236}">
                    <a16:creationId xmlns:a16="http://schemas.microsoft.com/office/drawing/2014/main" id="{15D2DFD1-4DFC-4D2D-A922-6F433AB8E2C9}"/>
                  </a:ext>
                </a:extLst>
              </p:cNvPr>
              <p:cNvSpPr/>
              <p:nvPr/>
            </p:nvSpPr>
            <p:spPr>
              <a:xfrm>
                <a:off x="3169222" y="1493847"/>
                <a:ext cx="1571264" cy="1513127"/>
              </a:xfrm>
              <a:prstGeom prst="ellipse">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2771;p76">
                <a:extLst>
                  <a:ext uri="{FF2B5EF4-FFF2-40B4-BE49-F238E27FC236}">
                    <a16:creationId xmlns:a16="http://schemas.microsoft.com/office/drawing/2014/main" id="{0FD7DF69-3728-422E-93E5-0E43E93F93BF}"/>
                  </a:ext>
                </a:extLst>
              </p:cNvPr>
              <p:cNvSpPr/>
              <p:nvPr/>
            </p:nvSpPr>
            <p:spPr>
              <a:xfrm>
                <a:off x="1160308" y="1503190"/>
                <a:ext cx="1509399" cy="1503783"/>
              </a:xfrm>
              <a:prstGeom prst="ellipse">
                <a:avLst/>
              </a:prstGeom>
              <a:solidFill>
                <a:srgbClr val="936C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2772;p76">
                <a:extLst>
                  <a:ext uri="{FF2B5EF4-FFF2-40B4-BE49-F238E27FC236}">
                    <a16:creationId xmlns:a16="http://schemas.microsoft.com/office/drawing/2014/main" id="{F795B229-7D28-442B-8F1C-3E5042A647B3}"/>
                  </a:ext>
                </a:extLst>
              </p:cNvPr>
              <p:cNvSpPr/>
              <p:nvPr/>
            </p:nvSpPr>
            <p:spPr>
              <a:xfrm>
                <a:off x="7209792" y="1503191"/>
                <a:ext cx="1596074" cy="1503784"/>
              </a:xfrm>
              <a:prstGeom prst="ellipse">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2773;p76">
                <a:extLst>
                  <a:ext uri="{FF2B5EF4-FFF2-40B4-BE49-F238E27FC236}">
                    <a16:creationId xmlns:a16="http://schemas.microsoft.com/office/drawing/2014/main" id="{9C431410-6E90-4126-8B09-089C371937FF}"/>
                  </a:ext>
                </a:extLst>
              </p:cNvPr>
              <p:cNvSpPr/>
              <p:nvPr/>
            </p:nvSpPr>
            <p:spPr>
              <a:xfrm>
                <a:off x="9240822" y="1497277"/>
                <a:ext cx="1580358" cy="1538807"/>
              </a:xfrm>
              <a:prstGeom prst="ellipse">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2774;p76">
                <a:extLst>
                  <a:ext uri="{FF2B5EF4-FFF2-40B4-BE49-F238E27FC236}">
                    <a16:creationId xmlns:a16="http://schemas.microsoft.com/office/drawing/2014/main" id="{3C845E46-BA1C-4D47-85F4-5ECB139209E0}"/>
                  </a:ext>
                </a:extLst>
              </p:cNvPr>
              <p:cNvSpPr/>
              <p:nvPr/>
            </p:nvSpPr>
            <p:spPr>
              <a:xfrm>
                <a:off x="5171240" y="1503190"/>
                <a:ext cx="1631500" cy="1521405"/>
              </a:xfrm>
              <a:prstGeom prst="ellipse">
                <a:avLst/>
              </a:prstGeom>
              <a:solidFill>
                <a:srgbClr val="F26D6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矩形 38">
                <a:extLst>
                  <a:ext uri="{FF2B5EF4-FFF2-40B4-BE49-F238E27FC236}">
                    <a16:creationId xmlns:a16="http://schemas.microsoft.com/office/drawing/2014/main" id="{29AC2865-13C3-470E-B040-2E9CF8FF8827}"/>
                  </a:ext>
                </a:extLst>
              </p:cNvPr>
              <p:cNvSpPr/>
              <p:nvPr/>
            </p:nvSpPr>
            <p:spPr>
              <a:xfrm>
                <a:off x="3397882" y="1755977"/>
                <a:ext cx="1107996" cy="946926"/>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國教署</a:t>
                </a:r>
                <a:endParaRPr lang="en-US" altLang="zh-TW" sz="2400" b="1" dirty="0">
                  <a:solidFill>
                    <a:schemeClr val="bg1">
                      <a:lumMod val="95000"/>
                    </a:schemeClr>
                  </a:solidFill>
                  <a:latin typeface="Calibri"/>
                  <a:ea typeface="Calibri"/>
                  <a:cs typeface="Calibri"/>
                  <a:sym typeface="Calibri"/>
                </a:endParaRPr>
              </a:p>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高中職</a:t>
                </a:r>
                <a:endParaRPr lang="zh-TW" altLang="en-US" b="1" dirty="0">
                  <a:solidFill>
                    <a:srgbClr val="936CAF"/>
                  </a:solidFill>
                  <a:latin typeface="Calibri"/>
                  <a:ea typeface="Calibri"/>
                  <a:cs typeface="Calibri"/>
                  <a:sym typeface="Calibri"/>
                </a:endParaRPr>
              </a:p>
            </p:txBody>
          </p:sp>
          <p:sp>
            <p:nvSpPr>
              <p:cNvPr id="40" name="Google Shape;2803;p76">
                <a:extLst>
                  <a:ext uri="{FF2B5EF4-FFF2-40B4-BE49-F238E27FC236}">
                    <a16:creationId xmlns:a16="http://schemas.microsoft.com/office/drawing/2014/main" id="{C8FE7258-4411-43B8-9BF1-6FD2CDE6EF6D}"/>
                  </a:ext>
                </a:extLst>
              </p:cNvPr>
              <p:cNvSpPr txBox="1"/>
              <p:nvPr/>
            </p:nvSpPr>
            <p:spPr>
              <a:xfrm>
                <a:off x="916231" y="1741419"/>
                <a:ext cx="2007287" cy="401264"/>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國教署</a:t>
                </a:r>
                <a:endParaRPr lang="en-US" altLang="zh-TW" sz="2400" b="1" dirty="0">
                  <a:solidFill>
                    <a:schemeClr val="bg1">
                      <a:lumMod val="95000"/>
                    </a:schemeClr>
                  </a:solidFill>
                  <a:latin typeface="Calibri"/>
                  <a:ea typeface="Calibri"/>
                  <a:cs typeface="Calibri"/>
                  <a:sym typeface="Calibri"/>
                </a:endParaRPr>
              </a:p>
              <a:p>
                <a:pPr lvl="0" algn="ctr">
                  <a:lnSpc>
                    <a:spcPct val="120000"/>
                  </a:lnSpc>
                  <a:buClr>
                    <a:srgbClr val="000000"/>
                  </a:buClr>
                  <a:buSzPts val="1800"/>
                </a:pPr>
                <a:r>
                  <a:rPr lang="zh-TW" altLang="en-US" sz="2400" b="1" i="0" u="none" strike="noStrike" cap="none" dirty="0">
                    <a:solidFill>
                      <a:schemeClr val="bg1">
                        <a:lumMod val="95000"/>
                      </a:schemeClr>
                    </a:solidFill>
                    <a:latin typeface="Calibri"/>
                    <a:ea typeface="Calibri"/>
                    <a:cs typeface="Calibri"/>
                    <a:sym typeface="Calibri"/>
                  </a:rPr>
                  <a:t>國中小</a:t>
                </a:r>
                <a:endParaRPr sz="1800" b="1" i="0" u="none" strike="noStrike" cap="none" dirty="0">
                  <a:solidFill>
                    <a:srgbClr val="936CAF"/>
                  </a:solidFill>
                  <a:latin typeface="Calibri"/>
                  <a:ea typeface="Calibri"/>
                  <a:cs typeface="Calibri"/>
                  <a:sym typeface="Calibri"/>
                </a:endParaRPr>
              </a:p>
            </p:txBody>
          </p:sp>
          <p:sp>
            <p:nvSpPr>
              <p:cNvPr id="41" name="矩形 40">
                <a:extLst>
                  <a:ext uri="{FF2B5EF4-FFF2-40B4-BE49-F238E27FC236}">
                    <a16:creationId xmlns:a16="http://schemas.microsoft.com/office/drawing/2014/main" id="{B5679CAC-0B51-438D-9E5C-A7C27A86C614}"/>
                  </a:ext>
                </a:extLst>
              </p:cNvPr>
              <p:cNvSpPr/>
              <p:nvPr/>
            </p:nvSpPr>
            <p:spPr>
              <a:xfrm>
                <a:off x="5440639" y="1967230"/>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師藝司</a:t>
                </a:r>
                <a:endParaRPr lang="zh-CN" altLang="en-US" sz="2400" b="1" dirty="0">
                  <a:solidFill>
                    <a:schemeClr val="bg1">
                      <a:lumMod val="95000"/>
                    </a:schemeClr>
                  </a:solidFill>
                  <a:latin typeface="Calibri"/>
                  <a:ea typeface="Calibri"/>
                  <a:cs typeface="Calibri"/>
                  <a:sym typeface="Calibri"/>
                </a:endParaRPr>
              </a:p>
            </p:txBody>
          </p:sp>
          <p:sp>
            <p:nvSpPr>
              <p:cNvPr id="42" name="矩形 41">
                <a:extLst>
                  <a:ext uri="{FF2B5EF4-FFF2-40B4-BE49-F238E27FC236}">
                    <a16:creationId xmlns:a16="http://schemas.microsoft.com/office/drawing/2014/main" id="{A73214FC-9D35-40F9-A33E-6B10C78FEFFD}"/>
                  </a:ext>
                </a:extLst>
              </p:cNvPr>
              <p:cNvSpPr/>
              <p:nvPr/>
            </p:nvSpPr>
            <p:spPr>
              <a:xfrm>
                <a:off x="7453831" y="1977373"/>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國教院</a:t>
                </a:r>
                <a:endParaRPr lang="zh-CN" altLang="en-US" sz="2400" b="1" dirty="0">
                  <a:solidFill>
                    <a:schemeClr val="bg1">
                      <a:lumMod val="95000"/>
                    </a:schemeClr>
                  </a:solidFill>
                  <a:latin typeface="Calibri"/>
                  <a:ea typeface="Calibri"/>
                  <a:cs typeface="Calibri"/>
                  <a:sym typeface="Calibri"/>
                </a:endParaRPr>
              </a:p>
            </p:txBody>
          </p:sp>
          <p:sp>
            <p:nvSpPr>
              <p:cNvPr id="43" name="矩形 42">
                <a:extLst>
                  <a:ext uri="{FF2B5EF4-FFF2-40B4-BE49-F238E27FC236}">
                    <a16:creationId xmlns:a16="http://schemas.microsoft.com/office/drawing/2014/main" id="{B6A4EAB5-7E1B-4B66-9801-3D8E842CC32F}"/>
                  </a:ext>
                </a:extLst>
              </p:cNvPr>
              <p:cNvSpPr/>
              <p:nvPr/>
            </p:nvSpPr>
            <p:spPr>
              <a:xfrm>
                <a:off x="9483760" y="1977373"/>
                <a:ext cx="1107996" cy="503728"/>
              </a:xfrm>
              <a:prstGeom prst="rect">
                <a:avLst/>
              </a:prstGeom>
            </p:spPr>
            <p:txBody>
              <a:bodyPr wrap="none">
                <a:spAutoFit/>
              </a:bodyPr>
              <a:lstStyle/>
              <a:p>
                <a:pPr lvl="0" algn="ctr">
                  <a:lnSpc>
                    <a:spcPct val="120000"/>
                  </a:lnSpc>
                  <a:buClr>
                    <a:srgbClr val="000000"/>
                  </a:buClr>
                  <a:buSzPts val="1800"/>
                </a:pPr>
                <a:r>
                  <a:rPr lang="zh-TW" altLang="en-US" sz="2400" b="1" dirty="0">
                    <a:solidFill>
                      <a:schemeClr val="bg1">
                        <a:lumMod val="95000"/>
                      </a:schemeClr>
                    </a:solidFill>
                    <a:latin typeface="Calibri"/>
                    <a:ea typeface="Calibri"/>
                    <a:cs typeface="Calibri"/>
                    <a:sym typeface="Calibri"/>
                  </a:rPr>
                  <a:t>資科司</a:t>
                </a:r>
                <a:endParaRPr lang="zh-CN" altLang="en-US" sz="2400" b="1" dirty="0">
                  <a:solidFill>
                    <a:schemeClr val="bg1">
                      <a:lumMod val="95000"/>
                    </a:schemeClr>
                  </a:solidFill>
                  <a:latin typeface="Calibri"/>
                  <a:ea typeface="Calibri"/>
                  <a:cs typeface="Calibri"/>
                  <a:sym typeface="Calibri"/>
                </a:endParaRPr>
              </a:p>
            </p:txBody>
          </p:sp>
          <p:sp>
            <p:nvSpPr>
              <p:cNvPr id="44" name="Google Shape;2794;p76">
                <a:extLst>
                  <a:ext uri="{FF2B5EF4-FFF2-40B4-BE49-F238E27FC236}">
                    <a16:creationId xmlns:a16="http://schemas.microsoft.com/office/drawing/2014/main" id="{AD471FF9-C6FD-475F-B99A-ECD99FB9EFEE}"/>
                  </a:ext>
                </a:extLst>
              </p:cNvPr>
              <p:cNvSpPr txBox="1"/>
              <p:nvPr/>
            </p:nvSpPr>
            <p:spPr>
              <a:xfrm>
                <a:off x="2937786" y="3147728"/>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校長專業精進支持系統建構與實施計畫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高中職優質化輔助方案計畫</a:t>
                </a:r>
              </a:p>
            </p:txBody>
          </p:sp>
          <p:sp>
            <p:nvSpPr>
              <p:cNvPr id="45" name="Google Shape;2794;p76">
                <a:extLst>
                  <a:ext uri="{FF2B5EF4-FFF2-40B4-BE49-F238E27FC236}">
                    <a16:creationId xmlns:a16="http://schemas.microsoft.com/office/drawing/2014/main" id="{D8BE28CC-25C6-4AEB-8FF0-59D9C38ED5F6}"/>
                  </a:ext>
                </a:extLst>
              </p:cNvPr>
              <p:cNvSpPr txBox="1"/>
              <p:nvPr/>
            </p:nvSpPr>
            <p:spPr>
              <a:xfrm>
                <a:off x="5017291" y="317835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中小學校長教學領導專業發展實施計畫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初階、</a:t>
                </a:r>
                <a:r>
                  <a:rPr lang="en-US" altLang="zh-TW" b="1" dirty="0">
                    <a:solidFill>
                      <a:srgbClr val="595959"/>
                    </a:solidFill>
                    <a:latin typeface="Calibri"/>
                    <a:ea typeface="Calibri"/>
                    <a:cs typeface="Calibri"/>
                    <a:sym typeface="Calibri"/>
                  </a:rPr>
                  <a:t>A+</a:t>
                </a:r>
                <a:r>
                  <a:rPr lang="zh-TW" altLang="en-US" b="1" dirty="0">
                    <a:solidFill>
                      <a:srgbClr val="595959"/>
                    </a:solidFill>
                    <a:latin typeface="Calibri"/>
                    <a:ea typeface="Calibri"/>
                    <a:cs typeface="Calibri"/>
                    <a:sym typeface="Calibri"/>
                  </a:rPr>
                  <a:t>領航人才培育、典範學習、成為專業學習社群召集人及發表分享</a:t>
                </a:r>
              </a:p>
            </p:txBody>
          </p:sp>
          <p:sp>
            <p:nvSpPr>
              <p:cNvPr id="46" name="Google Shape;2794;p76">
                <a:extLst>
                  <a:ext uri="{FF2B5EF4-FFF2-40B4-BE49-F238E27FC236}">
                    <a16:creationId xmlns:a16="http://schemas.microsoft.com/office/drawing/2014/main" id="{C2A2D246-151D-4667-A1EB-4AE931349ACB}"/>
                  </a:ext>
                </a:extLst>
              </p:cNvPr>
              <p:cNvSpPr txBox="1"/>
              <p:nvPr/>
            </p:nvSpPr>
            <p:spPr>
              <a:xfrm>
                <a:off x="7029146" y="3176183"/>
                <a:ext cx="1980000"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每年</a:t>
                </a:r>
                <a:r>
                  <a:rPr lang="en-US" altLang="zh-TW" b="1" dirty="0">
                    <a:solidFill>
                      <a:srgbClr val="595959"/>
                    </a:solidFill>
                    <a:latin typeface="Calibri"/>
                    <a:ea typeface="Calibri"/>
                    <a:cs typeface="Calibri"/>
                    <a:sym typeface="Calibri"/>
                  </a:rPr>
                  <a:t>3-4</a:t>
                </a:r>
                <a:r>
                  <a:rPr lang="zh-TW" altLang="en-US" b="1" dirty="0">
                    <a:solidFill>
                      <a:srgbClr val="595959"/>
                    </a:solidFill>
                    <a:latin typeface="Calibri"/>
                    <a:ea typeface="Calibri"/>
                    <a:cs typeface="Calibri"/>
                    <a:sym typeface="Calibri"/>
                  </a:rPr>
                  <a:t>月辦理</a:t>
                </a:r>
                <a:r>
                  <a:rPr lang="en-US" altLang="zh-TW" b="1" dirty="0">
                    <a:solidFill>
                      <a:srgbClr val="595959"/>
                    </a:solidFill>
                    <a:latin typeface="Calibri"/>
                    <a:ea typeface="Calibri"/>
                    <a:cs typeface="Calibri"/>
                    <a:sym typeface="Calibri"/>
                  </a:rPr>
                  <a:t>2</a:t>
                </a:r>
                <a:r>
                  <a:rPr lang="zh-TW" altLang="en-US" b="1" dirty="0">
                    <a:solidFill>
                      <a:srgbClr val="595959"/>
                    </a:solidFill>
                    <a:latin typeface="Calibri"/>
                    <a:ea typeface="Calibri"/>
                    <a:cs typeface="Calibri"/>
                    <a:sym typeface="Calibri"/>
                  </a:rPr>
                  <a:t>場次中小學校長儲訓班</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儲訓班結訓次年起</a:t>
                </a:r>
                <a:r>
                  <a:rPr lang="en-US" altLang="zh-TW" b="1" dirty="0">
                    <a:solidFill>
                      <a:srgbClr val="595959"/>
                    </a:solidFill>
                    <a:latin typeface="Calibri"/>
                    <a:ea typeface="Calibri"/>
                    <a:cs typeface="Calibri"/>
                    <a:sym typeface="Calibri"/>
                  </a:rPr>
                  <a:t>2</a:t>
                </a:r>
                <a:r>
                  <a:rPr lang="zh-TW" altLang="en-US" b="1" dirty="0">
                    <a:solidFill>
                      <a:srgbClr val="595959"/>
                    </a:solidFill>
                    <a:latin typeface="Calibri"/>
                    <a:ea typeface="Calibri"/>
                    <a:cs typeface="Calibri"/>
                    <a:sym typeface="Calibri"/>
                  </a:rPr>
                  <a:t>年內辦理</a:t>
                </a:r>
                <a:r>
                  <a:rPr lang="en-US" altLang="zh-TW" b="1" dirty="0">
                    <a:solidFill>
                      <a:srgbClr val="595959"/>
                    </a:solidFill>
                    <a:latin typeface="Calibri"/>
                    <a:ea typeface="Calibri"/>
                    <a:cs typeface="Calibri"/>
                    <a:sym typeface="Calibri"/>
                  </a:rPr>
                  <a:t>3</a:t>
                </a:r>
                <a:r>
                  <a:rPr lang="zh-TW" altLang="en-US" b="1" dirty="0">
                    <a:solidFill>
                      <a:srgbClr val="595959"/>
                    </a:solidFill>
                    <a:latin typeface="Calibri"/>
                    <a:ea typeface="Calibri"/>
                    <a:cs typeface="Calibri"/>
                    <a:sym typeface="Calibri"/>
                  </a:rPr>
                  <a:t>次回流教育</a:t>
                </a:r>
                <a:endParaRPr lang="en-US" altLang="zh-TW" b="1" dirty="0">
                  <a:solidFill>
                    <a:srgbClr val="595959"/>
                  </a:solidFill>
                  <a:latin typeface="Calibri"/>
                  <a:ea typeface="Calibri"/>
                  <a:cs typeface="Calibri"/>
                  <a:sym typeface="Calibri"/>
                </a:endParaRPr>
              </a:p>
              <a:p>
                <a:pPr marL="28575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在職校長增能研習</a:t>
                </a:r>
                <a:endParaRPr lang="en-US" altLang="zh-TW" b="1" dirty="0">
                  <a:solidFill>
                    <a:srgbClr val="595959"/>
                  </a:solidFill>
                  <a:latin typeface="Calibri"/>
                  <a:ea typeface="Calibri"/>
                  <a:cs typeface="Calibri"/>
                  <a:sym typeface="Calibri"/>
                </a:endParaRPr>
              </a:p>
            </p:txBody>
          </p:sp>
          <p:sp>
            <p:nvSpPr>
              <p:cNvPr id="47" name="Google Shape;2794;p76">
                <a:extLst>
                  <a:ext uri="{FF2B5EF4-FFF2-40B4-BE49-F238E27FC236}">
                    <a16:creationId xmlns:a16="http://schemas.microsoft.com/office/drawing/2014/main" id="{A0EE8508-05D3-4EA5-A8A3-892FBBCFB4D7}"/>
                  </a:ext>
                </a:extLst>
              </p:cNvPr>
              <p:cNvSpPr txBox="1"/>
              <p:nvPr/>
            </p:nvSpPr>
            <p:spPr>
              <a:xfrm>
                <a:off x="9041001" y="3187936"/>
                <a:ext cx="2142814" cy="1573987"/>
              </a:xfrm>
              <a:prstGeom prst="rect">
                <a:avLst/>
              </a:prstGeom>
              <a:noFill/>
              <a:ln>
                <a:noFill/>
              </a:ln>
            </p:spPr>
            <p:txBody>
              <a:bodyPr spcFirstLastPara="1" wrap="square" lIns="91425" tIns="45700" rIns="91425" bIns="45700" anchor="t" anchorCtr="0">
                <a:noAutofit/>
              </a:bodyPr>
              <a:lstStyle/>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科技輔助自主學習計畫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前瞻計畫</a:t>
                </a:r>
                <a:r>
                  <a:rPr lang="en-US" altLang="zh-TW" b="1" dirty="0">
                    <a:solidFill>
                      <a:srgbClr val="595959"/>
                    </a:solidFill>
                    <a:latin typeface="Calibri"/>
                    <a:ea typeface="Calibri"/>
                    <a:cs typeface="Calibri"/>
                    <a:sym typeface="Calibri"/>
                  </a:rPr>
                  <a:t>-</a:t>
                </a:r>
                <a:r>
                  <a:rPr lang="zh-TW" altLang="en-US" b="1" dirty="0">
                    <a:solidFill>
                      <a:srgbClr val="595959"/>
                    </a:solidFill>
                    <a:latin typeface="Calibri"/>
                    <a:ea typeface="Calibri"/>
                    <a:cs typeface="Calibri"/>
                    <a:sym typeface="Calibri"/>
                  </a:rPr>
                  <a:t>各縣市數位學習計畫</a:t>
                </a:r>
                <a:endParaRPr lang="en-US" altLang="zh-TW" b="1" dirty="0">
                  <a:solidFill>
                    <a:srgbClr val="595959"/>
                  </a:solidFill>
                  <a:latin typeface="Calibri"/>
                  <a:ea typeface="Calibri"/>
                  <a:cs typeface="Calibri"/>
                  <a:sym typeface="Calibri"/>
                </a:endParaRPr>
              </a:p>
              <a:p>
                <a:pPr marL="285750" lvl="0" indent="-285750" algn="just">
                  <a:lnSpc>
                    <a:spcPct val="112000"/>
                  </a:lnSpc>
                  <a:buClr>
                    <a:srgbClr val="000000"/>
                  </a:buClr>
                  <a:buSzPts val="1400"/>
                  <a:buFont typeface="Arial" panose="020B0604020202020204" pitchFamily="34" charset="0"/>
                  <a:buChar char="•"/>
                </a:pPr>
                <a:r>
                  <a:rPr lang="zh-TW" altLang="en-US" b="1" dirty="0">
                    <a:solidFill>
                      <a:srgbClr val="595959"/>
                    </a:solidFill>
                    <a:latin typeface="Calibri"/>
                    <a:ea typeface="Calibri"/>
                    <a:cs typeface="Calibri"/>
                    <a:sym typeface="Calibri"/>
                  </a:rPr>
                  <a:t>推動中小學數位學習精進方案</a:t>
                </a:r>
              </a:p>
            </p:txBody>
          </p:sp>
        </p:grpSp>
      </p:grpSp>
    </p:spTree>
    <p:extLst>
      <p:ext uri="{BB962C8B-B14F-4D97-AF65-F5344CB8AC3E}">
        <p14:creationId xmlns:p14="http://schemas.microsoft.com/office/powerpoint/2010/main" val="217379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33984" cy="802557"/>
          </a:xfrm>
        </p:spPr>
        <p:txBody>
          <a:bodyPr anchor="t">
            <a:normAutofit/>
          </a:bodyPr>
          <a:lstStyle/>
          <a:p>
            <a:pPr lvl="0">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a:t>
            </a:r>
            <a:r>
              <a:rPr lang="zh-TW" altLang="en-US" b="1" dirty="0">
                <a:solidFill>
                  <a:srgbClr val="7030A0"/>
                </a:solidFill>
                <a:latin typeface="Microsoft JhengHei"/>
                <a:ea typeface="Microsoft JhengHei"/>
                <a:cs typeface="Microsoft JhengHei"/>
                <a:sym typeface="Microsoft JhengHei"/>
              </a:rPr>
              <a:t>教師、學生與家長</a:t>
            </a:r>
            <a:r>
              <a:rPr lang="zh-TW" altLang="en-US" b="1" dirty="0">
                <a:solidFill>
                  <a:srgbClr val="F1C232"/>
                </a:solidFill>
                <a:latin typeface="Microsoft JhengHei"/>
                <a:ea typeface="Microsoft JhengHei"/>
                <a:cs typeface="Microsoft JhengHei"/>
                <a:sym typeface="Microsoft JhengHei"/>
              </a:rPr>
              <a:t>，進行數位學習</a:t>
            </a:r>
          </a:p>
        </p:txBody>
      </p:sp>
      <p:sp>
        <p:nvSpPr>
          <p:cNvPr id="28" name="Google Shape;302;p11">
            <a:extLst>
              <a:ext uri="{FF2B5EF4-FFF2-40B4-BE49-F238E27FC236}">
                <a16:creationId xmlns:a16="http://schemas.microsoft.com/office/drawing/2014/main" id="{A52F0B19-07B0-4827-90CA-B37369265DF8}"/>
              </a:ext>
            </a:extLst>
          </p:cNvPr>
          <p:cNvSpPr/>
          <p:nvPr/>
        </p:nvSpPr>
        <p:spPr>
          <a:xfrm>
            <a:off x="642440" y="1150339"/>
            <a:ext cx="7300344" cy="94156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培力教師具備科技能力、數位學習課程發展，以及科技應用於教學與評量的能力</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2403;p67"/>
          <p:cNvSpPr/>
          <p:nvPr/>
        </p:nvSpPr>
        <p:spPr>
          <a:xfrm>
            <a:off x="8909223" y="3081422"/>
            <a:ext cx="2428892" cy="1550916"/>
          </a:xfrm>
          <a:prstGeom prst="bentArrow">
            <a:avLst>
              <a:gd name="adj1" fmla="val 25000"/>
              <a:gd name="adj2" fmla="val 25000"/>
              <a:gd name="adj3" fmla="val 25000"/>
              <a:gd name="adj4" fmla="val 43750"/>
            </a:avLst>
          </a:prstGeom>
          <a:solidFill>
            <a:srgbClr val="F26D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17" name="Google Shape;2405;p67"/>
          <p:cNvGrpSpPr/>
          <p:nvPr/>
        </p:nvGrpSpPr>
        <p:grpSpPr>
          <a:xfrm>
            <a:off x="9909354" y="3748177"/>
            <a:ext cx="488901" cy="427164"/>
            <a:chOff x="4800505" y="2786674"/>
            <a:chExt cx="366676" cy="320373"/>
          </a:xfrm>
        </p:grpSpPr>
        <p:sp>
          <p:nvSpPr>
            <p:cNvPr id="18" name="Google Shape;2406;p67"/>
            <p:cNvSpPr/>
            <p:nvPr/>
          </p:nvSpPr>
          <p:spPr>
            <a:xfrm>
              <a:off x="4800505" y="2786674"/>
              <a:ext cx="366676" cy="263432"/>
            </a:xfrm>
            <a:custGeom>
              <a:avLst/>
              <a:gdLst/>
              <a:ahLst/>
              <a:cxnLst/>
              <a:rect l="l" t="t" r="r" b="b"/>
              <a:pathLst>
                <a:path w="21600" h="21600" extrusionOk="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2407;p67"/>
            <p:cNvSpPr/>
            <p:nvPr/>
          </p:nvSpPr>
          <p:spPr>
            <a:xfrm>
              <a:off x="5132766" y="2901184"/>
              <a:ext cx="22526" cy="125771"/>
            </a:xfrm>
            <a:custGeom>
              <a:avLst/>
              <a:gdLst/>
              <a:ahLst/>
              <a:cxnLst/>
              <a:rect l="l" t="t" r="r" b="b"/>
              <a:pathLst>
                <a:path w="21600" h="21600" extrusionOk="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2408;p67"/>
            <p:cNvSpPr/>
            <p:nvPr/>
          </p:nvSpPr>
          <p:spPr>
            <a:xfrm>
              <a:off x="5120877" y="3038217"/>
              <a:ext cx="46304" cy="68830"/>
            </a:xfrm>
            <a:custGeom>
              <a:avLst/>
              <a:gdLst/>
              <a:ahLst/>
              <a:cxnLst/>
              <a:rect l="l" t="t" r="r" b="b"/>
              <a:pathLst>
                <a:path w="21600" h="21600" extrusionOk="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solidFill>
              <a:srgbClr val="F26D64"/>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1" name="Google Shape;2409;p67"/>
          <p:cNvSpPr/>
          <p:nvPr/>
        </p:nvSpPr>
        <p:spPr>
          <a:xfrm>
            <a:off x="1622547" y="4632339"/>
            <a:ext cx="2428892" cy="1550916"/>
          </a:xfrm>
          <a:prstGeom prst="bentArrow">
            <a:avLst>
              <a:gd name="adj1" fmla="val 25000"/>
              <a:gd name="adj2" fmla="val 25000"/>
              <a:gd name="adj3" fmla="val 25000"/>
              <a:gd name="adj4" fmla="val 43750"/>
            </a:avLst>
          </a:prstGeom>
          <a:solidFill>
            <a:srgbClr val="546E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3" name="Google Shape;2411;p67"/>
          <p:cNvSpPr/>
          <p:nvPr/>
        </p:nvSpPr>
        <p:spPr>
          <a:xfrm>
            <a:off x="2575052" y="5367439"/>
            <a:ext cx="488067" cy="488901"/>
          </a:xfrm>
          <a:custGeom>
            <a:avLst/>
            <a:gdLst/>
            <a:ahLst/>
            <a:cxnLst/>
            <a:rect l="l" t="t" r="r" b="b"/>
            <a:pathLst>
              <a:path w="21020" h="21600" extrusionOk="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546E7A"/>
          </a:solid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2412;p67"/>
          <p:cNvSpPr/>
          <p:nvPr/>
        </p:nvSpPr>
        <p:spPr>
          <a:xfrm>
            <a:off x="6480329" y="3684555"/>
            <a:ext cx="2428892" cy="1550916"/>
          </a:xfrm>
          <a:prstGeom prst="bentArrow">
            <a:avLst>
              <a:gd name="adj1" fmla="val 25000"/>
              <a:gd name="adj2" fmla="val 25000"/>
              <a:gd name="adj3" fmla="val 25000"/>
              <a:gd name="adj4" fmla="val 43750"/>
            </a:avLst>
          </a:prstGeom>
          <a:solidFill>
            <a:srgbClr val="F8841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9" name="Google Shape;2417;p67"/>
          <p:cNvSpPr/>
          <p:nvPr/>
        </p:nvSpPr>
        <p:spPr>
          <a:xfrm>
            <a:off x="4051437" y="4115366"/>
            <a:ext cx="2428892" cy="1550916"/>
          </a:xfrm>
          <a:prstGeom prst="bentArrow">
            <a:avLst>
              <a:gd name="adj1" fmla="val 25000"/>
              <a:gd name="adj2" fmla="val 25000"/>
              <a:gd name="adj3" fmla="val 25000"/>
              <a:gd name="adj4" fmla="val 43750"/>
            </a:avLst>
          </a:prstGeom>
          <a:solidFill>
            <a:srgbClr val="9BBB4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67"/>
              <a:buFont typeface="Arial"/>
              <a:buNone/>
              <a:tabLst/>
              <a:defRPr/>
            </a:pPr>
            <a:endParaRPr kumimoji="0" sz="1867"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42" name="Google Shape;2420;p67"/>
          <p:cNvSpPr/>
          <p:nvPr/>
        </p:nvSpPr>
        <p:spPr>
          <a:xfrm>
            <a:off x="1664485" y="3122745"/>
            <a:ext cx="2262752" cy="10525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1" i="0" u="none" strike="noStrike" kern="1200" cap="none" spc="0" normalizeH="0" baseline="0" noProof="0" dirty="0">
                <a:ln>
                  <a:noFill/>
                </a:ln>
                <a:solidFill>
                  <a:srgbClr val="595959"/>
                </a:solidFill>
                <a:effectLst/>
                <a:uLnTx/>
                <a:uFillTx/>
                <a:latin typeface="Calibri"/>
                <a:ea typeface="Arial"/>
                <a:cs typeface="Calibri"/>
                <a:sym typeface="Calibri"/>
              </a:rPr>
              <a:t>數位教學指引</a:t>
            </a:r>
            <a:r>
              <a:rPr kumimoji="0" lang="zh-TW" altLang="en-US" sz="1600" b="0" i="0" u="none" strike="noStrike" kern="1200" cap="none" spc="0" normalizeH="0" baseline="0" noProof="0" dirty="0">
                <a:ln>
                  <a:noFill/>
                </a:ln>
                <a:solidFill>
                  <a:srgbClr val="595959"/>
                </a:solidFill>
                <a:effectLst/>
                <a:uLnTx/>
                <a:uFillTx/>
                <a:latin typeface="Calibri"/>
                <a:ea typeface="Arial"/>
                <a:cs typeface="Calibri"/>
                <a:sym typeface="Calibri"/>
              </a:rPr>
              <a:t>：提供地方政府、學校與教師規劃與實施數位教學實務建議與資源應用之參考指引。</a:t>
            </a:r>
            <a:endParaRPr kumimoji="0" lang="en-US" altLang="zh-TW" sz="1600" b="0" i="0" u="none" strike="noStrike" kern="1200" cap="none" spc="0" normalizeH="0" baseline="0" noProof="0" dirty="0">
              <a:ln>
                <a:noFill/>
              </a:ln>
              <a:solidFill>
                <a:srgbClr val="595959"/>
              </a:solidFill>
              <a:effectLst/>
              <a:uLnTx/>
              <a:uFillTx/>
              <a:latin typeface="Calibri"/>
              <a:ea typeface="Arial"/>
              <a:cs typeface="Calibri"/>
              <a:sym typeface="Calibri"/>
            </a:endParaRPr>
          </a:p>
          <a:p>
            <a:pPr marL="0" marR="0" lvl="0" indent="0" algn="l" defTabSz="914400" rtl="0" eaLnBrk="1" fontAlgn="auto" latinLnBrk="0" hangingPunct="1">
              <a:lnSpc>
                <a:spcPct val="130000"/>
              </a:lnSpc>
              <a:spcBef>
                <a:spcPts val="0"/>
              </a:spcBef>
              <a:spcAft>
                <a:spcPts val="0"/>
              </a:spcAft>
              <a:buClr>
                <a:srgbClr val="000000"/>
              </a:buClr>
              <a:buSzPts val="16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3" name="Google Shape;2421;p67"/>
          <p:cNvSpPr/>
          <p:nvPr/>
        </p:nvSpPr>
        <p:spPr>
          <a:xfrm>
            <a:off x="6522271" y="2091901"/>
            <a:ext cx="2262752" cy="180895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預計於</a:t>
            </a:r>
            <a:r>
              <a:rPr kumimoji="0" lang="en-US" altLang="zh-TW" sz="1600" b="0" i="0" u="none" strike="noStrike" kern="1200" cap="none" spc="0" normalizeH="0" baseline="0" noProof="0">
                <a:ln>
                  <a:noFill/>
                </a:ln>
                <a:solidFill>
                  <a:srgbClr val="595959"/>
                </a:solidFill>
                <a:effectLst/>
                <a:uLnTx/>
                <a:uFillTx/>
                <a:latin typeface="Calibri"/>
                <a:ea typeface="Calibri"/>
                <a:cs typeface="Calibri"/>
                <a:sym typeface="Calibri"/>
              </a:rPr>
              <a:t>113</a:t>
            </a:r>
            <a:r>
              <a:rPr kumimoji="0" lang="zh-TW" altLang="en-US" sz="1600" b="0" i="0" u="none" strike="noStrike" kern="1200" cap="none" spc="0" normalizeH="0" baseline="0" noProof="0">
                <a:ln>
                  <a:noFill/>
                </a:ln>
                <a:solidFill>
                  <a:srgbClr val="595959"/>
                </a:solidFill>
                <a:effectLst/>
                <a:uLnTx/>
                <a:uFillTx/>
                <a:latin typeface="Calibri"/>
                <a:ea typeface="Calibri"/>
                <a:cs typeface="Calibri"/>
                <a:sym typeface="Calibri"/>
              </a:rPr>
              <a:t>年</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完成全國教師</a:t>
            </a:r>
            <a:r>
              <a:rPr kumimoji="0" lang="en-US" altLang="zh-TW" sz="1600" b="0" i="0" u="none" strike="noStrike" kern="1200" cap="none" spc="0" normalizeH="0" baseline="0" noProof="0" dirty="0">
                <a:ln>
                  <a:noFill/>
                </a:ln>
                <a:solidFill>
                  <a:srgbClr val="595959"/>
                </a:solidFill>
                <a:effectLst/>
                <a:uLnTx/>
                <a:uFillTx/>
                <a:latin typeface="Calibri"/>
                <a:ea typeface="Calibri"/>
                <a:cs typeface="Calibri"/>
                <a:sym typeface="Calibri"/>
              </a:rPr>
              <a:t>100%</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培訓。</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教師增能培訓模式架構</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針對不同學科特色、不同載具系統的數位教學設計。</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2422;p67"/>
          <p:cNvSpPr/>
          <p:nvPr/>
        </p:nvSpPr>
        <p:spPr>
          <a:xfrm>
            <a:off x="8964199" y="1800458"/>
            <a:ext cx="2262752" cy="10525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未來將持續加強教師設備硬體網路相關概念及教學應用知能培訓研習課程。</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5" name="Google Shape;2423;p67"/>
          <p:cNvSpPr/>
          <p:nvPr/>
        </p:nvSpPr>
        <p:spPr>
          <a:xfrm>
            <a:off x="4056825" y="2215782"/>
            <a:ext cx="2262752" cy="177570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30000"/>
              </a:lnSpc>
              <a:spcBef>
                <a:spcPts val="0"/>
              </a:spcBef>
              <a:spcAft>
                <a:spcPts val="0"/>
              </a:spcAft>
              <a:buClr>
                <a:srgbClr val="000000"/>
              </a:buClr>
              <a:buSzPts val="1600"/>
              <a:buFontTx/>
              <a:buNone/>
              <a:tabLst/>
              <a:defRPr/>
            </a:pP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除規劃教師數位教學的目標，</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鼓勵各縣市研提教師獎勵機制</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，鼓勵教師嘗試以科技進行部分教學，透過</a:t>
            </a:r>
            <a:r>
              <a:rPr kumimoji="0" lang="zh-TW" altLang="en-US" sz="1600" b="1" i="0" u="none" strike="noStrike" kern="1200" cap="none" spc="0" normalizeH="0" baseline="0" noProof="0" dirty="0">
                <a:ln>
                  <a:noFill/>
                </a:ln>
                <a:solidFill>
                  <a:srgbClr val="595959"/>
                </a:solidFill>
                <a:effectLst/>
                <a:uLnTx/>
                <a:uFillTx/>
                <a:latin typeface="Calibri"/>
                <a:ea typeface="Calibri"/>
                <a:cs typeface="Calibri"/>
                <a:sym typeface="Calibri"/>
              </a:rPr>
              <a:t>教師社群共備</a:t>
            </a:r>
            <a:r>
              <a:rPr kumimoji="0" lang="zh-TW" altLang="en-US" sz="1600" b="0" i="0" u="none" strike="noStrike" kern="1200" cap="none" spc="0" normalizeH="0" baseline="0" noProof="0" dirty="0">
                <a:ln>
                  <a:noFill/>
                </a:ln>
                <a:solidFill>
                  <a:srgbClr val="595959"/>
                </a:solidFill>
                <a:effectLst/>
                <a:uLnTx/>
                <a:uFillTx/>
                <a:latin typeface="Calibri"/>
                <a:ea typeface="Calibri"/>
                <a:cs typeface="Calibri"/>
                <a:sym typeface="Calibri"/>
              </a:rPr>
              <a:t>，弭平教師資訊落差。</a:t>
            </a:r>
            <a:endParaRPr kumimoji="0" lang="zh-TW" alt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7" name="Google Shape;2294;p63"/>
          <p:cNvSpPr/>
          <p:nvPr/>
        </p:nvSpPr>
        <p:spPr>
          <a:xfrm flipH="1">
            <a:off x="7487208" y="4378887"/>
            <a:ext cx="415133" cy="417047"/>
          </a:xfrm>
          <a:custGeom>
            <a:avLst/>
            <a:gdLst/>
            <a:ahLst/>
            <a:cxnLst/>
            <a:rect l="l" t="t" r="r" b="b"/>
            <a:pathLst>
              <a:path w="264" h="265" extrusionOk="0">
                <a:moveTo>
                  <a:pt x="149" y="58"/>
                </a:moveTo>
                <a:cubicBezTo>
                  <a:pt x="116" y="58"/>
                  <a:pt x="116" y="58"/>
                  <a:pt x="116" y="58"/>
                </a:cubicBezTo>
                <a:cubicBezTo>
                  <a:pt x="116" y="116"/>
                  <a:pt x="116" y="116"/>
                  <a:pt x="116" y="116"/>
                </a:cubicBezTo>
                <a:cubicBezTo>
                  <a:pt x="60" y="116"/>
                  <a:pt x="60" y="116"/>
                  <a:pt x="60" y="116"/>
                </a:cubicBezTo>
                <a:cubicBezTo>
                  <a:pt x="60" y="148"/>
                  <a:pt x="60" y="148"/>
                  <a:pt x="60" y="148"/>
                </a:cubicBezTo>
                <a:cubicBezTo>
                  <a:pt x="116" y="148"/>
                  <a:pt x="116" y="148"/>
                  <a:pt x="116" y="148"/>
                </a:cubicBezTo>
                <a:cubicBezTo>
                  <a:pt x="116" y="207"/>
                  <a:pt x="116" y="207"/>
                  <a:pt x="116" y="207"/>
                </a:cubicBezTo>
                <a:cubicBezTo>
                  <a:pt x="149" y="207"/>
                  <a:pt x="149" y="207"/>
                  <a:pt x="149" y="207"/>
                </a:cubicBezTo>
                <a:cubicBezTo>
                  <a:pt x="149" y="148"/>
                  <a:pt x="149" y="148"/>
                  <a:pt x="149" y="148"/>
                </a:cubicBezTo>
                <a:cubicBezTo>
                  <a:pt x="205" y="148"/>
                  <a:pt x="205" y="148"/>
                  <a:pt x="205" y="148"/>
                </a:cubicBezTo>
                <a:cubicBezTo>
                  <a:pt x="205" y="116"/>
                  <a:pt x="205" y="116"/>
                  <a:pt x="205" y="116"/>
                </a:cubicBezTo>
                <a:cubicBezTo>
                  <a:pt x="149" y="116"/>
                  <a:pt x="149" y="116"/>
                  <a:pt x="149" y="116"/>
                </a:cubicBezTo>
                <a:cubicBezTo>
                  <a:pt x="149" y="58"/>
                  <a:pt x="149" y="58"/>
                  <a:pt x="149" y="58"/>
                </a:cubicBezTo>
                <a:moveTo>
                  <a:pt x="132" y="235"/>
                </a:moveTo>
                <a:cubicBezTo>
                  <a:pt x="76" y="235"/>
                  <a:pt x="30" y="189"/>
                  <a:pt x="30" y="133"/>
                </a:cubicBezTo>
                <a:cubicBezTo>
                  <a:pt x="30" y="76"/>
                  <a:pt x="76" y="30"/>
                  <a:pt x="132" y="30"/>
                </a:cubicBezTo>
                <a:cubicBezTo>
                  <a:pt x="189" y="30"/>
                  <a:pt x="235" y="76"/>
                  <a:pt x="235" y="133"/>
                </a:cubicBezTo>
                <a:cubicBezTo>
                  <a:pt x="235" y="189"/>
                  <a:pt x="189" y="235"/>
                  <a:pt x="132" y="235"/>
                </a:cubicBezTo>
                <a:moveTo>
                  <a:pt x="132" y="0"/>
                </a:moveTo>
                <a:cubicBezTo>
                  <a:pt x="59" y="0"/>
                  <a:pt x="0" y="60"/>
                  <a:pt x="0" y="133"/>
                </a:cubicBezTo>
                <a:cubicBezTo>
                  <a:pt x="0" y="206"/>
                  <a:pt x="59" y="265"/>
                  <a:pt x="132" y="265"/>
                </a:cubicBezTo>
                <a:cubicBezTo>
                  <a:pt x="205" y="265"/>
                  <a:pt x="264" y="206"/>
                  <a:pt x="264" y="133"/>
                </a:cubicBezTo>
                <a:cubicBezTo>
                  <a:pt x="264" y="60"/>
                  <a:pt x="205" y="0"/>
                  <a:pt x="132" y="0"/>
                </a:cubicBezTo>
              </a:path>
            </a:pathLst>
          </a:cu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4" name="Google Shape;2775;p76"/>
          <p:cNvSpPr/>
          <p:nvPr/>
        </p:nvSpPr>
        <p:spPr>
          <a:xfrm>
            <a:off x="5117863" y="4795934"/>
            <a:ext cx="390091" cy="439537"/>
          </a:xfrm>
          <a:custGeom>
            <a:avLst/>
            <a:gdLst/>
            <a:ahLst/>
            <a:cxnLst/>
            <a:rect l="l" t="t" r="r" b="b"/>
            <a:pathLst>
              <a:path w="282" h="319" extrusionOk="0">
                <a:moveTo>
                  <a:pt x="230" y="212"/>
                </a:moveTo>
                <a:lnTo>
                  <a:pt x="230" y="212"/>
                </a:lnTo>
                <a:lnTo>
                  <a:pt x="221" y="214"/>
                </a:lnTo>
                <a:lnTo>
                  <a:pt x="212" y="216"/>
                </a:lnTo>
                <a:lnTo>
                  <a:pt x="204" y="220"/>
                </a:lnTo>
                <a:lnTo>
                  <a:pt x="197" y="223"/>
                </a:lnTo>
                <a:lnTo>
                  <a:pt x="105" y="169"/>
                </a:lnTo>
                <a:lnTo>
                  <a:pt x="105" y="169"/>
                </a:lnTo>
                <a:lnTo>
                  <a:pt x="105" y="160"/>
                </a:lnTo>
                <a:lnTo>
                  <a:pt x="105" y="160"/>
                </a:lnTo>
                <a:lnTo>
                  <a:pt x="105" y="151"/>
                </a:lnTo>
                <a:lnTo>
                  <a:pt x="197" y="96"/>
                </a:lnTo>
                <a:lnTo>
                  <a:pt x="197" y="96"/>
                </a:lnTo>
                <a:lnTo>
                  <a:pt x="204" y="100"/>
                </a:lnTo>
                <a:lnTo>
                  <a:pt x="212" y="104"/>
                </a:lnTo>
                <a:lnTo>
                  <a:pt x="221" y="105"/>
                </a:lnTo>
                <a:lnTo>
                  <a:pt x="230" y="107"/>
                </a:lnTo>
                <a:lnTo>
                  <a:pt x="230" y="107"/>
                </a:lnTo>
                <a:lnTo>
                  <a:pt x="239" y="105"/>
                </a:lnTo>
                <a:lnTo>
                  <a:pt x="250" y="102"/>
                </a:lnTo>
                <a:lnTo>
                  <a:pt x="259" y="98"/>
                </a:lnTo>
                <a:lnTo>
                  <a:pt x="266" y="91"/>
                </a:lnTo>
                <a:lnTo>
                  <a:pt x="273" y="84"/>
                </a:lnTo>
                <a:lnTo>
                  <a:pt x="277" y="75"/>
                </a:lnTo>
                <a:lnTo>
                  <a:pt x="281" y="64"/>
                </a:lnTo>
                <a:lnTo>
                  <a:pt x="282" y="53"/>
                </a:lnTo>
                <a:lnTo>
                  <a:pt x="282" y="53"/>
                </a:lnTo>
                <a:lnTo>
                  <a:pt x="281" y="44"/>
                </a:lnTo>
                <a:lnTo>
                  <a:pt x="277" y="33"/>
                </a:lnTo>
                <a:lnTo>
                  <a:pt x="273" y="24"/>
                </a:lnTo>
                <a:lnTo>
                  <a:pt x="266" y="17"/>
                </a:lnTo>
                <a:lnTo>
                  <a:pt x="259" y="9"/>
                </a:lnTo>
                <a:lnTo>
                  <a:pt x="250" y="4"/>
                </a:lnTo>
                <a:lnTo>
                  <a:pt x="239" y="2"/>
                </a:lnTo>
                <a:lnTo>
                  <a:pt x="230" y="0"/>
                </a:lnTo>
                <a:lnTo>
                  <a:pt x="230" y="0"/>
                </a:lnTo>
                <a:lnTo>
                  <a:pt x="219" y="2"/>
                </a:lnTo>
                <a:lnTo>
                  <a:pt x="208" y="4"/>
                </a:lnTo>
                <a:lnTo>
                  <a:pt x="199" y="9"/>
                </a:lnTo>
                <a:lnTo>
                  <a:pt x="192" y="17"/>
                </a:lnTo>
                <a:lnTo>
                  <a:pt x="184" y="24"/>
                </a:lnTo>
                <a:lnTo>
                  <a:pt x="181" y="33"/>
                </a:lnTo>
                <a:lnTo>
                  <a:pt x="177" y="44"/>
                </a:lnTo>
                <a:lnTo>
                  <a:pt x="175" y="53"/>
                </a:lnTo>
                <a:lnTo>
                  <a:pt x="175" y="53"/>
                </a:lnTo>
                <a:lnTo>
                  <a:pt x="177" y="62"/>
                </a:lnTo>
                <a:lnTo>
                  <a:pt x="85" y="118"/>
                </a:lnTo>
                <a:lnTo>
                  <a:pt x="85" y="118"/>
                </a:lnTo>
                <a:lnTo>
                  <a:pt x="78" y="113"/>
                </a:lnTo>
                <a:lnTo>
                  <a:pt x="68" y="109"/>
                </a:lnTo>
                <a:lnTo>
                  <a:pt x="61" y="107"/>
                </a:lnTo>
                <a:lnTo>
                  <a:pt x="52" y="107"/>
                </a:lnTo>
                <a:lnTo>
                  <a:pt x="52" y="107"/>
                </a:lnTo>
                <a:lnTo>
                  <a:pt x="41" y="107"/>
                </a:lnTo>
                <a:lnTo>
                  <a:pt x="30" y="111"/>
                </a:lnTo>
                <a:lnTo>
                  <a:pt x="23" y="116"/>
                </a:lnTo>
                <a:lnTo>
                  <a:pt x="14" y="122"/>
                </a:lnTo>
                <a:lnTo>
                  <a:pt x="9" y="131"/>
                </a:lnTo>
                <a:lnTo>
                  <a:pt x="3" y="140"/>
                </a:lnTo>
                <a:lnTo>
                  <a:pt x="0" y="149"/>
                </a:lnTo>
                <a:lnTo>
                  <a:pt x="0" y="160"/>
                </a:lnTo>
                <a:lnTo>
                  <a:pt x="0" y="160"/>
                </a:lnTo>
                <a:lnTo>
                  <a:pt x="0" y="171"/>
                </a:lnTo>
                <a:lnTo>
                  <a:pt x="3" y="180"/>
                </a:lnTo>
                <a:lnTo>
                  <a:pt x="9" y="189"/>
                </a:lnTo>
                <a:lnTo>
                  <a:pt x="14" y="198"/>
                </a:lnTo>
                <a:lnTo>
                  <a:pt x="23" y="203"/>
                </a:lnTo>
                <a:lnTo>
                  <a:pt x="30" y="209"/>
                </a:lnTo>
                <a:lnTo>
                  <a:pt x="41" y="212"/>
                </a:lnTo>
                <a:lnTo>
                  <a:pt x="52" y="212"/>
                </a:lnTo>
                <a:lnTo>
                  <a:pt x="52" y="212"/>
                </a:lnTo>
                <a:lnTo>
                  <a:pt x="61" y="212"/>
                </a:lnTo>
                <a:lnTo>
                  <a:pt x="68" y="211"/>
                </a:lnTo>
                <a:lnTo>
                  <a:pt x="78" y="207"/>
                </a:lnTo>
                <a:lnTo>
                  <a:pt x="85" y="202"/>
                </a:lnTo>
                <a:lnTo>
                  <a:pt x="177" y="258"/>
                </a:lnTo>
                <a:lnTo>
                  <a:pt x="177" y="258"/>
                </a:lnTo>
                <a:lnTo>
                  <a:pt x="175" y="267"/>
                </a:lnTo>
                <a:lnTo>
                  <a:pt x="175" y="267"/>
                </a:lnTo>
                <a:lnTo>
                  <a:pt x="177" y="278"/>
                </a:lnTo>
                <a:lnTo>
                  <a:pt x="181" y="287"/>
                </a:lnTo>
                <a:lnTo>
                  <a:pt x="184" y="296"/>
                </a:lnTo>
                <a:lnTo>
                  <a:pt x="192" y="303"/>
                </a:lnTo>
                <a:lnTo>
                  <a:pt x="199" y="310"/>
                </a:lnTo>
                <a:lnTo>
                  <a:pt x="208" y="316"/>
                </a:lnTo>
                <a:lnTo>
                  <a:pt x="219" y="318"/>
                </a:lnTo>
                <a:lnTo>
                  <a:pt x="230" y="319"/>
                </a:lnTo>
                <a:lnTo>
                  <a:pt x="230" y="319"/>
                </a:lnTo>
                <a:lnTo>
                  <a:pt x="239" y="318"/>
                </a:lnTo>
                <a:lnTo>
                  <a:pt x="250" y="316"/>
                </a:lnTo>
                <a:lnTo>
                  <a:pt x="259" y="310"/>
                </a:lnTo>
                <a:lnTo>
                  <a:pt x="266" y="303"/>
                </a:lnTo>
                <a:lnTo>
                  <a:pt x="273" y="296"/>
                </a:lnTo>
                <a:lnTo>
                  <a:pt x="277" y="287"/>
                </a:lnTo>
                <a:lnTo>
                  <a:pt x="281" y="278"/>
                </a:lnTo>
                <a:lnTo>
                  <a:pt x="282" y="267"/>
                </a:lnTo>
                <a:lnTo>
                  <a:pt x="282" y="267"/>
                </a:lnTo>
                <a:lnTo>
                  <a:pt x="281" y="256"/>
                </a:lnTo>
                <a:lnTo>
                  <a:pt x="277" y="245"/>
                </a:lnTo>
                <a:lnTo>
                  <a:pt x="273" y="236"/>
                </a:lnTo>
                <a:lnTo>
                  <a:pt x="266" y="229"/>
                </a:lnTo>
                <a:lnTo>
                  <a:pt x="259" y="221"/>
                </a:lnTo>
                <a:lnTo>
                  <a:pt x="250" y="218"/>
                </a:lnTo>
                <a:lnTo>
                  <a:pt x="239" y="214"/>
                </a:lnTo>
                <a:lnTo>
                  <a:pt x="230" y="212"/>
                </a:lnTo>
                <a:lnTo>
                  <a:pt x="230" y="212"/>
                </a:lnTo>
                <a:close/>
              </a:path>
            </a:pathLst>
          </a:custGeom>
          <a:solidFill>
            <a:srgbClr val="9BBB40"/>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srgbClr val="59595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0273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Google Shape;302;p11">
            <a:extLst>
              <a:ext uri="{FF2B5EF4-FFF2-40B4-BE49-F238E27FC236}">
                <a16:creationId xmlns:a16="http://schemas.microsoft.com/office/drawing/2014/main" id="{A52F0B19-07B0-4827-90CA-B37369265DF8}"/>
              </a:ext>
            </a:extLst>
          </p:cNvPr>
          <p:cNvSpPr/>
          <p:nvPr/>
        </p:nvSpPr>
        <p:spPr>
          <a:xfrm>
            <a:off x="588566" y="1259327"/>
            <a:ext cx="6552998" cy="53410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培養學生運用科技輔助自主學習的能力</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4" name="Google Shape;2137;p59"/>
          <p:cNvSpPr/>
          <p:nvPr/>
        </p:nvSpPr>
        <p:spPr>
          <a:xfrm rot="5400000">
            <a:off x="1807068" y="3255563"/>
            <a:ext cx="3815254" cy="2282514"/>
          </a:xfrm>
          <a:prstGeom prst="homePlate">
            <a:avLst>
              <a:gd name="adj" fmla="val 18680"/>
            </a:avLst>
          </a:prstGeom>
          <a:solidFill>
            <a:srgbClr val="546E7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2138;p59"/>
          <p:cNvSpPr/>
          <p:nvPr/>
        </p:nvSpPr>
        <p:spPr>
          <a:xfrm>
            <a:off x="2980233" y="1907302"/>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2139;p59"/>
          <p:cNvSpPr/>
          <p:nvPr/>
        </p:nvSpPr>
        <p:spPr>
          <a:xfrm>
            <a:off x="3090254" y="2018118"/>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546E7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7" name="Google Shape;2140;p59"/>
          <p:cNvSpPr/>
          <p:nvPr/>
        </p:nvSpPr>
        <p:spPr>
          <a:xfrm rot="5400000">
            <a:off x="4439431" y="3255565"/>
            <a:ext cx="3815255" cy="2282514"/>
          </a:xfrm>
          <a:prstGeom prst="homePlate">
            <a:avLst>
              <a:gd name="adj" fmla="val 18680"/>
            </a:avLst>
          </a:pr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2141;p59"/>
          <p:cNvSpPr/>
          <p:nvPr/>
        </p:nvSpPr>
        <p:spPr>
          <a:xfrm>
            <a:off x="5612597" y="1907302"/>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9" name="Google Shape;2142;p59"/>
          <p:cNvSpPr/>
          <p:nvPr/>
        </p:nvSpPr>
        <p:spPr>
          <a:xfrm>
            <a:off x="5722618" y="2018118"/>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0" name="Google Shape;2143;p59"/>
          <p:cNvSpPr/>
          <p:nvPr/>
        </p:nvSpPr>
        <p:spPr>
          <a:xfrm rot="5400000">
            <a:off x="7071796" y="3255563"/>
            <a:ext cx="3815254" cy="2282514"/>
          </a:xfrm>
          <a:prstGeom prst="homePlate">
            <a:avLst>
              <a:gd name="adj" fmla="val 18680"/>
            </a:avLst>
          </a:pr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1" name="Google Shape;2144;p59"/>
          <p:cNvSpPr/>
          <p:nvPr/>
        </p:nvSpPr>
        <p:spPr>
          <a:xfrm>
            <a:off x="8244961" y="1907302"/>
            <a:ext cx="1468924" cy="1469748"/>
          </a:xfrm>
          <a:custGeom>
            <a:avLst/>
            <a:gdLst/>
            <a:ahLst/>
            <a:cxnLst/>
            <a:rect l="l" t="t" r="r" b="b"/>
            <a:pathLst>
              <a:path w="751" h="751" extrusionOk="0">
                <a:moveTo>
                  <a:pt x="751" y="375"/>
                </a:moveTo>
                <a:cubicBezTo>
                  <a:pt x="751" y="387"/>
                  <a:pt x="729" y="398"/>
                  <a:pt x="727" y="410"/>
                </a:cubicBezTo>
                <a:cubicBezTo>
                  <a:pt x="726" y="422"/>
                  <a:pt x="746" y="437"/>
                  <a:pt x="743" y="449"/>
                </a:cubicBezTo>
                <a:cubicBezTo>
                  <a:pt x="741" y="460"/>
                  <a:pt x="717" y="467"/>
                  <a:pt x="714" y="478"/>
                </a:cubicBezTo>
                <a:cubicBezTo>
                  <a:pt x="710" y="490"/>
                  <a:pt x="727" y="508"/>
                  <a:pt x="722" y="519"/>
                </a:cubicBezTo>
                <a:cubicBezTo>
                  <a:pt x="717" y="530"/>
                  <a:pt x="693" y="532"/>
                  <a:pt x="687" y="542"/>
                </a:cubicBezTo>
                <a:cubicBezTo>
                  <a:pt x="682" y="553"/>
                  <a:pt x="694" y="574"/>
                  <a:pt x="687" y="584"/>
                </a:cubicBezTo>
                <a:cubicBezTo>
                  <a:pt x="681" y="594"/>
                  <a:pt x="656" y="591"/>
                  <a:pt x="649" y="600"/>
                </a:cubicBezTo>
                <a:cubicBezTo>
                  <a:pt x="641" y="609"/>
                  <a:pt x="649" y="632"/>
                  <a:pt x="641" y="641"/>
                </a:cubicBezTo>
                <a:cubicBezTo>
                  <a:pt x="632" y="649"/>
                  <a:pt x="609" y="641"/>
                  <a:pt x="600" y="649"/>
                </a:cubicBezTo>
                <a:cubicBezTo>
                  <a:pt x="590" y="657"/>
                  <a:pt x="594" y="681"/>
                  <a:pt x="584" y="688"/>
                </a:cubicBezTo>
                <a:cubicBezTo>
                  <a:pt x="579" y="691"/>
                  <a:pt x="571" y="689"/>
                  <a:pt x="562" y="688"/>
                </a:cubicBezTo>
                <a:cubicBezTo>
                  <a:pt x="555" y="686"/>
                  <a:pt x="547" y="685"/>
                  <a:pt x="542" y="688"/>
                </a:cubicBezTo>
                <a:cubicBezTo>
                  <a:pt x="532" y="693"/>
                  <a:pt x="530" y="718"/>
                  <a:pt x="519" y="722"/>
                </a:cubicBezTo>
                <a:cubicBezTo>
                  <a:pt x="513" y="725"/>
                  <a:pt x="506" y="721"/>
                  <a:pt x="498" y="718"/>
                </a:cubicBezTo>
                <a:cubicBezTo>
                  <a:pt x="491" y="715"/>
                  <a:pt x="483" y="712"/>
                  <a:pt x="478" y="714"/>
                </a:cubicBezTo>
                <a:cubicBezTo>
                  <a:pt x="467" y="718"/>
                  <a:pt x="460" y="741"/>
                  <a:pt x="448" y="744"/>
                </a:cubicBezTo>
                <a:cubicBezTo>
                  <a:pt x="442" y="745"/>
                  <a:pt x="436" y="740"/>
                  <a:pt x="429" y="736"/>
                </a:cubicBezTo>
                <a:cubicBezTo>
                  <a:pt x="422" y="731"/>
                  <a:pt x="416" y="727"/>
                  <a:pt x="410" y="728"/>
                </a:cubicBezTo>
                <a:cubicBezTo>
                  <a:pt x="398" y="729"/>
                  <a:pt x="387" y="751"/>
                  <a:pt x="375" y="751"/>
                </a:cubicBezTo>
                <a:cubicBezTo>
                  <a:pt x="363" y="751"/>
                  <a:pt x="352" y="729"/>
                  <a:pt x="340" y="728"/>
                </a:cubicBezTo>
                <a:cubicBezTo>
                  <a:pt x="335" y="727"/>
                  <a:pt x="328" y="731"/>
                  <a:pt x="322" y="736"/>
                </a:cubicBezTo>
                <a:cubicBezTo>
                  <a:pt x="315" y="740"/>
                  <a:pt x="308" y="745"/>
                  <a:pt x="302" y="744"/>
                </a:cubicBezTo>
                <a:cubicBezTo>
                  <a:pt x="290" y="741"/>
                  <a:pt x="284" y="718"/>
                  <a:pt x="272" y="714"/>
                </a:cubicBezTo>
                <a:cubicBezTo>
                  <a:pt x="267" y="712"/>
                  <a:pt x="260" y="715"/>
                  <a:pt x="252" y="718"/>
                </a:cubicBezTo>
                <a:cubicBezTo>
                  <a:pt x="245" y="721"/>
                  <a:pt x="237" y="725"/>
                  <a:pt x="231" y="722"/>
                </a:cubicBezTo>
                <a:cubicBezTo>
                  <a:pt x="220" y="718"/>
                  <a:pt x="219" y="693"/>
                  <a:pt x="208" y="688"/>
                </a:cubicBezTo>
                <a:cubicBezTo>
                  <a:pt x="203" y="685"/>
                  <a:pt x="195" y="686"/>
                  <a:pt x="188" y="688"/>
                </a:cubicBezTo>
                <a:cubicBezTo>
                  <a:pt x="180" y="689"/>
                  <a:pt x="172" y="691"/>
                  <a:pt x="167" y="687"/>
                </a:cubicBezTo>
                <a:cubicBezTo>
                  <a:pt x="157" y="681"/>
                  <a:pt x="160" y="657"/>
                  <a:pt x="151" y="649"/>
                </a:cubicBezTo>
                <a:cubicBezTo>
                  <a:pt x="141" y="641"/>
                  <a:pt x="118" y="649"/>
                  <a:pt x="110" y="641"/>
                </a:cubicBezTo>
                <a:cubicBezTo>
                  <a:pt x="101" y="632"/>
                  <a:pt x="109" y="609"/>
                  <a:pt x="102" y="600"/>
                </a:cubicBezTo>
                <a:cubicBezTo>
                  <a:pt x="94" y="591"/>
                  <a:pt x="70" y="594"/>
                  <a:pt x="63" y="584"/>
                </a:cubicBezTo>
                <a:cubicBezTo>
                  <a:pt x="56" y="574"/>
                  <a:pt x="69" y="553"/>
                  <a:pt x="63" y="542"/>
                </a:cubicBezTo>
                <a:cubicBezTo>
                  <a:pt x="57" y="532"/>
                  <a:pt x="33" y="530"/>
                  <a:pt x="28" y="519"/>
                </a:cubicBezTo>
                <a:cubicBezTo>
                  <a:pt x="24" y="508"/>
                  <a:pt x="40" y="490"/>
                  <a:pt x="36" y="478"/>
                </a:cubicBezTo>
                <a:cubicBezTo>
                  <a:pt x="33" y="467"/>
                  <a:pt x="9" y="460"/>
                  <a:pt x="7" y="449"/>
                </a:cubicBezTo>
                <a:cubicBezTo>
                  <a:pt x="5" y="437"/>
                  <a:pt x="24" y="422"/>
                  <a:pt x="23" y="410"/>
                </a:cubicBezTo>
                <a:cubicBezTo>
                  <a:pt x="22" y="398"/>
                  <a:pt x="0" y="387"/>
                  <a:pt x="0" y="375"/>
                </a:cubicBezTo>
                <a:cubicBezTo>
                  <a:pt x="0" y="363"/>
                  <a:pt x="22" y="352"/>
                  <a:pt x="23" y="341"/>
                </a:cubicBezTo>
                <a:cubicBezTo>
                  <a:pt x="24" y="329"/>
                  <a:pt x="5" y="314"/>
                  <a:pt x="7" y="302"/>
                </a:cubicBezTo>
                <a:cubicBezTo>
                  <a:pt x="9" y="290"/>
                  <a:pt x="33" y="284"/>
                  <a:pt x="36" y="273"/>
                </a:cubicBezTo>
                <a:cubicBezTo>
                  <a:pt x="40" y="261"/>
                  <a:pt x="24" y="243"/>
                  <a:pt x="28" y="232"/>
                </a:cubicBezTo>
                <a:cubicBezTo>
                  <a:pt x="33" y="221"/>
                  <a:pt x="57" y="219"/>
                  <a:pt x="63" y="208"/>
                </a:cubicBezTo>
                <a:cubicBezTo>
                  <a:pt x="69" y="198"/>
                  <a:pt x="56" y="177"/>
                  <a:pt x="63" y="167"/>
                </a:cubicBezTo>
                <a:cubicBezTo>
                  <a:pt x="70" y="157"/>
                  <a:pt x="94" y="160"/>
                  <a:pt x="102" y="151"/>
                </a:cubicBezTo>
                <a:cubicBezTo>
                  <a:pt x="109" y="142"/>
                  <a:pt x="101" y="118"/>
                  <a:pt x="110" y="110"/>
                </a:cubicBezTo>
                <a:cubicBezTo>
                  <a:pt x="118" y="101"/>
                  <a:pt x="141" y="109"/>
                  <a:pt x="151" y="102"/>
                </a:cubicBezTo>
                <a:cubicBezTo>
                  <a:pt x="160" y="94"/>
                  <a:pt x="157" y="70"/>
                  <a:pt x="167" y="63"/>
                </a:cubicBezTo>
                <a:cubicBezTo>
                  <a:pt x="172" y="60"/>
                  <a:pt x="180" y="61"/>
                  <a:pt x="188" y="63"/>
                </a:cubicBezTo>
                <a:cubicBezTo>
                  <a:pt x="195" y="64"/>
                  <a:pt x="203" y="66"/>
                  <a:pt x="208" y="63"/>
                </a:cubicBezTo>
                <a:cubicBezTo>
                  <a:pt x="219" y="57"/>
                  <a:pt x="220" y="33"/>
                  <a:pt x="231" y="28"/>
                </a:cubicBezTo>
                <a:cubicBezTo>
                  <a:pt x="237" y="26"/>
                  <a:pt x="245" y="29"/>
                  <a:pt x="252" y="32"/>
                </a:cubicBezTo>
                <a:cubicBezTo>
                  <a:pt x="260" y="35"/>
                  <a:pt x="267" y="38"/>
                  <a:pt x="272" y="36"/>
                </a:cubicBezTo>
                <a:cubicBezTo>
                  <a:pt x="284" y="33"/>
                  <a:pt x="290" y="9"/>
                  <a:pt x="302" y="7"/>
                </a:cubicBezTo>
                <a:cubicBezTo>
                  <a:pt x="308" y="6"/>
                  <a:pt x="315" y="10"/>
                  <a:pt x="322" y="15"/>
                </a:cubicBezTo>
                <a:cubicBezTo>
                  <a:pt x="328" y="19"/>
                  <a:pt x="335" y="24"/>
                  <a:pt x="340" y="23"/>
                </a:cubicBezTo>
                <a:cubicBezTo>
                  <a:pt x="352" y="22"/>
                  <a:pt x="363" y="0"/>
                  <a:pt x="375" y="0"/>
                </a:cubicBezTo>
                <a:cubicBezTo>
                  <a:pt x="387" y="0"/>
                  <a:pt x="398" y="22"/>
                  <a:pt x="410" y="23"/>
                </a:cubicBezTo>
                <a:cubicBezTo>
                  <a:pt x="416" y="24"/>
                  <a:pt x="422" y="19"/>
                  <a:pt x="429" y="15"/>
                </a:cubicBezTo>
                <a:cubicBezTo>
                  <a:pt x="436" y="10"/>
                  <a:pt x="442" y="6"/>
                  <a:pt x="448" y="7"/>
                </a:cubicBezTo>
                <a:cubicBezTo>
                  <a:pt x="460" y="9"/>
                  <a:pt x="467" y="33"/>
                  <a:pt x="478" y="36"/>
                </a:cubicBezTo>
                <a:cubicBezTo>
                  <a:pt x="483" y="38"/>
                  <a:pt x="491" y="35"/>
                  <a:pt x="498" y="32"/>
                </a:cubicBezTo>
                <a:cubicBezTo>
                  <a:pt x="506" y="29"/>
                  <a:pt x="513" y="26"/>
                  <a:pt x="519" y="28"/>
                </a:cubicBezTo>
                <a:cubicBezTo>
                  <a:pt x="530" y="33"/>
                  <a:pt x="532" y="57"/>
                  <a:pt x="542" y="63"/>
                </a:cubicBezTo>
                <a:cubicBezTo>
                  <a:pt x="547" y="66"/>
                  <a:pt x="555" y="64"/>
                  <a:pt x="562" y="63"/>
                </a:cubicBezTo>
                <a:cubicBezTo>
                  <a:pt x="571" y="61"/>
                  <a:pt x="579" y="60"/>
                  <a:pt x="584" y="63"/>
                </a:cubicBezTo>
                <a:cubicBezTo>
                  <a:pt x="594" y="70"/>
                  <a:pt x="590" y="94"/>
                  <a:pt x="600" y="102"/>
                </a:cubicBezTo>
                <a:cubicBezTo>
                  <a:pt x="609" y="109"/>
                  <a:pt x="632" y="101"/>
                  <a:pt x="641" y="110"/>
                </a:cubicBezTo>
                <a:cubicBezTo>
                  <a:pt x="649" y="118"/>
                  <a:pt x="641" y="142"/>
                  <a:pt x="649" y="151"/>
                </a:cubicBezTo>
                <a:cubicBezTo>
                  <a:pt x="656" y="160"/>
                  <a:pt x="681" y="157"/>
                  <a:pt x="687" y="167"/>
                </a:cubicBezTo>
                <a:cubicBezTo>
                  <a:pt x="694" y="177"/>
                  <a:pt x="682" y="198"/>
                  <a:pt x="687" y="208"/>
                </a:cubicBezTo>
                <a:cubicBezTo>
                  <a:pt x="693" y="219"/>
                  <a:pt x="717" y="221"/>
                  <a:pt x="722" y="232"/>
                </a:cubicBezTo>
                <a:cubicBezTo>
                  <a:pt x="727" y="243"/>
                  <a:pt x="710" y="261"/>
                  <a:pt x="714" y="273"/>
                </a:cubicBezTo>
                <a:cubicBezTo>
                  <a:pt x="717" y="284"/>
                  <a:pt x="741" y="290"/>
                  <a:pt x="743" y="302"/>
                </a:cubicBezTo>
                <a:cubicBezTo>
                  <a:pt x="746" y="314"/>
                  <a:pt x="726" y="329"/>
                  <a:pt x="727" y="341"/>
                </a:cubicBezTo>
                <a:cubicBezTo>
                  <a:pt x="729" y="352"/>
                  <a:pt x="751" y="363"/>
                  <a:pt x="751" y="375"/>
                </a:cubicBezTo>
              </a:path>
            </a:pathLst>
          </a:custGeom>
          <a:solidFill>
            <a:schemeClr val="lt1"/>
          </a:solidFill>
          <a:ln>
            <a:noFill/>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2" name="Google Shape;2145;p59"/>
          <p:cNvSpPr/>
          <p:nvPr/>
        </p:nvSpPr>
        <p:spPr>
          <a:xfrm>
            <a:off x="8354982" y="2018118"/>
            <a:ext cx="1247352" cy="1248880"/>
          </a:xfrm>
          <a:custGeom>
            <a:avLst/>
            <a:gdLst/>
            <a:ahLst/>
            <a:cxnLst/>
            <a:rect l="l" t="t" r="r" b="b"/>
            <a:pathLst>
              <a:path w="688" h="689" extrusionOk="0">
                <a:moveTo>
                  <a:pt x="344" y="689"/>
                </a:moveTo>
                <a:cubicBezTo>
                  <a:pt x="154" y="689"/>
                  <a:pt x="0" y="534"/>
                  <a:pt x="0" y="344"/>
                </a:cubicBezTo>
                <a:cubicBezTo>
                  <a:pt x="0" y="154"/>
                  <a:pt x="154" y="0"/>
                  <a:pt x="344" y="0"/>
                </a:cubicBezTo>
                <a:cubicBezTo>
                  <a:pt x="534" y="0"/>
                  <a:pt x="688" y="154"/>
                  <a:pt x="688" y="344"/>
                </a:cubicBezTo>
                <a:cubicBezTo>
                  <a:pt x="688" y="534"/>
                  <a:pt x="534" y="689"/>
                  <a:pt x="344" y="689"/>
                </a:cubicBezTo>
                <a:close/>
                <a:moveTo>
                  <a:pt x="344" y="19"/>
                </a:moveTo>
                <a:cubicBezTo>
                  <a:pt x="165" y="19"/>
                  <a:pt x="19" y="165"/>
                  <a:pt x="19" y="344"/>
                </a:cubicBezTo>
                <a:cubicBezTo>
                  <a:pt x="19" y="523"/>
                  <a:pt x="165" y="669"/>
                  <a:pt x="344" y="669"/>
                </a:cubicBezTo>
                <a:cubicBezTo>
                  <a:pt x="523" y="669"/>
                  <a:pt x="669" y="523"/>
                  <a:pt x="669" y="344"/>
                </a:cubicBezTo>
                <a:cubicBezTo>
                  <a:pt x="669" y="165"/>
                  <a:pt x="523" y="19"/>
                  <a:pt x="344" y="19"/>
                </a:cubicBezTo>
                <a:close/>
              </a:path>
            </a:pathLst>
          </a:custGeom>
          <a:solidFill>
            <a:srgbClr val="F8841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63" name="Google Shape;2149;p59"/>
          <p:cNvSpPr txBox="1"/>
          <p:nvPr/>
        </p:nvSpPr>
        <p:spPr>
          <a:xfrm>
            <a:off x="2573439" y="3438345"/>
            <a:ext cx="2282514" cy="1578441"/>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利用</a:t>
            </a:r>
            <a:r>
              <a:rPr kumimoji="0" lang="zh-TW" altLang="en-US" sz="1733" b="1" i="0" u="none" strike="noStrike" kern="1200" cap="none" spc="0" normalizeH="0" baseline="0" noProof="0" dirty="0">
                <a:ln>
                  <a:noFill/>
                </a:ln>
                <a:solidFill>
                  <a:prstClr val="white"/>
                </a:solidFill>
                <a:effectLst/>
                <a:uLnTx/>
                <a:uFillTx/>
                <a:latin typeface="Calibri"/>
                <a:ea typeface="Calibri"/>
                <a:cs typeface="Calibri"/>
                <a:sym typeface="Calibri"/>
              </a:rPr>
              <a:t>校訂課程</a:t>
            </a: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或</a:t>
            </a:r>
            <a:r>
              <a:rPr kumimoji="0" lang="zh-TW" altLang="en-US" sz="1733" b="1" i="0" u="none" strike="noStrike" kern="1200" cap="none" spc="0" normalizeH="0" baseline="0" noProof="0" dirty="0">
                <a:ln>
                  <a:noFill/>
                </a:ln>
                <a:solidFill>
                  <a:prstClr val="white"/>
                </a:solidFill>
                <a:effectLst/>
                <a:uLnTx/>
                <a:uFillTx/>
                <a:latin typeface="Calibri"/>
                <a:ea typeface="Calibri"/>
                <a:cs typeface="Calibri"/>
                <a:sym typeface="Calibri"/>
              </a:rPr>
              <a:t>資訊課</a:t>
            </a: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培訓學生資訊素養</a:t>
            </a:r>
          </a:p>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彈性課程可以導入使用科技輔助模式</a:t>
            </a:r>
          </a:p>
          <a:p>
            <a:pPr marL="285750" marR="0" lvl="0" indent="-285750" algn="just" defTabSz="914400" rtl="0" eaLnBrk="1" fontAlgn="auto" latinLnBrk="0" hangingPunct="1">
              <a:lnSpc>
                <a:spcPct val="120000"/>
              </a:lnSpc>
              <a:spcBef>
                <a:spcPts val="0"/>
              </a:spcBef>
              <a:spcAft>
                <a:spcPts val="0"/>
              </a:spcAft>
              <a:buClr>
                <a:prstClr val="white"/>
              </a:buClr>
              <a:buSzPts val="1733"/>
              <a:buFont typeface="Arial" panose="020B0604020202020204" pitchFamily="34" charset="0"/>
              <a:buChar char="•"/>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教師依據各學習階段選用適合的數位學習工具</a:t>
            </a:r>
          </a:p>
        </p:txBody>
      </p:sp>
      <p:sp>
        <p:nvSpPr>
          <p:cNvPr id="64" name="Google Shape;2150;p59"/>
          <p:cNvSpPr txBox="1"/>
          <p:nvPr/>
        </p:nvSpPr>
        <p:spPr>
          <a:xfrm>
            <a:off x="5350117" y="3487867"/>
            <a:ext cx="1992353" cy="152892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1733"/>
              <a:buFontTx/>
              <a:buNone/>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科技輔助自主學習計畫推動四學教學模式，成果顯示使用因材網智慧學習平臺越久學習效果越好、自主學習能力越強，成績越高。</a:t>
            </a:r>
          </a:p>
        </p:txBody>
      </p:sp>
      <p:sp>
        <p:nvSpPr>
          <p:cNvPr id="65" name="Google Shape;2151;p59"/>
          <p:cNvSpPr txBox="1"/>
          <p:nvPr/>
        </p:nvSpPr>
        <p:spPr>
          <a:xfrm>
            <a:off x="7982481" y="3487867"/>
            <a:ext cx="1992353" cy="152892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20000"/>
              </a:lnSpc>
              <a:spcBef>
                <a:spcPts val="0"/>
              </a:spcBef>
              <a:spcAft>
                <a:spcPts val="0"/>
              </a:spcAft>
              <a:buClr>
                <a:srgbClr val="000000"/>
              </a:buClr>
              <a:buSzPts val="1733"/>
              <a:buFontTx/>
              <a:buNone/>
              <a:tabLst/>
              <a:defRPr/>
            </a:pPr>
            <a:r>
              <a:rPr kumimoji="0" lang="zh-TW" altLang="en-US" sz="1733" b="0" i="0" u="none" strike="noStrike" kern="1200" cap="none" spc="0" normalizeH="0" baseline="0" noProof="0" dirty="0">
                <a:ln>
                  <a:noFill/>
                </a:ln>
                <a:solidFill>
                  <a:prstClr val="white"/>
                </a:solidFill>
                <a:effectLst/>
                <a:uLnTx/>
                <a:uFillTx/>
                <a:latin typeface="Calibri"/>
                <a:ea typeface="Calibri"/>
                <a:cs typeface="Calibri"/>
                <a:sym typeface="Calibri"/>
              </a:rPr>
              <a:t>未來仍將持續推動科技輔助自主學習四學教學模式，發展主要學科外其他領域教學案例。</a:t>
            </a:r>
          </a:p>
        </p:txBody>
      </p:sp>
      <p:grpSp>
        <p:nvGrpSpPr>
          <p:cNvPr id="71" name="Google Shape;2353;p65"/>
          <p:cNvGrpSpPr/>
          <p:nvPr/>
        </p:nvGrpSpPr>
        <p:grpSpPr>
          <a:xfrm>
            <a:off x="3550852" y="2338678"/>
            <a:ext cx="326155" cy="492424"/>
            <a:chOff x="549275" y="4406901"/>
            <a:chExt cx="161926" cy="244475"/>
          </a:xfrm>
          <a:solidFill>
            <a:srgbClr val="546E7A"/>
          </a:solidFill>
        </p:grpSpPr>
        <p:sp>
          <p:nvSpPr>
            <p:cNvPr id="72" name="Google Shape;2354;p65"/>
            <p:cNvSpPr/>
            <p:nvPr/>
          </p:nvSpPr>
          <p:spPr>
            <a:xfrm>
              <a:off x="549275" y="4406901"/>
              <a:ext cx="138113" cy="244475"/>
            </a:xfrm>
            <a:custGeom>
              <a:avLst/>
              <a:gdLst/>
              <a:ahLst/>
              <a:cxnLst/>
              <a:rect l="l" t="t" r="r" b="b"/>
              <a:pathLst>
                <a:path w="73" h="129" extrusionOk="0">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grp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73" name="Google Shape;2355;p65"/>
            <p:cNvSpPr/>
            <p:nvPr/>
          </p:nvSpPr>
          <p:spPr>
            <a:xfrm>
              <a:off x="608013" y="4478338"/>
              <a:ext cx="103188" cy="98425"/>
            </a:xfrm>
            <a:custGeom>
              <a:avLst/>
              <a:gdLst/>
              <a:ahLst/>
              <a:cxnLst/>
              <a:rect l="l" t="t" r="r" b="b"/>
              <a:pathLst>
                <a:path w="65" h="62" extrusionOk="0">
                  <a:moveTo>
                    <a:pt x="0" y="44"/>
                  </a:moveTo>
                  <a:lnTo>
                    <a:pt x="8" y="44"/>
                  </a:lnTo>
                  <a:lnTo>
                    <a:pt x="0" y="62"/>
                  </a:lnTo>
                  <a:lnTo>
                    <a:pt x="22" y="44"/>
                  </a:lnTo>
                  <a:lnTo>
                    <a:pt x="65" y="44"/>
                  </a:lnTo>
                  <a:lnTo>
                    <a:pt x="65" y="0"/>
                  </a:lnTo>
                  <a:lnTo>
                    <a:pt x="0" y="0"/>
                  </a:lnTo>
                  <a:lnTo>
                    <a:pt x="0" y="44"/>
                  </a:lnTo>
                  <a:close/>
                </a:path>
              </a:pathLst>
            </a:custGeom>
            <a:grp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74" name="Google Shape;1802;p51"/>
          <p:cNvSpPr/>
          <p:nvPr/>
        </p:nvSpPr>
        <p:spPr>
          <a:xfrm>
            <a:off x="6040596" y="2489193"/>
            <a:ext cx="611394" cy="291040"/>
          </a:xfrm>
          <a:custGeom>
            <a:avLst/>
            <a:gdLst/>
            <a:ahLst/>
            <a:cxnLst/>
            <a:rect l="l" t="t" r="r" b="b"/>
            <a:pathLst>
              <a:path w="584" h="278" extrusionOk="0">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rgbClr val="9BBB4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75" name="Google Shape;2561;p70"/>
          <p:cNvGrpSpPr/>
          <p:nvPr/>
        </p:nvGrpSpPr>
        <p:grpSpPr>
          <a:xfrm>
            <a:off x="8757039" y="2427834"/>
            <a:ext cx="442829" cy="505963"/>
            <a:chOff x="3827057" y="2344930"/>
            <a:chExt cx="320373" cy="366050"/>
          </a:xfrm>
          <a:solidFill>
            <a:srgbClr val="F8841D"/>
          </a:solidFill>
        </p:grpSpPr>
        <p:sp>
          <p:nvSpPr>
            <p:cNvPr id="76" name="Google Shape;2562;p70"/>
            <p:cNvSpPr/>
            <p:nvPr/>
          </p:nvSpPr>
          <p:spPr>
            <a:xfrm>
              <a:off x="3827057" y="2344930"/>
              <a:ext cx="320373" cy="366050"/>
            </a:xfrm>
            <a:custGeom>
              <a:avLst/>
              <a:gdLst/>
              <a:ahLst/>
              <a:cxnLst/>
              <a:rect l="l" t="t" r="r" b="b"/>
              <a:pathLst>
                <a:path w="21600" h="21600" extrusionOk="0">
                  <a:moveTo>
                    <a:pt x="10800" y="7425"/>
                  </a:moveTo>
                  <a:cubicBezTo>
                    <a:pt x="5687" y="7425"/>
                    <a:pt x="1542" y="6064"/>
                    <a:pt x="1542" y="4387"/>
                  </a:cubicBezTo>
                  <a:cubicBezTo>
                    <a:pt x="1542" y="2709"/>
                    <a:pt x="5687" y="1350"/>
                    <a:pt x="10800" y="1350"/>
                  </a:cubicBezTo>
                  <a:cubicBezTo>
                    <a:pt x="15912" y="1350"/>
                    <a:pt x="20057" y="2709"/>
                    <a:pt x="20057" y="4387"/>
                  </a:cubicBezTo>
                  <a:cubicBezTo>
                    <a:pt x="20057" y="6064"/>
                    <a:pt x="15912" y="7425"/>
                    <a:pt x="10800" y="7425"/>
                  </a:cubicBezTo>
                  <a:moveTo>
                    <a:pt x="20057" y="9112"/>
                  </a:moveTo>
                  <a:lnTo>
                    <a:pt x="20054" y="9112"/>
                  </a:lnTo>
                  <a:cubicBezTo>
                    <a:pt x="20054" y="9119"/>
                    <a:pt x="20057" y="9127"/>
                    <a:pt x="20057" y="9133"/>
                  </a:cubicBezTo>
                  <a:cubicBezTo>
                    <a:pt x="20057" y="10800"/>
                    <a:pt x="15912" y="12150"/>
                    <a:pt x="10800" y="12150"/>
                  </a:cubicBezTo>
                  <a:cubicBezTo>
                    <a:pt x="5687" y="12150"/>
                    <a:pt x="1542" y="10800"/>
                    <a:pt x="1542" y="9133"/>
                  </a:cubicBezTo>
                  <a:cubicBezTo>
                    <a:pt x="1542" y="9127"/>
                    <a:pt x="1545" y="9119"/>
                    <a:pt x="1545" y="9112"/>
                  </a:cubicBezTo>
                  <a:lnTo>
                    <a:pt x="1542" y="9112"/>
                  </a:lnTo>
                  <a:lnTo>
                    <a:pt x="1542" y="6793"/>
                  </a:lnTo>
                  <a:cubicBezTo>
                    <a:pt x="3564" y="8140"/>
                    <a:pt x="7271" y="8774"/>
                    <a:pt x="10800" y="8774"/>
                  </a:cubicBezTo>
                  <a:cubicBezTo>
                    <a:pt x="14328" y="8774"/>
                    <a:pt x="18035" y="8140"/>
                    <a:pt x="20057" y="6793"/>
                  </a:cubicBezTo>
                  <a:cubicBezTo>
                    <a:pt x="20057" y="6793"/>
                    <a:pt x="20057" y="9112"/>
                    <a:pt x="20057" y="9112"/>
                  </a:cubicBezTo>
                  <a:close/>
                  <a:moveTo>
                    <a:pt x="20057" y="13162"/>
                  </a:moveTo>
                  <a:lnTo>
                    <a:pt x="20054" y="13162"/>
                  </a:lnTo>
                  <a:cubicBezTo>
                    <a:pt x="20054" y="13169"/>
                    <a:pt x="20057" y="13177"/>
                    <a:pt x="20057" y="13183"/>
                  </a:cubicBezTo>
                  <a:cubicBezTo>
                    <a:pt x="20057" y="14850"/>
                    <a:pt x="15912" y="16200"/>
                    <a:pt x="10800" y="16200"/>
                  </a:cubicBezTo>
                  <a:cubicBezTo>
                    <a:pt x="5687" y="16200"/>
                    <a:pt x="1542" y="14850"/>
                    <a:pt x="1542" y="13183"/>
                  </a:cubicBezTo>
                  <a:cubicBezTo>
                    <a:pt x="1542" y="13177"/>
                    <a:pt x="1545" y="13169"/>
                    <a:pt x="1545" y="13162"/>
                  </a:cubicBezTo>
                  <a:lnTo>
                    <a:pt x="1542" y="13162"/>
                  </a:lnTo>
                  <a:lnTo>
                    <a:pt x="1542" y="10640"/>
                  </a:lnTo>
                  <a:cubicBezTo>
                    <a:pt x="3136" y="12077"/>
                    <a:pt x="6982" y="12825"/>
                    <a:pt x="10800" y="12825"/>
                  </a:cubicBezTo>
                  <a:cubicBezTo>
                    <a:pt x="14617" y="12825"/>
                    <a:pt x="18463" y="12077"/>
                    <a:pt x="20057" y="10640"/>
                  </a:cubicBezTo>
                  <a:cubicBezTo>
                    <a:pt x="20057" y="10640"/>
                    <a:pt x="20057" y="13162"/>
                    <a:pt x="20057" y="13162"/>
                  </a:cubicBezTo>
                  <a:close/>
                  <a:moveTo>
                    <a:pt x="20057" y="17212"/>
                  </a:moveTo>
                  <a:cubicBezTo>
                    <a:pt x="20057" y="18889"/>
                    <a:pt x="15912" y="20249"/>
                    <a:pt x="10800" y="20249"/>
                  </a:cubicBezTo>
                  <a:cubicBezTo>
                    <a:pt x="5687" y="20249"/>
                    <a:pt x="1542" y="18889"/>
                    <a:pt x="1542" y="17212"/>
                  </a:cubicBezTo>
                  <a:lnTo>
                    <a:pt x="1542" y="14690"/>
                  </a:lnTo>
                  <a:cubicBezTo>
                    <a:pt x="3136" y="16127"/>
                    <a:pt x="6982" y="16875"/>
                    <a:pt x="10800" y="16875"/>
                  </a:cubicBezTo>
                  <a:cubicBezTo>
                    <a:pt x="14617" y="16875"/>
                    <a:pt x="18463" y="16127"/>
                    <a:pt x="20057" y="14690"/>
                  </a:cubicBezTo>
                  <a:cubicBezTo>
                    <a:pt x="20057" y="14690"/>
                    <a:pt x="20057" y="17212"/>
                    <a:pt x="20057" y="17212"/>
                  </a:cubicBezTo>
                  <a:close/>
                  <a:moveTo>
                    <a:pt x="10800" y="0"/>
                  </a:moveTo>
                  <a:cubicBezTo>
                    <a:pt x="5598" y="0"/>
                    <a:pt x="0" y="1372"/>
                    <a:pt x="0" y="4387"/>
                  </a:cubicBezTo>
                  <a:lnTo>
                    <a:pt x="0" y="17212"/>
                  </a:lnTo>
                  <a:cubicBezTo>
                    <a:pt x="0" y="20226"/>
                    <a:pt x="5598" y="21599"/>
                    <a:pt x="10800" y="21599"/>
                  </a:cubicBezTo>
                  <a:cubicBezTo>
                    <a:pt x="16001" y="21599"/>
                    <a:pt x="21599" y="20226"/>
                    <a:pt x="21599" y="17212"/>
                  </a:cubicBezTo>
                  <a:lnTo>
                    <a:pt x="21599" y="4387"/>
                  </a:lnTo>
                  <a:cubicBezTo>
                    <a:pt x="21599" y="1372"/>
                    <a:pt x="16001" y="0"/>
                    <a:pt x="10800" y="0"/>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563;p70"/>
            <p:cNvSpPr/>
            <p:nvPr/>
          </p:nvSpPr>
          <p:spPr>
            <a:xfrm>
              <a:off x="4078597" y="2630889"/>
              <a:ext cx="23152" cy="22526"/>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564;p70"/>
            <p:cNvSpPr/>
            <p:nvPr/>
          </p:nvSpPr>
          <p:spPr>
            <a:xfrm>
              <a:off x="4078597" y="256205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2565;p70"/>
            <p:cNvSpPr/>
            <p:nvPr/>
          </p:nvSpPr>
          <p:spPr>
            <a:xfrm>
              <a:off x="4078597" y="2493227"/>
              <a:ext cx="23152" cy="23152"/>
            </a:xfrm>
            <a:custGeom>
              <a:avLst/>
              <a:gdLst/>
              <a:ahLst/>
              <a:cxnLst/>
              <a:rect l="l" t="t" r="r" b="b"/>
              <a:pathLst>
                <a:path w="21600" h="21600" extrusionOk="0">
                  <a:moveTo>
                    <a:pt x="10800" y="21599"/>
                  </a:moveTo>
                  <a:cubicBezTo>
                    <a:pt x="16769" y="21599"/>
                    <a:pt x="21600" y="16769"/>
                    <a:pt x="21600" y="10800"/>
                  </a:cubicBezTo>
                  <a:cubicBezTo>
                    <a:pt x="21600" y="4830"/>
                    <a:pt x="16769" y="0"/>
                    <a:pt x="10800" y="0"/>
                  </a:cubicBezTo>
                  <a:cubicBezTo>
                    <a:pt x="4830" y="0"/>
                    <a:pt x="0" y="4830"/>
                    <a:pt x="0" y="10800"/>
                  </a:cubicBezTo>
                  <a:cubicBezTo>
                    <a:pt x="0" y="16769"/>
                    <a:pt x="4830" y="21599"/>
                    <a:pt x="10800" y="21599"/>
                  </a:cubicBezTo>
                </a:path>
              </a:pathLst>
            </a:custGeom>
            <a:grpFill/>
            <a:ln>
              <a:noFill/>
            </a:ln>
          </p:spPr>
          <p:txBody>
            <a:bodyPr spcFirstLastPara="1" wrap="square" lIns="50800" tIns="50800" rIns="50800" bIns="508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endParaRPr kumimoji="0" sz="40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 name="標題 1">
            <a:extLst>
              <a:ext uri="{FF2B5EF4-FFF2-40B4-BE49-F238E27FC236}">
                <a16:creationId xmlns:a16="http://schemas.microsoft.com/office/drawing/2014/main" id="{6B4DBB2A-7BA9-1D8F-3321-276F882ACD61}"/>
              </a:ext>
            </a:extLst>
          </p:cNvPr>
          <p:cNvSpPr txBox="1">
            <a:spLocks/>
          </p:cNvSpPr>
          <p:nvPr/>
        </p:nvSpPr>
        <p:spPr>
          <a:xfrm>
            <a:off x="595696" y="316424"/>
            <a:ext cx="7633984" cy="8025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a:lstStyle>
          <a:p>
            <a:pPr>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a:t>
            </a:r>
            <a:r>
              <a:rPr lang="zh-TW" altLang="en-US" b="1" dirty="0">
                <a:solidFill>
                  <a:srgbClr val="7030A0"/>
                </a:solidFill>
                <a:latin typeface="Microsoft JhengHei"/>
                <a:ea typeface="Microsoft JhengHei"/>
                <a:cs typeface="Microsoft JhengHei"/>
                <a:sym typeface="Microsoft JhengHei"/>
              </a:rPr>
              <a:t>教師、學生與家長</a:t>
            </a:r>
            <a:r>
              <a:rPr lang="zh-TW" altLang="en-US" b="1" dirty="0">
                <a:solidFill>
                  <a:srgbClr val="F1C232"/>
                </a:solidFill>
                <a:latin typeface="Microsoft JhengHei"/>
                <a:ea typeface="Microsoft JhengHei"/>
                <a:cs typeface="Microsoft JhengHei"/>
                <a:sym typeface="Microsoft JhengHei"/>
              </a:rPr>
              <a:t>，進行數位學習</a:t>
            </a:r>
          </a:p>
        </p:txBody>
      </p:sp>
    </p:spTree>
    <p:extLst>
      <p:ext uri="{BB962C8B-B14F-4D97-AF65-F5344CB8AC3E}">
        <p14:creationId xmlns:p14="http://schemas.microsoft.com/office/powerpoint/2010/main" val="13355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Google Shape;302;p11">
            <a:extLst>
              <a:ext uri="{FF2B5EF4-FFF2-40B4-BE49-F238E27FC236}">
                <a16:creationId xmlns:a16="http://schemas.microsoft.com/office/drawing/2014/main" id="{A52F0B19-07B0-4827-90CA-B37369265DF8}"/>
              </a:ext>
            </a:extLst>
          </p:cNvPr>
          <p:cNvSpPr/>
          <p:nvPr/>
        </p:nvSpPr>
        <p:spPr>
          <a:xfrm>
            <a:off x="595696" y="1365475"/>
            <a:ext cx="4460428" cy="534102"/>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Calibri"/>
                <a:ea typeface="Arial"/>
                <a:cs typeface="Arial"/>
                <a:sym typeface="Arial"/>
              </a:rPr>
              <a:t>與家長、社區溝通與合作</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5" name="Google Shape;329;p12"/>
          <p:cNvSpPr/>
          <p:nvPr/>
        </p:nvSpPr>
        <p:spPr>
          <a:xfrm rot="3600000">
            <a:off x="6040876" y="3326776"/>
            <a:ext cx="1862376" cy="669598"/>
          </a:xfrm>
          <a:prstGeom prst="rightArrow">
            <a:avLst>
              <a:gd name="adj1" fmla="val 49380"/>
              <a:gd name="adj2" fmla="val 68709"/>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330;p12"/>
          <p:cNvSpPr txBox="1"/>
          <p:nvPr/>
        </p:nvSpPr>
        <p:spPr>
          <a:xfrm rot="9000000">
            <a:off x="6749925" y="2745603"/>
            <a:ext cx="330647" cy="163519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331;p12"/>
          <p:cNvSpPr/>
          <p:nvPr/>
        </p:nvSpPr>
        <p:spPr>
          <a:xfrm rot="-3600000">
            <a:off x="4532825" y="3447376"/>
            <a:ext cx="1696315" cy="692811"/>
          </a:xfrm>
          <a:prstGeom prst="rightArrow">
            <a:avLst>
              <a:gd name="adj1" fmla="val 49380"/>
              <a:gd name="adj2" fmla="val 60486"/>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332;p12"/>
          <p:cNvSpPr txBox="1"/>
          <p:nvPr/>
        </p:nvSpPr>
        <p:spPr>
          <a:xfrm rot="-9000000">
            <a:off x="5158177" y="3138689"/>
            <a:ext cx="342110" cy="14893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333;p12"/>
          <p:cNvSpPr/>
          <p:nvPr/>
        </p:nvSpPr>
        <p:spPr>
          <a:xfrm rot="10800000">
            <a:off x="5405772" y="4796053"/>
            <a:ext cx="1796308" cy="669597"/>
          </a:xfrm>
          <a:prstGeom prst="rightArrow">
            <a:avLst>
              <a:gd name="adj1" fmla="val 49380"/>
              <a:gd name="adj2" fmla="val 66272"/>
            </a:avLst>
          </a:prstGeom>
          <a:solidFill>
            <a:srgbClr val="D8D8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34;p12"/>
          <p:cNvSpPr txBox="1"/>
          <p:nvPr/>
        </p:nvSpPr>
        <p:spPr>
          <a:xfrm>
            <a:off x="5624884" y="4965524"/>
            <a:ext cx="1577182" cy="33064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35;p12"/>
          <p:cNvSpPr/>
          <p:nvPr/>
        </p:nvSpPr>
        <p:spPr>
          <a:xfrm>
            <a:off x="7084143" y="4398516"/>
            <a:ext cx="1464673" cy="1464673"/>
          </a:xfrm>
          <a:prstGeom prst="ellipse">
            <a:avLst/>
          </a:prstGeom>
          <a:solidFill>
            <a:srgbClr val="F26D64"/>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3" name="Google Shape;336;p12"/>
          <p:cNvSpPr/>
          <p:nvPr/>
        </p:nvSpPr>
        <p:spPr>
          <a:xfrm>
            <a:off x="5496096" y="1701730"/>
            <a:ext cx="1464673" cy="1464673"/>
          </a:xfrm>
          <a:prstGeom prst="ellipse">
            <a:avLst/>
          </a:prstGeom>
          <a:solidFill>
            <a:srgbClr val="9BBB40"/>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4" name="Google Shape;337;p12"/>
          <p:cNvSpPr/>
          <p:nvPr/>
        </p:nvSpPr>
        <p:spPr>
          <a:xfrm>
            <a:off x="3908048" y="4398516"/>
            <a:ext cx="1464673" cy="1464673"/>
          </a:xfrm>
          <a:prstGeom prst="ellipse">
            <a:avLst/>
          </a:prstGeom>
          <a:solidFill>
            <a:srgbClr val="3C4E56"/>
          </a:solidFill>
          <a:ln w="28575" cap="flat" cmpd="sng">
            <a:solidFill>
              <a:srgbClr val="F4F4F4"/>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5" name="Google Shape;338;p12"/>
          <p:cNvSpPr txBox="1"/>
          <p:nvPr/>
        </p:nvSpPr>
        <p:spPr>
          <a:xfrm>
            <a:off x="889546" y="3925600"/>
            <a:ext cx="2856518" cy="137057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CN"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親師座談會</a:t>
            </a:r>
            <a:endParaRPr kumimoji="0" lang="en-US" altLang="zh-CN"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家長成為學伴</a:t>
            </a:r>
            <a:endParaRPr kumimoji="0" lang="en-US" altLang="zh-TW"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給予教師鼓勵</a:t>
            </a:r>
            <a:endParaRPr kumimoji="0" lang="en-US" altLang="zh-TW" sz="2400" b="1" i="0" u="none" strike="noStrike" kern="1200" cap="none" spc="0" normalizeH="0" baseline="0" noProof="0" dirty="0">
              <a:ln>
                <a:noFill/>
              </a:ln>
              <a:solidFill>
                <a:srgbClr val="3C4E56"/>
              </a:solidFill>
              <a:effectLst/>
              <a:uLnTx/>
              <a:uFillTx/>
              <a:latin typeface="Calibri"/>
              <a:ea typeface="Calibri"/>
              <a:cs typeface="Calibri"/>
              <a:sym typeface="Calibri"/>
            </a:endParaRPr>
          </a:p>
          <a:p>
            <a:pPr marL="0" marR="0" lvl="0" indent="0" algn="r" defTabSz="914400" rtl="0" eaLnBrk="1" fontAlgn="auto" latinLnBrk="0" hangingPunct="1">
              <a:lnSpc>
                <a:spcPct val="120000"/>
              </a:lnSpc>
              <a:spcBef>
                <a:spcPts val="0"/>
              </a:spcBef>
              <a:spcAft>
                <a:spcPts val="0"/>
              </a:spcAft>
              <a:buClr>
                <a:srgbClr val="000000"/>
              </a:buClr>
              <a:buSzPts val="2400"/>
              <a:buFontTx/>
              <a:buNone/>
              <a:tabLst/>
              <a:defRPr/>
            </a:pPr>
            <a:r>
              <a:rPr kumimoji="0" lang="zh-TW" altLang="en-US" sz="2400" b="1" i="0" u="none" strike="noStrike" kern="1200" cap="none" spc="0" normalizeH="0" baseline="0" noProof="0" dirty="0">
                <a:ln>
                  <a:noFill/>
                </a:ln>
                <a:solidFill>
                  <a:srgbClr val="3C4E56"/>
                </a:solidFill>
                <a:effectLst/>
                <a:uLnTx/>
                <a:uFillTx/>
                <a:latin typeface="Calibri"/>
                <a:ea typeface="Calibri"/>
                <a:cs typeface="Calibri"/>
                <a:sym typeface="Calibri"/>
              </a:rPr>
              <a:t>社區家長主動協助</a:t>
            </a:r>
            <a:endParaRPr kumimoji="0" lang="en-US" altLang="zh-CN" sz="2400" b="1" i="0" u="none" strike="noStrike" kern="1200" cap="none" spc="0" normalizeH="0" baseline="0" noProof="0" dirty="0">
              <a:ln>
                <a:noFill/>
              </a:ln>
              <a:solidFill>
                <a:srgbClr val="3C4E56"/>
              </a:solidFill>
              <a:effectLst/>
              <a:uLnTx/>
              <a:uFillTx/>
              <a:latin typeface="Calibri"/>
              <a:ea typeface="Calibri"/>
              <a:cs typeface="Calibri"/>
              <a:sym typeface="Calibri"/>
            </a:endParaRPr>
          </a:p>
        </p:txBody>
      </p:sp>
      <p:sp>
        <p:nvSpPr>
          <p:cNvPr id="36" name="Google Shape;339;p12"/>
          <p:cNvSpPr txBox="1"/>
          <p:nvPr/>
        </p:nvSpPr>
        <p:spPr>
          <a:xfrm>
            <a:off x="6960767" y="1843221"/>
            <a:ext cx="3553067" cy="83099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9BBB40"/>
                </a:solidFill>
                <a:effectLst/>
                <a:uLnTx/>
                <a:uFillTx/>
                <a:latin typeface="Calibri"/>
                <a:ea typeface="Calibri"/>
                <a:cs typeface="Calibri"/>
                <a:sym typeface="Calibri"/>
              </a:rPr>
              <a:t>親師合作成長活動補助</a:t>
            </a:r>
            <a:endParaRPr kumimoji="0" lang="en-US" altLang="zh-TW" sz="2400" b="1" i="0" u="none" strike="noStrike" kern="1200" cap="none" spc="0" normalizeH="0" baseline="0" noProof="0" dirty="0">
              <a:ln>
                <a:noFill/>
              </a:ln>
              <a:solidFill>
                <a:srgbClr val="9BBB40"/>
              </a:solidFill>
              <a:effectLst/>
              <a:uLnTx/>
              <a:uFillTx/>
              <a:latin typeface="Calibri"/>
              <a:ea typeface="Calibri"/>
              <a:cs typeface="Calibri"/>
              <a:sym typeface="Calibri"/>
            </a:endParaRPr>
          </a:p>
          <a:p>
            <a:pPr marL="0" marR="0" lvl="0" indent="0" algn="ctr"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9BBB40"/>
                </a:solidFill>
                <a:effectLst/>
                <a:uLnTx/>
                <a:uFillTx/>
                <a:latin typeface="Calibri"/>
                <a:ea typeface="Calibri"/>
                <a:cs typeface="Calibri"/>
                <a:sym typeface="Calibri"/>
              </a:rPr>
              <a:t>家長研習及家長講師培訓</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7" name="Google Shape;340;p12"/>
          <p:cNvSpPr txBox="1"/>
          <p:nvPr/>
        </p:nvSpPr>
        <p:spPr>
          <a:xfrm>
            <a:off x="8548816" y="4383446"/>
            <a:ext cx="2856518" cy="46077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Pts val="2400"/>
              <a:buFont typeface="Arial"/>
              <a:buNone/>
              <a:tabLst/>
              <a:defRPr/>
            </a:pPr>
            <a:r>
              <a:rPr kumimoji="0" lang="zh-TW" altLang="en-US" sz="2400" b="1" i="0" u="none" strike="noStrike" kern="1200" cap="none" spc="0" normalizeH="0" baseline="0" noProof="0" dirty="0">
                <a:ln>
                  <a:noFill/>
                </a:ln>
                <a:solidFill>
                  <a:srgbClr val="F26D64"/>
                </a:solidFill>
                <a:effectLst/>
                <a:uLnTx/>
                <a:uFillTx/>
                <a:latin typeface="Calibri"/>
                <a:ea typeface="Calibri"/>
                <a:cs typeface="Calibri"/>
                <a:sym typeface="Calibri"/>
              </a:rPr>
              <a:t>未來：計畫性補助</a:t>
            </a: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8" name="Google Shape;341;p12"/>
          <p:cNvSpPr/>
          <p:nvPr/>
        </p:nvSpPr>
        <p:spPr>
          <a:xfrm>
            <a:off x="5837907" y="2028880"/>
            <a:ext cx="781049" cy="788106"/>
          </a:xfrm>
          <a:custGeom>
            <a:avLst/>
            <a:gdLst/>
            <a:ahLst/>
            <a:cxnLst/>
            <a:rect l="l" t="t" r="r" b="b"/>
            <a:pathLst>
              <a:path w="280" h="283" extrusionOk="0">
                <a:moveTo>
                  <a:pt x="140" y="0"/>
                </a:moveTo>
                <a:cubicBezTo>
                  <a:pt x="68" y="0"/>
                  <a:pt x="9" y="54"/>
                  <a:pt x="0" y="122"/>
                </a:cubicBezTo>
                <a:cubicBezTo>
                  <a:pt x="7" y="112"/>
                  <a:pt x="20" y="104"/>
                  <a:pt x="34" y="104"/>
                </a:cubicBezTo>
                <a:cubicBezTo>
                  <a:pt x="50" y="104"/>
                  <a:pt x="63" y="112"/>
                  <a:pt x="70" y="124"/>
                </a:cubicBezTo>
                <a:cubicBezTo>
                  <a:pt x="76" y="113"/>
                  <a:pt x="89" y="104"/>
                  <a:pt x="105" y="104"/>
                </a:cubicBezTo>
                <a:cubicBezTo>
                  <a:pt x="117" y="104"/>
                  <a:pt x="128" y="110"/>
                  <a:pt x="135" y="117"/>
                </a:cubicBezTo>
                <a:cubicBezTo>
                  <a:pt x="135" y="194"/>
                  <a:pt x="135" y="194"/>
                  <a:pt x="135" y="194"/>
                </a:cubicBezTo>
                <a:cubicBezTo>
                  <a:pt x="129" y="194"/>
                  <a:pt x="129" y="194"/>
                  <a:pt x="129" y="194"/>
                </a:cubicBezTo>
                <a:cubicBezTo>
                  <a:pt x="129" y="194"/>
                  <a:pt x="129" y="208"/>
                  <a:pt x="129" y="222"/>
                </a:cubicBezTo>
                <a:cubicBezTo>
                  <a:pt x="129" y="236"/>
                  <a:pt x="129" y="250"/>
                  <a:pt x="129" y="250"/>
                </a:cubicBezTo>
                <a:cubicBezTo>
                  <a:pt x="129" y="252"/>
                  <a:pt x="129" y="256"/>
                  <a:pt x="127" y="259"/>
                </a:cubicBezTo>
                <a:cubicBezTo>
                  <a:pt x="125" y="262"/>
                  <a:pt x="122" y="264"/>
                  <a:pt x="117" y="264"/>
                </a:cubicBezTo>
                <a:cubicBezTo>
                  <a:pt x="116" y="264"/>
                  <a:pt x="115" y="264"/>
                  <a:pt x="113" y="264"/>
                </a:cubicBezTo>
                <a:cubicBezTo>
                  <a:pt x="111" y="263"/>
                  <a:pt x="109" y="262"/>
                  <a:pt x="107" y="261"/>
                </a:cubicBezTo>
                <a:cubicBezTo>
                  <a:pt x="106" y="259"/>
                  <a:pt x="106" y="258"/>
                  <a:pt x="105" y="257"/>
                </a:cubicBezTo>
                <a:cubicBezTo>
                  <a:pt x="104" y="255"/>
                  <a:pt x="104" y="253"/>
                  <a:pt x="104" y="251"/>
                </a:cubicBezTo>
                <a:cubicBezTo>
                  <a:pt x="104" y="248"/>
                  <a:pt x="103" y="245"/>
                  <a:pt x="101" y="244"/>
                </a:cubicBezTo>
                <a:cubicBezTo>
                  <a:pt x="99" y="242"/>
                  <a:pt x="96" y="240"/>
                  <a:pt x="93" y="240"/>
                </a:cubicBezTo>
                <a:cubicBezTo>
                  <a:pt x="90" y="240"/>
                  <a:pt x="88" y="242"/>
                  <a:pt x="86" y="243"/>
                </a:cubicBezTo>
                <a:cubicBezTo>
                  <a:pt x="84" y="245"/>
                  <a:pt x="83" y="248"/>
                  <a:pt x="83" y="251"/>
                </a:cubicBezTo>
                <a:cubicBezTo>
                  <a:pt x="83" y="256"/>
                  <a:pt x="83" y="260"/>
                  <a:pt x="85" y="264"/>
                </a:cubicBezTo>
                <a:cubicBezTo>
                  <a:pt x="86" y="267"/>
                  <a:pt x="88" y="271"/>
                  <a:pt x="91" y="274"/>
                </a:cubicBezTo>
                <a:cubicBezTo>
                  <a:pt x="96" y="278"/>
                  <a:pt x="102" y="281"/>
                  <a:pt x="107" y="282"/>
                </a:cubicBezTo>
                <a:cubicBezTo>
                  <a:pt x="112" y="283"/>
                  <a:pt x="116"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17" y="283"/>
                  <a:pt x="117" y="283"/>
                  <a:pt x="117" y="283"/>
                </a:cubicBezTo>
                <a:cubicBezTo>
                  <a:pt x="129" y="283"/>
                  <a:pt x="137" y="278"/>
                  <a:pt x="143" y="272"/>
                </a:cubicBezTo>
                <a:cubicBezTo>
                  <a:pt x="148" y="265"/>
                  <a:pt x="150" y="257"/>
                  <a:pt x="151" y="250"/>
                </a:cubicBezTo>
                <a:cubicBezTo>
                  <a:pt x="151" y="250"/>
                  <a:pt x="151" y="250"/>
                  <a:pt x="151" y="250"/>
                </a:cubicBezTo>
                <a:cubicBezTo>
                  <a:pt x="151" y="250"/>
                  <a:pt x="151" y="250"/>
                  <a:pt x="151" y="250"/>
                </a:cubicBezTo>
                <a:cubicBezTo>
                  <a:pt x="151" y="222"/>
                  <a:pt x="151" y="222"/>
                  <a:pt x="151" y="222"/>
                </a:cubicBezTo>
                <a:cubicBezTo>
                  <a:pt x="151" y="194"/>
                  <a:pt x="151" y="194"/>
                  <a:pt x="151" y="194"/>
                </a:cubicBezTo>
                <a:cubicBezTo>
                  <a:pt x="145" y="194"/>
                  <a:pt x="145" y="194"/>
                  <a:pt x="145" y="194"/>
                </a:cubicBezTo>
                <a:cubicBezTo>
                  <a:pt x="145" y="117"/>
                  <a:pt x="145" y="117"/>
                  <a:pt x="145" y="117"/>
                </a:cubicBezTo>
                <a:cubicBezTo>
                  <a:pt x="152" y="109"/>
                  <a:pt x="163" y="104"/>
                  <a:pt x="175" y="105"/>
                </a:cubicBezTo>
                <a:cubicBezTo>
                  <a:pt x="191" y="105"/>
                  <a:pt x="204" y="113"/>
                  <a:pt x="210" y="124"/>
                </a:cubicBezTo>
                <a:cubicBezTo>
                  <a:pt x="217" y="113"/>
                  <a:pt x="230" y="105"/>
                  <a:pt x="246" y="105"/>
                </a:cubicBezTo>
                <a:cubicBezTo>
                  <a:pt x="260" y="105"/>
                  <a:pt x="273" y="112"/>
                  <a:pt x="280" y="123"/>
                </a:cubicBezTo>
                <a:cubicBezTo>
                  <a:pt x="271" y="54"/>
                  <a:pt x="212" y="0"/>
                  <a:pt x="1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39" name="Google Shape;342;p12"/>
          <p:cNvGrpSpPr/>
          <p:nvPr/>
        </p:nvGrpSpPr>
        <p:grpSpPr>
          <a:xfrm>
            <a:off x="7517609" y="4796053"/>
            <a:ext cx="597740" cy="593647"/>
            <a:chOff x="1979613" y="3067051"/>
            <a:chExt cx="231775" cy="230188"/>
          </a:xfrm>
        </p:grpSpPr>
        <p:sp>
          <p:nvSpPr>
            <p:cNvPr id="40" name="Google Shape;343;p12"/>
            <p:cNvSpPr/>
            <p:nvPr/>
          </p:nvSpPr>
          <p:spPr>
            <a:xfrm>
              <a:off x="1979613" y="3067051"/>
              <a:ext cx="231775" cy="230188"/>
            </a:xfrm>
            <a:custGeom>
              <a:avLst/>
              <a:gdLst/>
              <a:ahLst/>
              <a:cxnLst/>
              <a:rect l="l" t="t" r="r" b="b"/>
              <a:pathLst>
                <a:path w="122" h="122" extrusionOk="0">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344;p12"/>
            <p:cNvSpPr/>
            <p:nvPr/>
          </p:nvSpPr>
          <p:spPr>
            <a:xfrm>
              <a:off x="2063750" y="3125788"/>
              <a:ext cx="69850" cy="98425"/>
            </a:xfrm>
            <a:custGeom>
              <a:avLst/>
              <a:gdLst/>
              <a:ahLst/>
              <a:cxnLst/>
              <a:rect l="l" t="t" r="r" b="b"/>
              <a:pathLst>
                <a:path w="36" h="52" extrusionOk="0">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2" name="Google Shape;345;p12"/>
            <p:cNvSpPr/>
            <p:nvPr/>
          </p:nvSpPr>
          <p:spPr>
            <a:xfrm>
              <a:off x="2090738" y="3179763"/>
              <a:ext cx="6350" cy="6350"/>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43" name="Google Shape;346;p12"/>
          <p:cNvGrpSpPr/>
          <p:nvPr/>
        </p:nvGrpSpPr>
        <p:grpSpPr>
          <a:xfrm>
            <a:off x="4261475" y="4752434"/>
            <a:ext cx="550121" cy="637268"/>
            <a:chOff x="3581400" y="3905251"/>
            <a:chExt cx="160338" cy="185738"/>
          </a:xfrm>
        </p:grpSpPr>
        <p:sp>
          <p:nvSpPr>
            <p:cNvPr id="44" name="Google Shape;347;p12"/>
            <p:cNvSpPr/>
            <p:nvPr/>
          </p:nvSpPr>
          <p:spPr>
            <a:xfrm>
              <a:off x="3670300" y="3941763"/>
              <a:ext cx="28575" cy="149225"/>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48;p12"/>
            <p:cNvSpPr/>
            <p:nvPr/>
          </p:nvSpPr>
          <p:spPr>
            <a:xfrm>
              <a:off x="3627438" y="3971926"/>
              <a:ext cx="26988" cy="119063"/>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6" name="Google Shape;349;p12"/>
            <p:cNvSpPr/>
            <p:nvPr/>
          </p:nvSpPr>
          <p:spPr>
            <a:xfrm>
              <a:off x="3581400" y="3994151"/>
              <a:ext cx="26988" cy="96838"/>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7" name="Google Shape;350;p12"/>
            <p:cNvSpPr/>
            <p:nvPr/>
          </p:nvSpPr>
          <p:spPr>
            <a:xfrm>
              <a:off x="3714750" y="3905251"/>
              <a:ext cx="26988" cy="185738"/>
            </a:xfrm>
            <a:prstGeom prst="rect">
              <a:avLst/>
            </a:prstGeom>
            <a:solidFill>
              <a:schemeClr val="lt1"/>
            </a:solidFill>
            <a:ln>
              <a:noFill/>
            </a:ln>
          </p:spPr>
          <p:txBody>
            <a:bodyPr spcFirstLastPara="1" wrap="square" lIns="121900" tIns="60950" rIns="12190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3" name="標題 1">
            <a:extLst>
              <a:ext uri="{FF2B5EF4-FFF2-40B4-BE49-F238E27FC236}">
                <a16:creationId xmlns:a16="http://schemas.microsoft.com/office/drawing/2014/main" id="{1DCCAE7E-CAFD-4537-E8D7-8966D0C9C0C8}"/>
              </a:ext>
            </a:extLst>
          </p:cNvPr>
          <p:cNvSpPr txBox="1">
            <a:spLocks/>
          </p:cNvSpPr>
          <p:nvPr/>
        </p:nvSpPr>
        <p:spPr>
          <a:xfrm>
            <a:off x="595696" y="316424"/>
            <a:ext cx="7633984" cy="8025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a:lstStyle>
          <a:p>
            <a:pPr>
              <a:lnSpc>
                <a:spcPct val="100000"/>
              </a:lnSpc>
              <a:spcBef>
                <a:spcPts val="0"/>
              </a:spcBef>
              <a:buClr>
                <a:srgbClr val="000000"/>
              </a:buClr>
              <a:buSzPts val="990"/>
              <a:defRPr/>
            </a:pPr>
            <a:r>
              <a:rPr lang="zh-TW" altLang="en-US" b="1" dirty="0">
                <a:solidFill>
                  <a:srgbClr val="F1C232"/>
                </a:solidFill>
                <a:latin typeface="Microsoft JhengHei"/>
                <a:ea typeface="Microsoft JhengHei"/>
                <a:cs typeface="Microsoft JhengHei"/>
                <a:sym typeface="Microsoft JhengHei"/>
              </a:rPr>
              <a:t>協助</a:t>
            </a:r>
            <a:r>
              <a:rPr lang="zh-TW" altLang="en-US" b="1" dirty="0">
                <a:solidFill>
                  <a:srgbClr val="7030A0"/>
                </a:solidFill>
                <a:latin typeface="Microsoft JhengHei"/>
                <a:ea typeface="Microsoft JhengHei"/>
                <a:cs typeface="Microsoft JhengHei"/>
                <a:sym typeface="Microsoft JhengHei"/>
              </a:rPr>
              <a:t>教師、學生與家長</a:t>
            </a:r>
            <a:r>
              <a:rPr lang="zh-TW" altLang="en-US" b="1" dirty="0">
                <a:solidFill>
                  <a:srgbClr val="F1C232"/>
                </a:solidFill>
                <a:latin typeface="Microsoft JhengHei"/>
                <a:ea typeface="Microsoft JhengHei"/>
                <a:cs typeface="Microsoft JhengHei"/>
                <a:sym typeface="Microsoft JhengHei"/>
              </a:rPr>
              <a:t>，進行數位學習</a:t>
            </a:r>
          </a:p>
        </p:txBody>
      </p:sp>
    </p:spTree>
    <p:extLst>
      <p:ext uri="{BB962C8B-B14F-4D97-AF65-F5344CB8AC3E}">
        <p14:creationId xmlns:p14="http://schemas.microsoft.com/office/powerpoint/2010/main" val="126592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19" y="324485"/>
            <a:ext cx="8090095" cy="1325563"/>
          </a:xfrm>
        </p:spPr>
        <p:txBody>
          <a:bodyPr anchor="t">
            <a:normAutofit/>
          </a:bodyPr>
          <a:lstStyle/>
          <a:p>
            <a:pPr lvl="0">
              <a:lnSpc>
                <a:spcPct val="100000"/>
              </a:lnSpc>
              <a:spcBef>
                <a:spcPts val="0"/>
              </a:spcBef>
              <a:buClr>
                <a:srgbClr val="000000"/>
              </a:buClr>
              <a:buSzPts val="990"/>
              <a:defRPr/>
            </a:pPr>
            <a:r>
              <a:rPr lang="zh-TW" altLang="en-US" b="1" dirty="0">
                <a:solidFill>
                  <a:srgbClr val="F1C232"/>
                </a:solidFill>
                <a:latin typeface="微軟正黑體" panose="020B0604030504040204" pitchFamily="34" charset="-120"/>
                <a:ea typeface="微軟正黑體" panose="020B0604030504040204" pitchFamily="34" charset="-120"/>
                <a:cs typeface="Microsoft JhengHei"/>
                <a:sym typeface="Microsoft JhengHei"/>
              </a:rPr>
              <a:t>促進中小學數位學習精進方案推動</a:t>
            </a:r>
            <a:endParaRPr lang="zh-TW" altLang="en-US" b="1" kern="0" dirty="0">
              <a:solidFill>
                <a:srgbClr val="F1C232"/>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6" name="Google Shape;2258;p62"/>
          <p:cNvSpPr/>
          <p:nvPr/>
        </p:nvSpPr>
        <p:spPr>
          <a:xfrm>
            <a:off x="-1" y="1424524"/>
            <a:ext cx="3888115" cy="5433476"/>
          </a:xfrm>
          <a:prstGeom prst="rect">
            <a:avLst/>
          </a:prstGeom>
          <a:solidFill>
            <a:schemeClr val="tx1">
              <a:lumMod val="50000"/>
              <a:lumOff val="50000"/>
            </a:scheme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546E7A"/>
              </a:solidFill>
              <a:latin typeface="微軟正黑體" panose="020B0604030504040204" pitchFamily="34" charset="-120"/>
              <a:ea typeface="微軟正黑體" panose="020B0604030504040204" pitchFamily="34" charset="-120"/>
              <a:cs typeface="Calibri"/>
              <a:sym typeface="Calibri"/>
            </a:endParaRPr>
          </a:p>
        </p:txBody>
      </p:sp>
      <p:cxnSp>
        <p:nvCxnSpPr>
          <p:cNvPr id="8" name="Google Shape;2260;p62"/>
          <p:cNvCxnSpPr/>
          <p:nvPr/>
        </p:nvCxnSpPr>
        <p:spPr>
          <a:xfrm>
            <a:off x="7608433" y="1738445"/>
            <a:ext cx="1106560" cy="1940"/>
          </a:xfrm>
          <a:prstGeom prst="straightConnector1">
            <a:avLst/>
          </a:prstGeom>
          <a:noFill/>
          <a:ln w="28575" cap="flat" cmpd="sng">
            <a:solidFill>
              <a:srgbClr val="5EC6D3"/>
            </a:solidFill>
            <a:prstDash val="solid"/>
            <a:miter lim="800000"/>
            <a:headEnd type="none" w="sm" len="sm"/>
            <a:tailEnd type="stealth" w="med" len="med"/>
          </a:ln>
        </p:spPr>
      </p:cxnSp>
      <p:sp>
        <p:nvSpPr>
          <p:cNvPr id="9" name="Google Shape;2261;p62"/>
          <p:cNvSpPr/>
          <p:nvPr/>
        </p:nvSpPr>
        <p:spPr>
          <a:xfrm>
            <a:off x="3898027" y="1422301"/>
            <a:ext cx="4552500" cy="5435699"/>
          </a:xfrm>
          <a:prstGeom prst="rect">
            <a:avLst/>
          </a:prstGeom>
          <a:solidFill>
            <a:srgbClr val="9BBB40"/>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微軟正黑體" panose="020B0604030504040204" pitchFamily="34" charset="-120"/>
              <a:ea typeface="微軟正黑體" panose="020B0604030504040204" pitchFamily="34" charset="-120"/>
              <a:cs typeface="Calibri"/>
              <a:sym typeface="Calibri"/>
            </a:endParaRPr>
          </a:p>
        </p:txBody>
      </p:sp>
      <p:cxnSp>
        <p:nvCxnSpPr>
          <p:cNvPr id="10" name="Google Shape;2262;p62"/>
          <p:cNvCxnSpPr/>
          <p:nvPr/>
        </p:nvCxnSpPr>
        <p:spPr>
          <a:xfrm>
            <a:off x="10947761" y="5400690"/>
            <a:ext cx="1106560" cy="1940"/>
          </a:xfrm>
          <a:prstGeom prst="straightConnector1">
            <a:avLst/>
          </a:prstGeom>
          <a:noFill/>
          <a:ln w="28575" cap="flat" cmpd="sng">
            <a:solidFill>
              <a:srgbClr val="F8841D"/>
            </a:solidFill>
            <a:prstDash val="solid"/>
            <a:miter lim="800000"/>
            <a:headEnd type="none" w="sm" len="sm"/>
            <a:tailEnd type="stealth" w="med" len="med"/>
          </a:ln>
        </p:spPr>
      </p:cxnSp>
      <p:sp>
        <p:nvSpPr>
          <p:cNvPr id="11" name="Google Shape;2263;p62"/>
          <p:cNvSpPr/>
          <p:nvPr/>
        </p:nvSpPr>
        <p:spPr>
          <a:xfrm>
            <a:off x="8460440" y="1422302"/>
            <a:ext cx="3731559" cy="5454058"/>
          </a:xfrm>
          <a:prstGeom prst="rect">
            <a:avLst/>
          </a:prstGeom>
          <a:solidFill>
            <a:srgbClr val="F8841D">
              <a:alpha val="89804"/>
            </a:srgb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15" name="Google Shape;2267;p62"/>
          <p:cNvSpPr/>
          <p:nvPr/>
        </p:nvSpPr>
        <p:spPr>
          <a:xfrm>
            <a:off x="13319" y="1442884"/>
            <a:ext cx="3864882" cy="3675770"/>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縣市成立數位學習推動辦公室，督導辦理相關數位增能研習及工作坊</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鼓勵各校成立數位學習推動小組，發展數位學習特色課程</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協助學校教師組成學習社群與建立教學分享管道</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提供數位教學評量模組及規準以供教師檢核</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運用鼓勵機制提升教師意願</a:t>
            </a: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整合學習載具管理系統</a:t>
            </a:r>
          </a:p>
        </p:txBody>
      </p:sp>
      <p:sp>
        <p:nvSpPr>
          <p:cNvPr id="17" name="Google Shape;2269;p62"/>
          <p:cNvSpPr/>
          <p:nvPr/>
        </p:nvSpPr>
        <p:spPr>
          <a:xfrm>
            <a:off x="8450528" y="1424524"/>
            <a:ext cx="3741472" cy="4487178"/>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「前瞻基礎建設計畫」、「防疫特別預算」及「推動中小學數位學習精進方案」已強化校園網路及學習載具硬體、數位內容教材軟體與教師培訓及教育大數據回饋運用</a:t>
            </a:r>
            <a:endParaRPr lang="en-US" altLang="zh-TW" sz="2000"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已補充「國民中學及國民小學教師教學專業與課程品質作業要點」缺漏</a:t>
            </a:r>
            <a:endParaRPr lang="en-US" altLang="zh-TW" sz="2000"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sz="2000" dirty="0">
                <a:solidFill>
                  <a:schemeClr val="lt1"/>
                </a:solidFill>
                <a:latin typeface="微軟正黑體" panose="020B0604030504040204" pitchFamily="34" charset="-120"/>
                <a:ea typeface="微軟正黑體" panose="020B0604030504040204" pitchFamily="34" charset="-120"/>
                <a:cs typeface="Calibri"/>
                <a:sym typeface="Calibri"/>
              </a:rPr>
              <a:t>各縣市應落實執行相關計畫</a:t>
            </a:r>
          </a:p>
        </p:txBody>
      </p:sp>
      <p:sp>
        <p:nvSpPr>
          <p:cNvPr id="19" name="Google Shape;2271;p62"/>
          <p:cNvSpPr/>
          <p:nvPr/>
        </p:nvSpPr>
        <p:spPr>
          <a:xfrm>
            <a:off x="3907940" y="1442884"/>
            <a:ext cx="4552499" cy="5415116"/>
          </a:xfrm>
          <a:prstGeom prst="rect">
            <a:avLst/>
          </a:prstGeom>
          <a:noFill/>
          <a:ln>
            <a:noFill/>
          </a:ln>
        </p:spPr>
        <p:txBody>
          <a:bodyPr spcFirstLastPara="1" wrap="square" lIns="91425" tIns="45700" rIns="91425" bIns="45700" anchor="t" anchorCtr="0">
            <a:noAutofit/>
          </a:bodyPr>
          <a:lstStyle/>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「國民中學及國民小學教師教學專業與課程品質作業要點」已規劃引領教師落實十二年國教課綱精神與內涵</a:t>
            </a: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強化並督導學校落實課程發展委員會、教學研究會、學年會議等課程發展與教學精進相關組織之運作</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辦理課程與教學領導人之增能，及教學輔導教師、專業回饋人員之培訓</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辦理教師增能並支持教師運用專業學習社群運作、共同備課及觀（議）課、學習診斷、有效教學等精進教學策略</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推動並落實國中小學生多元評量方式，引導學生適性發展與有效學習</a:t>
            </a:r>
            <a:endParaRPr lang="en-US" altLang="zh-TW" dirty="0">
              <a:solidFill>
                <a:schemeClr val="lt1"/>
              </a:solidFill>
              <a:latin typeface="微軟正黑體" panose="020B0604030504040204" pitchFamily="34" charset="-120"/>
              <a:ea typeface="微軟正黑體" panose="020B0604030504040204" pitchFamily="34" charset="-120"/>
              <a:cs typeface="Calibri"/>
              <a:sym typeface="Calibri"/>
            </a:endParaRPr>
          </a:p>
          <a:p>
            <a:pPr marL="285750" lvl="0" indent="-285750" algn="just">
              <a:lnSpc>
                <a:spcPct val="130000"/>
              </a:lnSpc>
              <a:buClr>
                <a:schemeClr val="bg1"/>
              </a:buClr>
              <a:buSzPts val="1600"/>
              <a:buFont typeface="Arial" panose="020B0604020202020204" pitchFamily="34" charset="0"/>
              <a:buChar char="•"/>
            </a:pPr>
            <a:r>
              <a:rPr lang="zh-TW" altLang="en-US" dirty="0">
                <a:solidFill>
                  <a:schemeClr val="lt1"/>
                </a:solidFill>
                <a:latin typeface="微軟正黑體" panose="020B0604030504040204" pitchFamily="34" charset="-120"/>
                <a:ea typeface="微軟正黑體" panose="020B0604030504040204" pitchFamily="34" charset="-120"/>
                <a:cs typeface="Calibri"/>
                <a:sym typeface="Calibri"/>
              </a:rPr>
              <a:t>辦理家長、親師合作等學習成長活動</a:t>
            </a:r>
          </a:p>
        </p:txBody>
      </p:sp>
      <p:cxnSp>
        <p:nvCxnSpPr>
          <p:cNvPr id="14" name="Google Shape;2259;p62">
            <a:extLst>
              <a:ext uri="{FF2B5EF4-FFF2-40B4-BE49-F238E27FC236}">
                <a16:creationId xmlns:a16="http://schemas.microsoft.com/office/drawing/2014/main" id="{8F360B21-617C-40B7-BAD4-344B2806280B}"/>
              </a:ext>
            </a:extLst>
          </p:cNvPr>
          <p:cNvCxnSpPr>
            <a:cxnSpLocks/>
          </p:cNvCxnSpPr>
          <p:nvPr/>
        </p:nvCxnSpPr>
        <p:spPr>
          <a:xfrm>
            <a:off x="3289006" y="6751629"/>
            <a:ext cx="1106560" cy="1940"/>
          </a:xfrm>
          <a:prstGeom prst="straightConnector1">
            <a:avLst/>
          </a:prstGeom>
          <a:noFill/>
          <a:ln w="28575" cap="flat" cmpd="sng">
            <a:solidFill>
              <a:srgbClr val="546E7A"/>
            </a:solidFill>
            <a:prstDash val="solid"/>
            <a:miter lim="800000"/>
            <a:headEnd type="none" w="sm" len="sm"/>
            <a:tailEnd type="stealth" w="med" len="med"/>
          </a:ln>
        </p:spPr>
      </p:cxnSp>
      <p:cxnSp>
        <p:nvCxnSpPr>
          <p:cNvPr id="16" name="Google Shape;2259;p62">
            <a:extLst>
              <a:ext uri="{FF2B5EF4-FFF2-40B4-BE49-F238E27FC236}">
                <a16:creationId xmlns:a16="http://schemas.microsoft.com/office/drawing/2014/main" id="{A570AA9E-E910-42C1-93FE-0DFE8C469D5B}"/>
              </a:ext>
            </a:extLst>
          </p:cNvPr>
          <p:cNvCxnSpPr>
            <a:cxnSpLocks/>
          </p:cNvCxnSpPr>
          <p:nvPr/>
        </p:nvCxnSpPr>
        <p:spPr>
          <a:xfrm>
            <a:off x="8034671" y="6749689"/>
            <a:ext cx="1106560" cy="1940"/>
          </a:xfrm>
          <a:prstGeom prst="straightConnector1">
            <a:avLst/>
          </a:prstGeom>
          <a:noFill/>
          <a:ln w="28575" cap="flat" cmpd="sng">
            <a:solidFill>
              <a:srgbClr val="546E7A"/>
            </a:solidFill>
            <a:prstDash val="solid"/>
            <a:miter lim="800000"/>
            <a:headEnd type="none" w="sm" len="sm"/>
            <a:tailEnd type="stealth" w="med" len="med"/>
          </a:ln>
        </p:spPr>
      </p:cxnSp>
    </p:spTree>
    <p:extLst>
      <p:ext uri="{BB962C8B-B14F-4D97-AF65-F5344CB8AC3E}">
        <p14:creationId xmlns:p14="http://schemas.microsoft.com/office/powerpoint/2010/main" val="406826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87A23C-913F-0742-296F-C478A90E1BA1}"/>
              </a:ext>
            </a:extLst>
          </p:cNvPr>
          <p:cNvSpPr>
            <a:spLocks noGrp="1"/>
          </p:cNvSpPr>
          <p:nvPr>
            <p:ph type="title"/>
          </p:nvPr>
        </p:nvSpPr>
        <p:spPr>
          <a:xfrm>
            <a:off x="350520" y="324485"/>
            <a:ext cx="7665720" cy="1325563"/>
          </a:xfrm>
        </p:spPr>
        <p:txBody>
          <a:bodyPr anchor="t"/>
          <a:lstStyle/>
          <a:p>
            <a:pPr lvl="0">
              <a:lnSpc>
                <a:spcPct val="100000"/>
              </a:lnSpc>
              <a:spcBef>
                <a:spcPts val="0"/>
              </a:spcBef>
              <a:buClr>
                <a:srgbClr val="000000"/>
              </a:buClr>
              <a:buSzPts val="990"/>
              <a:defRPr/>
            </a:pPr>
            <a:r>
              <a:rPr lang="zh-TW" altLang="en-US" b="1" dirty="0">
                <a:solidFill>
                  <a:srgbClr val="F1C232"/>
                </a:solidFill>
                <a:latin typeface="微軟正黑體" panose="020B0604030504040204" pitchFamily="34" charset="-120"/>
                <a:ea typeface="微軟正黑體" panose="020B0604030504040204" pitchFamily="34" charset="-120"/>
                <a:cs typeface="Microsoft JhengHei"/>
                <a:sym typeface="Microsoft JhengHei"/>
              </a:rPr>
              <a:t>科技領導策進方向</a:t>
            </a:r>
            <a:endParaRPr lang="zh-TW" altLang="en-US" b="1" kern="0" dirty="0">
              <a:solidFill>
                <a:srgbClr val="F1C232"/>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53" name="Google Shape;1165;p33"/>
          <p:cNvSpPr txBox="1"/>
          <p:nvPr/>
        </p:nvSpPr>
        <p:spPr>
          <a:xfrm>
            <a:off x="3106578" y="2539398"/>
            <a:ext cx="7131932" cy="6832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20000"/>
              </a:lnSpc>
              <a:spcBef>
                <a:spcPts val="0"/>
              </a:spcBef>
              <a:spcAft>
                <a:spcPts val="0"/>
              </a:spcAft>
              <a:buClr>
                <a:srgbClr val="000000"/>
              </a:buClr>
              <a:buSzPts val="1600"/>
              <a:buFontTx/>
              <a:buNone/>
              <a:tabLst/>
              <a:defRPr/>
            </a:pPr>
            <a:r>
              <a:rPr kumimoji="0" lang="zh-TW"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強化資料分析及研究，</a:t>
            </a:r>
            <a:endParaRPr kumimoji="0" lang="en-US" altLang="zh-TW"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endParaRPr>
          </a:p>
          <a:p>
            <a:pPr marL="0" marR="0" lvl="0" indent="0" algn="ctr" defTabSz="914400" rtl="0" eaLnBrk="1" fontAlgn="auto" latinLnBrk="0" hangingPunct="1">
              <a:lnSpc>
                <a:spcPct val="120000"/>
              </a:lnSpc>
              <a:spcBef>
                <a:spcPts val="0"/>
              </a:spcBef>
              <a:spcAft>
                <a:spcPts val="0"/>
              </a:spcAft>
              <a:buClr>
                <a:srgbClr val="000000"/>
              </a:buClr>
              <a:buSzPts val="1600"/>
              <a:buFontTx/>
              <a:buNone/>
              <a:tabLst/>
              <a:defRPr/>
            </a:pPr>
            <a:r>
              <a:rPr kumimoji="0" lang="zh-TW"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提升以證據為基礎之教育決策品質</a:t>
            </a:r>
            <a:r>
              <a:rPr kumimoji="0" lang="zh-CN" altLang="en-US" sz="2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Calibri"/>
                <a:sym typeface="Calibri"/>
              </a:rPr>
              <a:t>。</a:t>
            </a:r>
            <a:endParaRPr kumimoji="0"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5" name="語音泡泡: 圓角矩形 1">
            <a:extLst>
              <a:ext uri="{FF2B5EF4-FFF2-40B4-BE49-F238E27FC236}">
                <a16:creationId xmlns:a16="http://schemas.microsoft.com/office/drawing/2014/main" id="{2A0FD6FC-35F9-4611-BF5C-D03113ED4305}"/>
              </a:ext>
            </a:extLst>
          </p:cNvPr>
          <p:cNvSpPr/>
          <p:nvPr/>
        </p:nvSpPr>
        <p:spPr>
          <a:xfrm>
            <a:off x="5970539" y="358250"/>
            <a:ext cx="1942540" cy="1227110"/>
          </a:xfrm>
          <a:prstGeom prst="wedgeRoundRectCallout">
            <a:avLst>
              <a:gd name="adj1" fmla="val 78476"/>
              <a:gd name="adj2" fmla="val 57070"/>
              <a:gd name="adj3" fmla="val 1666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Impact"/>
                <a:sym typeface="Impact"/>
              </a:rPr>
              <a:t>皆列入前瞻計畫、精進方案及防疫作為</a:t>
            </a:r>
            <a:endParaRPr kumimoji="0" lang="zh-TW" altLang="en-US" sz="18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26" name="Google Shape;300;p11">
            <a:extLst>
              <a:ext uri="{FF2B5EF4-FFF2-40B4-BE49-F238E27FC236}">
                <a16:creationId xmlns:a16="http://schemas.microsoft.com/office/drawing/2014/main" id="{26FFC0EC-97D7-480C-83CC-198A2BDF3712}"/>
              </a:ext>
            </a:extLst>
          </p:cNvPr>
          <p:cNvSpPr/>
          <p:nvPr/>
        </p:nvSpPr>
        <p:spPr>
          <a:xfrm>
            <a:off x="2941897" y="3706657"/>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7" name="Google Shape;301;p11">
            <a:extLst>
              <a:ext uri="{FF2B5EF4-FFF2-40B4-BE49-F238E27FC236}">
                <a16:creationId xmlns:a16="http://schemas.microsoft.com/office/drawing/2014/main" id="{B5472D60-35E8-4A15-AA9F-C3F99D07BC87}"/>
              </a:ext>
            </a:extLst>
          </p:cNvPr>
          <p:cNvSpPr/>
          <p:nvPr/>
        </p:nvSpPr>
        <p:spPr>
          <a:xfrm>
            <a:off x="2941897" y="5595943"/>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8" name="Google Shape;302;p11">
            <a:extLst>
              <a:ext uri="{FF2B5EF4-FFF2-40B4-BE49-F238E27FC236}">
                <a16:creationId xmlns:a16="http://schemas.microsoft.com/office/drawing/2014/main" id="{A52F0B19-07B0-4827-90CA-B37369265DF8}"/>
              </a:ext>
            </a:extLst>
          </p:cNvPr>
          <p:cNvSpPr/>
          <p:nvPr/>
        </p:nvSpPr>
        <p:spPr>
          <a:xfrm>
            <a:off x="151291" y="3710372"/>
            <a:ext cx="4557758" cy="785874"/>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協助教師、學生與家長</a:t>
            </a:r>
            <a:endParaRPr kumimoji="0" lang="en-US" altLang="zh-TW"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進行數位學習</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29" name="Google Shape;303;p11">
            <a:extLst>
              <a:ext uri="{FF2B5EF4-FFF2-40B4-BE49-F238E27FC236}">
                <a16:creationId xmlns:a16="http://schemas.microsoft.com/office/drawing/2014/main" id="{B1F815A2-8CF8-4D9C-BB8C-63DB240E7B9E}"/>
              </a:ext>
            </a:extLst>
          </p:cNvPr>
          <p:cNvSpPr/>
          <p:nvPr/>
        </p:nvSpPr>
        <p:spPr>
          <a:xfrm>
            <a:off x="151290" y="5622811"/>
            <a:ext cx="4557758" cy="785874"/>
          </a:xfrm>
          <a:prstGeom prst="rect">
            <a:avLst/>
          </a:prstGeom>
          <a:solidFill>
            <a:srgbClr val="F26D6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促進中小學數位學習</a:t>
            </a:r>
            <a:endParaRPr kumimoji="0" lang="en-US" altLang="zh-TW"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精進方案推動</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0" name="Google Shape;306;p11">
            <a:extLst>
              <a:ext uri="{FF2B5EF4-FFF2-40B4-BE49-F238E27FC236}">
                <a16:creationId xmlns:a16="http://schemas.microsoft.com/office/drawing/2014/main" id="{3A623162-8220-4F33-8653-C274BB9F9C08}"/>
              </a:ext>
            </a:extLst>
          </p:cNvPr>
          <p:cNvSpPr/>
          <p:nvPr/>
        </p:nvSpPr>
        <p:spPr>
          <a:xfrm>
            <a:off x="2941897" y="1955115"/>
            <a:ext cx="2526974" cy="785874"/>
          </a:xfrm>
          <a:prstGeom prst="rightArrow">
            <a:avLst>
              <a:gd name="adj1" fmla="val 72583"/>
              <a:gd name="adj2" fmla="val 46774"/>
            </a:avLst>
          </a:prstGeom>
          <a:solidFill>
            <a:srgbClr val="F2F2F2"/>
          </a:solidFill>
          <a:ln w="9525"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 typeface="Arial"/>
              <a:buNone/>
              <a:tabLst/>
              <a:defRPr/>
            </a:pPr>
            <a:endParaRPr kumimoji="0" sz="3200" b="0"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1" name="Google Shape;307;p11">
            <a:extLst>
              <a:ext uri="{FF2B5EF4-FFF2-40B4-BE49-F238E27FC236}">
                <a16:creationId xmlns:a16="http://schemas.microsoft.com/office/drawing/2014/main" id="{060EC052-8FD0-4AAD-A2C9-9AAFE5E2920F}"/>
              </a:ext>
            </a:extLst>
          </p:cNvPr>
          <p:cNvSpPr/>
          <p:nvPr/>
        </p:nvSpPr>
        <p:spPr>
          <a:xfrm>
            <a:off x="151290" y="1959920"/>
            <a:ext cx="4557758" cy="785874"/>
          </a:xfrm>
          <a:prstGeom prst="rect">
            <a:avLst/>
          </a:prstGeom>
          <a:solidFill>
            <a:srgbClr val="546E7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Tx/>
              <a:buNone/>
              <a:tabLst/>
              <a:defRPr/>
            </a:pPr>
            <a:r>
              <a:rPr kumimoji="0" lang="zh-TW" altLang="en-US" sz="2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Arial"/>
                <a:sym typeface="Arial"/>
              </a:rPr>
              <a:t>建構願景、制度及軟硬體</a:t>
            </a: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2" name="Google Shape;308;p11">
            <a:extLst>
              <a:ext uri="{FF2B5EF4-FFF2-40B4-BE49-F238E27FC236}">
                <a16:creationId xmlns:a16="http://schemas.microsoft.com/office/drawing/2014/main" id="{2C2E4860-FC31-4CAF-A1B7-AAE248672622}"/>
              </a:ext>
            </a:extLst>
          </p:cNvPr>
          <p:cNvSpPr/>
          <p:nvPr/>
        </p:nvSpPr>
        <p:spPr>
          <a:xfrm>
            <a:off x="5483369" y="3367483"/>
            <a:ext cx="5805056" cy="1398680"/>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培力教師具備科技能力、數位學習課程發展，以及科技應用於教學與評量的能力</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培養學生運用科技輔助自主學習的能力</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rPr>
              <a:t>與家長、社區溝通與合作</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a:sym typeface="Calibri"/>
            </a:endParaRPr>
          </a:p>
          <a:p>
            <a:pPr marL="0" marR="0" lvl="0" indent="0" algn="just" defTabSz="914400" rtl="0" eaLnBrk="1" fontAlgn="auto" latinLnBrk="0" hangingPunct="1">
              <a:lnSpc>
                <a:spcPct val="130000"/>
              </a:lnSpc>
              <a:spcBef>
                <a:spcPts val="0"/>
              </a:spcBef>
              <a:spcAft>
                <a:spcPts val="0"/>
              </a:spcAft>
              <a:buClr>
                <a:srgbClr val="000000"/>
              </a:buClr>
              <a:buSzPts val="1800"/>
              <a:buFontTx/>
              <a:buNone/>
              <a:tabLst/>
              <a:defRPr/>
            </a:pPr>
            <a:endParaRPr kumimoji="0"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3" name="Google Shape;309;p11">
            <a:extLst>
              <a:ext uri="{FF2B5EF4-FFF2-40B4-BE49-F238E27FC236}">
                <a16:creationId xmlns:a16="http://schemas.microsoft.com/office/drawing/2014/main" id="{A58A57FC-2F16-48BE-AC87-B9A80711FDF7}"/>
              </a:ext>
            </a:extLst>
          </p:cNvPr>
          <p:cNvSpPr/>
          <p:nvPr/>
        </p:nvSpPr>
        <p:spPr>
          <a:xfrm>
            <a:off x="5468871" y="5173497"/>
            <a:ext cx="6004477" cy="1684503"/>
          </a:xfrm>
          <a:prstGeom prst="rect">
            <a:avLst/>
          </a:prstGeom>
          <a:solidFill>
            <a:srgbClr val="FFFFFF">
              <a:alpha val="89804"/>
            </a:srgbClr>
          </a:solidFill>
          <a:ln>
            <a:noFill/>
          </a:ln>
        </p:spPr>
        <p:txBody>
          <a:bodyPr spcFirstLastPara="1" wrap="square" lIns="91425" tIns="45700" rIns="91425" bIns="45700" anchor="t" anchorCtr="0">
            <a:noAutofit/>
          </a:bodyPr>
          <a:lstStyle/>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辦理相關數位增能研習及工作坊</a:t>
            </a:r>
            <a:endParaRPr lang="en-US" altLang="zh-CN"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鼓勵各校成立數位學習推動小組</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協助學校教師組成學習社群與建立教學分享管道</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285750" indent="-285750" algn="just">
              <a:lnSpc>
                <a:spcPct val="130000"/>
              </a:lnSpc>
              <a:buClr>
                <a:srgbClr val="000000"/>
              </a:buClr>
              <a:buSzPts val="1800"/>
              <a:buFont typeface="Arial" panose="020B0604020202020204" pitchFamily="34" charset="0"/>
              <a:buChar char="•"/>
            </a:pPr>
            <a:r>
              <a:rPr lang="zh-TW" altLang="en-US" sz="2000" b="1" dirty="0">
                <a:solidFill>
                  <a:srgbClr val="595959"/>
                </a:solidFill>
                <a:latin typeface="微軟正黑體" panose="020B0604030504040204" pitchFamily="34" charset="-120"/>
                <a:ea typeface="微軟正黑體" panose="020B0604030504040204" pitchFamily="34" charset="-120"/>
                <a:cs typeface="Calibri"/>
                <a:sym typeface="Calibri"/>
              </a:rPr>
              <a:t>整合學習載具管理系統</a:t>
            </a:r>
            <a:endParaRPr lang="en-US" altLang="zh-TW" sz="2000"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0" marR="0" lvl="0" indent="0" algn="just" defTabSz="914400" rtl="0" eaLnBrk="1" fontAlgn="auto" latinLnBrk="0" hangingPunct="1">
              <a:lnSpc>
                <a:spcPct val="130000"/>
              </a:lnSpc>
              <a:spcBef>
                <a:spcPts val="0"/>
              </a:spcBef>
              <a:spcAft>
                <a:spcPts val="0"/>
              </a:spcAft>
              <a:buClr>
                <a:srgbClr val="000000"/>
              </a:buClr>
              <a:buSzPts val="1800"/>
              <a:buFontTx/>
              <a:buNone/>
              <a:tabLst/>
              <a:defRPr/>
            </a:pPr>
            <a:endParaRPr kumimoji="0" sz="14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Arial"/>
              <a:sym typeface="Arial"/>
            </a:endParaRPr>
          </a:p>
        </p:txBody>
      </p:sp>
      <p:sp>
        <p:nvSpPr>
          <p:cNvPr id="34" name="Google Shape;310;p11">
            <a:extLst>
              <a:ext uri="{FF2B5EF4-FFF2-40B4-BE49-F238E27FC236}">
                <a16:creationId xmlns:a16="http://schemas.microsoft.com/office/drawing/2014/main" id="{53C59122-08B6-4232-95B8-34AA3F04BA9E}"/>
              </a:ext>
            </a:extLst>
          </p:cNvPr>
          <p:cNvSpPr/>
          <p:nvPr/>
        </p:nvSpPr>
        <p:spPr>
          <a:xfrm>
            <a:off x="5468871" y="1563991"/>
            <a:ext cx="5865968" cy="812530"/>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完善校園環境的設備、工具建置</a:t>
            </a: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提供具備人工智慧授課教材整合平臺或</a:t>
            </a:r>
            <a:r>
              <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APP</a:t>
            </a: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健全各校管理人力，補助經費</a:t>
            </a:r>
            <a:endParaRPr kumimoji="0" lang="en-US" altLang="zh-TW"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endParaRPr>
          </a:p>
          <a:p>
            <a:pPr marL="285750" marR="0" lvl="0" indent="-285750" algn="just" defTabSz="914400" rtl="0" eaLnBrk="1" fontAlgn="auto" latinLnBrk="0" hangingPunct="1">
              <a:lnSpc>
                <a:spcPct val="130000"/>
              </a:lnSpc>
              <a:spcBef>
                <a:spcPts val="0"/>
              </a:spcBef>
              <a:spcAft>
                <a:spcPts val="0"/>
              </a:spcAft>
              <a:buClr>
                <a:srgbClr val="000000"/>
              </a:buClr>
              <a:buSzPts val="1800"/>
              <a:buFont typeface="Arial" panose="020B0604020202020204" pitchFamily="34" charset="0"/>
              <a:buChar char="•"/>
              <a:tabLst/>
              <a:defRPr/>
            </a:pPr>
            <a:r>
              <a:rPr kumimoji="0" lang="zh-TW"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提供共同溝通管道或工具</a:t>
            </a:r>
            <a:r>
              <a:rPr kumimoji="0" lang="zh-CN" altLang="en-US" sz="2000" b="1"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Calibri"/>
              </a:rPr>
              <a:t>。</a:t>
            </a:r>
            <a:endParaRPr kumimoji="0"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Calibri" panose="020F0502020204030204" pitchFamily="34" charset="0"/>
              <a:sym typeface="Arial"/>
            </a:endParaRPr>
          </a:p>
        </p:txBody>
      </p:sp>
    </p:spTree>
    <p:extLst>
      <p:ext uri="{BB962C8B-B14F-4D97-AF65-F5344CB8AC3E}">
        <p14:creationId xmlns:p14="http://schemas.microsoft.com/office/powerpoint/2010/main" val="365783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4376058"/>
          </a:xfrm>
        </p:spPr>
        <p:txBody>
          <a:bodyPr/>
          <a:lstStyle/>
          <a:p>
            <a:pPr algn="ctr"/>
            <a:r>
              <a:rPr lang="zh-TW" altLang="en-US" dirty="0">
                <a:effectLst>
                  <a:outerShdw blurRad="38100" dist="38100" dir="2700000" algn="tl">
                    <a:srgbClr val="000000">
                      <a:alpha val="43137"/>
                    </a:srgbClr>
                  </a:outerShdw>
                </a:effectLst>
              </a:rPr>
              <a:t>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7079329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116A3B7-6902-4E2A-867A-B219DFF84F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 y="5410200"/>
            <a:ext cx="12191359" cy="1447800"/>
          </a:xfrm>
          <a:prstGeom prst="rect">
            <a:avLst/>
          </a:prstGeom>
        </p:spPr>
      </p:pic>
      <p:pic>
        <p:nvPicPr>
          <p:cNvPr id="26" name="圖片 25">
            <a:extLst>
              <a:ext uri="{FF2B5EF4-FFF2-40B4-BE49-F238E27FC236}">
                <a16:creationId xmlns:a16="http://schemas.microsoft.com/office/drawing/2014/main" id="{3BDDACA8-B9B4-4CCE-A893-5F396A076B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8724" y="2448243"/>
            <a:ext cx="9354554" cy="2839296"/>
          </a:xfrm>
          <a:prstGeom prst="rect">
            <a:avLst/>
          </a:prstGeom>
        </p:spPr>
      </p:pic>
      <p:pic>
        <p:nvPicPr>
          <p:cNvPr id="25" name="圖片 24">
            <a:extLst>
              <a:ext uri="{FF2B5EF4-FFF2-40B4-BE49-F238E27FC236}">
                <a16:creationId xmlns:a16="http://schemas.microsoft.com/office/drawing/2014/main" id="{C03A6090-010D-4170-83CA-BEE8E7EC8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3527" y="338386"/>
            <a:ext cx="9124948" cy="1755300"/>
          </a:xfrm>
          <a:prstGeom prst="rect">
            <a:avLst/>
          </a:prstGeom>
        </p:spPr>
      </p:pic>
      <p:sp>
        <p:nvSpPr>
          <p:cNvPr id="30" name="文字方塊 29">
            <a:extLst>
              <a:ext uri="{FF2B5EF4-FFF2-40B4-BE49-F238E27FC236}">
                <a16:creationId xmlns:a16="http://schemas.microsoft.com/office/drawing/2014/main" id="{5C5D360A-4FB7-4C66-9DA2-F5D4C9345290}"/>
              </a:ext>
            </a:extLst>
          </p:cNvPr>
          <p:cNvSpPr txBox="1"/>
          <p:nvPr/>
        </p:nvSpPr>
        <p:spPr>
          <a:xfrm>
            <a:off x="143889" y="5741701"/>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教材更生動</a:t>
            </a:r>
          </a:p>
        </p:txBody>
      </p:sp>
      <p:sp>
        <p:nvSpPr>
          <p:cNvPr id="31" name="文字方塊 30">
            <a:extLst>
              <a:ext uri="{FF2B5EF4-FFF2-40B4-BE49-F238E27FC236}">
                <a16:creationId xmlns:a16="http://schemas.microsoft.com/office/drawing/2014/main" id="{61A7EE62-29C9-4663-814A-BEF9700A3114}"/>
              </a:ext>
            </a:extLst>
          </p:cNvPr>
          <p:cNvSpPr txBox="1"/>
          <p:nvPr/>
        </p:nvSpPr>
        <p:spPr>
          <a:xfrm>
            <a:off x="2499754" y="5745103"/>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書包更輕便</a:t>
            </a:r>
          </a:p>
        </p:txBody>
      </p:sp>
      <p:sp>
        <p:nvSpPr>
          <p:cNvPr id="32" name="文字方塊 31">
            <a:extLst>
              <a:ext uri="{FF2B5EF4-FFF2-40B4-BE49-F238E27FC236}">
                <a16:creationId xmlns:a16="http://schemas.microsoft.com/office/drawing/2014/main" id="{DE494806-28D5-4B4B-A430-0CC3AE9B3602}"/>
              </a:ext>
            </a:extLst>
          </p:cNvPr>
          <p:cNvSpPr txBox="1"/>
          <p:nvPr/>
        </p:nvSpPr>
        <p:spPr>
          <a:xfrm>
            <a:off x="4812655"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教學更多元</a:t>
            </a:r>
          </a:p>
        </p:txBody>
      </p:sp>
      <p:sp>
        <p:nvSpPr>
          <p:cNvPr id="33" name="文字方塊 32">
            <a:extLst>
              <a:ext uri="{FF2B5EF4-FFF2-40B4-BE49-F238E27FC236}">
                <a16:creationId xmlns:a16="http://schemas.microsoft.com/office/drawing/2014/main" id="{B8B100D0-5D17-443F-B4E8-10692F1C2761}"/>
              </a:ext>
            </a:extLst>
          </p:cNvPr>
          <p:cNvSpPr txBox="1"/>
          <p:nvPr/>
        </p:nvSpPr>
        <p:spPr>
          <a:xfrm>
            <a:off x="7154740"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學習更有效</a:t>
            </a:r>
          </a:p>
        </p:txBody>
      </p:sp>
      <p:sp>
        <p:nvSpPr>
          <p:cNvPr id="34" name="文字方塊 33">
            <a:extLst>
              <a:ext uri="{FF2B5EF4-FFF2-40B4-BE49-F238E27FC236}">
                <a16:creationId xmlns:a16="http://schemas.microsoft.com/office/drawing/2014/main" id="{18E13350-EC9D-449C-AF95-A3E8AE20597C}"/>
              </a:ext>
            </a:extLst>
          </p:cNvPr>
          <p:cNvSpPr txBox="1"/>
          <p:nvPr/>
        </p:nvSpPr>
        <p:spPr>
          <a:xfrm>
            <a:off x="9443134"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城鄉更均衡</a:t>
            </a:r>
          </a:p>
        </p:txBody>
      </p:sp>
      <p:sp>
        <p:nvSpPr>
          <p:cNvPr id="41" name="投影片編號版面配置區 40">
            <a:extLst>
              <a:ext uri="{FF2B5EF4-FFF2-40B4-BE49-F238E27FC236}">
                <a16:creationId xmlns:a16="http://schemas.microsoft.com/office/drawing/2014/main" id="{38FED608-976B-4A2B-B444-CE7564FBB86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r"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2654563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3" y="2894596"/>
            <a:ext cx="8253857"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行動載具與網路提升</a:t>
            </a:r>
          </a:p>
        </p:txBody>
      </p:sp>
    </p:spTree>
    <p:extLst>
      <p:ext uri="{BB962C8B-B14F-4D97-AF65-F5344CB8AC3E}">
        <p14:creationId xmlns:p14="http://schemas.microsoft.com/office/powerpoint/2010/main" val="2738419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E6C815-A494-A7DA-8C10-08C118DEE3F6}"/>
              </a:ext>
            </a:extLst>
          </p:cNvPr>
          <p:cNvSpPr>
            <a:spLocks noGrp="1"/>
          </p:cNvSpPr>
          <p:nvPr>
            <p:ph type="title"/>
          </p:nvPr>
        </p:nvSpPr>
        <p:spPr/>
        <p:txBody>
          <a:bodyPr/>
          <a:lstStyle/>
          <a:p>
            <a:pPr algn="ctr"/>
            <a:r>
              <a:rPr lang="zh-TW" altLang="en-US" sz="4000" b="1" dirty="0">
                <a:solidFill>
                  <a:srgbClr val="7030A0"/>
                </a:solidFill>
              </a:rPr>
              <a:t>冷氣、中央廚房，接著是</a:t>
            </a:r>
            <a:r>
              <a:rPr lang="en-US" altLang="zh-TW" sz="4000" b="1" dirty="0">
                <a:solidFill>
                  <a:srgbClr val="7030A0"/>
                </a:solidFill>
              </a:rPr>
              <a:t>……</a:t>
            </a:r>
            <a:endParaRPr lang="zh-TW" altLang="en-US" sz="4000" b="1" dirty="0">
              <a:solidFill>
                <a:srgbClr val="7030A0"/>
              </a:solidFill>
            </a:endParaRPr>
          </a:p>
        </p:txBody>
      </p:sp>
      <p:sp>
        <p:nvSpPr>
          <p:cNvPr id="3" name="內容版面配置區 2">
            <a:extLst>
              <a:ext uri="{FF2B5EF4-FFF2-40B4-BE49-F238E27FC236}">
                <a16:creationId xmlns:a16="http://schemas.microsoft.com/office/drawing/2014/main" id="{E1BA966E-D4A7-CFA8-B4EF-2926AE9BD465}"/>
              </a:ext>
            </a:extLst>
          </p:cNvPr>
          <p:cNvSpPr>
            <a:spLocks noGrp="1"/>
          </p:cNvSpPr>
          <p:nvPr>
            <p:ph idx="1"/>
          </p:nvPr>
        </p:nvSpPr>
        <p:spPr/>
        <p:txBody>
          <a:bodyPr/>
          <a:lstStyle/>
          <a:p>
            <a:endParaRPr lang="zh-TW" altLang="en-US" dirty="0"/>
          </a:p>
        </p:txBody>
      </p:sp>
      <p:pic>
        <p:nvPicPr>
          <p:cNvPr id="2052" name="Picture 4">
            <a:extLst>
              <a:ext uri="{FF2B5EF4-FFF2-40B4-BE49-F238E27FC236}">
                <a16:creationId xmlns:a16="http://schemas.microsoft.com/office/drawing/2014/main" id="{2D4A8103-AC62-48E6-44D5-9BF7408D58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7369"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2177D41-0B7F-7F2A-197E-988004EDD4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1000" fill="hold"/>
                                        <p:tgtEl>
                                          <p:spTgt spid="2054"/>
                                        </p:tgtEl>
                                        <p:attrNameLst>
                                          <p:attrName>ppt_w</p:attrName>
                                        </p:attrNameLst>
                                      </p:cBhvr>
                                      <p:tavLst>
                                        <p:tav tm="0">
                                          <p:val>
                                            <p:fltVal val="0"/>
                                          </p:val>
                                        </p:tav>
                                        <p:tav tm="100000">
                                          <p:val>
                                            <p:strVal val="#ppt_w"/>
                                          </p:val>
                                        </p:tav>
                                      </p:tavLst>
                                    </p:anim>
                                    <p:anim calcmode="lin" valueType="num">
                                      <p:cBhvr>
                                        <p:cTn id="8" dur="1000" fill="hold"/>
                                        <p:tgtEl>
                                          <p:spTgt spid="2054"/>
                                        </p:tgtEl>
                                        <p:attrNameLst>
                                          <p:attrName>ppt_h</p:attrName>
                                        </p:attrNameLst>
                                      </p:cBhvr>
                                      <p:tavLst>
                                        <p:tav tm="0">
                                          <p:val>
                                            <p:fltVal val="0"/>
                                          </p:val>
                                        </p:tav>
                                        <p:tav tm="100000">
                                          <p:val>
                                            <p:strVal val="#ppt_h"/>
                                          </p:val>
                                        </p:tav>
                                      </p:tavLst>
                                    </p:anim>
                                    <p:anim calcmode="lin" valueType="num">
                                      <p:cBhvr>
                                        <p:cTn id="9" dur="1000" fill="hold"/>
                                        <p:tgtEl>
                                          <p:spTgt spid="2054"/>
                                        </p:tgtEl>
                                        <p:attrNameLst>
                                          <p:attrName>style.rotation</p:attrName>
                                        </p:attrNameLst>
                                      </p:cBhvr>
                                      <p:tavLst>
                                        <p:tav tm="0">
                                          <p:val>
                                            <p:fltVal val="90"/>
                                          </p:val>
                                        </p:tav>
                                        <p:tav tm="100000">
                                          <p:val>
                                            <p:fltVal val="0"/>
                                          </p:val>
                                        </p:tav>
                                      </p:tavLst>
                                    </p:anim>
                                    <p:animEffect transition="in" filter="fade">
                                      <p:cBhvr>
                                        <p:cTn id="10" dur="10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9221647F-E4BE-4EE4-BDC9-DD7953E7AE02}"/>
              </a:ext>
            </a:extLst>
          </p:cNvPr>
          <p:cNvSpPr/>
          <p:nvPr/>
        </p:nvSpPr>
        <p:spPr>
          <a:xfrm>
            <a:off x="6785810" y="1024736"/>
            <a:ext cx="4855828" cy="5577688"/>
          </a:xfrm>
          <a:prstGeom prst="roundRect">
            <a:avLst>
              <a:gd name="adj" fmla="val 4330"/>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endParaRPr>
          </a:p>
        </p:txBody>
      </p:sp>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550362" y="255576"/>
            <a:ext cx="10515600" cy="708301"/>
          </a:xfrm>
        </p:spPr>
        <p:txBody>
          <a:bodyPr>
            <a:normAutofit/>
          </a:bodyPr>
          <a:lstStyle/>
          <a:p>
            <a:r>
              <a:rPr lang="zh-TW" altLang="en-US" sz="4000" b="1" dirty="0">
                <a:solidFill>
                  <a:srgbClr val="7030A0"/>
                </a:solidFill>
              </a:rPr>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E93F014A-D68F-401A-8BD7-130D515D7672}"/>
              </a:ext>
            </a:extLst>
          </p:cNvPr>
          <p:cNvSpPr/>
          <p:nvPr/>
        </p:nvSpPr>
        <p:spPr>
          <a:xfrm rot="5400000">
            <a:off x="-35720" y="499437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1" name="矩形: 圓角 10">
            <a:extLst>
              <a:ext uri="{FF2B5EF4-FFF2-40B4-BE49-F238E27FC236}">
                <a16:creationId xmlns:a16="http://schemas.microsoft.com/office/drawing/2014/main" id="{9A23E58B-6916-4C3B-AE23-A676B5361495}"/>
              </a:ext>
            </a:extLst>
          </p:cNvPr>
          <p:cNvSpPr/>
          <p:nvPr/>
        </p:nvSpPr>
        <p:spPr>
          <a:xfrm>
            <a:off x="550362" y="1024735"/>
            <a:ext cx="6060895" cy="2244937"/>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628650" marR="0" lvl="0" indent="-62865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一、學習載具統一規格、單一標案、複數決標</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學習載具補助</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萬台，提供偏遠地區學校學生</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人</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機，非偏遠地區依學校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班配</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班為原則。</a:t>
            </a:r>
          </a:p>
        </p:txBody>
      </p:sp>
      <p:sp>
        <p:nvSpPr>
          <p:cNvPr id="15" name="等腰三角形 14">
            <a:extLst>
              <a:ext uri="{FF2B5EF4-FFF2-40B4-BE49-F238E27FC236}">
                <a16:creationId xmlns:a16="http://schemas.microsoft.com/office/drawing/2014/main" id="{4B02A41E-1DD3-4926-B191-4EA29072F5B5}"/>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6" name="矩形: 圓角 15">
            <a:extLst>
              <a:ext uri="{FF2B5EF4-FFF2-40B4-BE49-F238E27FC236}">
                <a16:creationId xmlns:a16="http://schemas.microsoft.com/office/drawing/2014/main" id="{2617DF70-EA8E-4C78-8373-2422418E1619}"/>
              </a:ext>
            </a:extLst>
          </p:cNvPr>
          <p:cNvSpPr/>
          <p:nvPr/>
        </p:nvSpPr>
        <p:spPr>
          <a:xfrm>
            <a:off x="538344" y="3500583"/>
            <a:ext cx="6060895" cy="3038330"/>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二、建置教室無線上網環境</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國中小校園無線網路硬體設備</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無線</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萬臺，支援各校全班學習載具同時使用，以班級教室優先補助，包含班級教室</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建置及現有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遷移所需費用。</a:t>
            </a:r>
          </a:p>
        </p:txBody>
      </p:sp>
      <p:pic>
        <p:nvPicPr>
          <p:cNvPr id="3" name="圖片 2">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8951" y="1277959"/>
            <a:ext cx="4109546" cy="5071242"/>
          </a:xfrm>
          <a:prstGeom prst="rect">
            <a:avLst/>
          </a:prstGeom>
        </p:spPr>
      </p:pic>
      <p:sp>
        <p:nvSpPr>
          <p:cNvPr id="5" name="文字方塊 4">
            <a:extLst>
              <a:ext uri="{FF2B5EF4-FFF2-40B4-BE49-F238E27FC236}">
                <a16:creationId xmlns:a16="http://schemas.microsoft.com/office/drawing/2014/main" id="{8E095A4D-5C6D-1A6B-5784-D5A976244A7F}"/>
              </a:ext>
            </a:extLst>
          </p:cNvPr>
          <p:cNvSpPr txBox="1"/>
          <p:nvPr/>
        </p:nvSpPr>
        <p:spPr>
          <a:xfrm>
            <a:off x="6785810" y="624974"/>
            <a:ext cx="5032147" cy="369332"/>
          </a:xfrm>
          <a:prstGeom prst="rect">
            <a:avLst/>
          </a:prstGeom>
          <a:noFill/>
        </p:spPr>
        <p:txBody>
          <a:bodyPr wrap="none" rtlCol="0">
            <a:spAutoFit/>
          </a:bodyPr>
          <a:lstStyle/>
          <a:p>
            <a:r>
              <a:rPr lang="zh-TW" altLang="en-US" b="1" dirty="0">
                <a:highlight>
                  <a:srgbClr val="FFFF00"/>
                </a:highlight>
                <a:latin typeface="微軟正黑體" panose="020B0604030504040204" pitchFamily="34" charset="-120"/>
                <a:ea typeface="微軟正黑體" panose="020B0604030504040204" pitchFamily="34" charset="-120"/>
              </a:rPr>
              <a:t>各校數據均可於於數位學習專案辦公室網站查詢</a:t>
            </a:r>
          </a:p>
        </p:txBody>
      </p:sp>
    </p:spTree>
    <p:extLst>
      <p:ext uri="{BB962C8B-B14F-4D97-AF65-F5344CB8AC3E}">
        <p14:creationId xmlns:p14="http://schemas.microsoft.com/office/powerpoint/2010/main" val="1182242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960748" y="558826"/>
            <a:ext cx="9154213" cy="708301"/>
          </a:xfrm>
        </p:spPr>
        <p:txBody>
          <a:bodyPr>
            <a:normAutofit/>
          </a:bodyPr>
          <a:lstStyle/>
          <a:p>
            <a:r>
              <a:rPr lang="zh-TW" altLang="en-US" sz="4000" b="1" dirty="0">
                <a:solidFill>
                  <a:srgbClr val="7030A0"/>
                </a:solidFill>
              </a:rPr>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矩形: 圓角 16">
            <a:extLst>
              <a:ext uri="{FF2B5EF4-FFF2-40B4-BE49-F238E27FC236}">
                <a16:creationId xmlns:a16="http://schemas.microsoft.com/office/drawing/2014/main" id="{A43DFF15-DDEC-4B8B-A798-FBA7CABE1BB1}"/>
              </a:ext>
            </a:extLst>
          </p:cNvPr>
          <p:cNvSpPr/>
          <p:nvPr/>
        </p:nvSpPr>
        <p:spPr>
          <a:xfrm>
            <a:off x="537696" y="377072"/>
            <a:ext cx="10515599" cy="556795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rPr>
              <a:t>三、建置全國學習載具管理系統</a:t>
            </a:r>
            <a:r>
              <a:rPr kumimoji="0" lang="en-US" altLang="zh-TW" sz="3200" b="1" i="0" u="none" strike="noStrike" kern="1200" cap="none" spc="0" normalizeH="0" baseline="0" noProof="0" dirty="0">
                <a:ln>
                  <a:noFill/>
                </a:ln>
                <a:solidFill>
                  <a:srgbClr val="43C466"/>
                </a:solidFill>
                <a:effectLst/>
                <a:uLnTx/>
                <a:uFillTx/>
                <a:latin typeface="微軟正黑體"/>
                <a:ea typeface="微軟正黑體"/>
                <a:cs typeface="+mn-cs"/>
              </a:rPr>
              <a:t>(MDM)</a:t>
            </a:r>
            <a:endPar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endParaRP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提供縣市、學校、教師不同層級進行載具管理、教學</a:t>
            </a:r>
            <a:r>
              <a:rPr kumimoji="0" lang="en-US" altLang="zh-TW" sz="3200" b="1" i="0" u="none" strike="noStrike" kern="1200" cap="none" spc="0" normalizeH="0" baseline="0" noProof="0" dirty="0">
                <a:ln>
                  <a:noFill/>
                </a:ln>
                <a:solidFill>
                  <a:prstClr val="black"/>
                </a:solidFill>
                <a:effectLst/>
                <a:uLnTx/>
                <a:uFillTx/>
                <a:latin typeface="微軟正黑體"/>
                <a:ea typeface="微軟正黑體"/>
                <a:cs typeface="+mn-cs"/>
              </a:rPr>
              <a:t>APP</a:t>
            </a: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派送、學習使用數據蒐集。</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聚焦數位學習，避免學生進入不當網站或造成網路沉迷。</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載具異常或故障時提供適當的協助。</a:t>
            </a:r>
          </a:p>
        </p:txBody>
      </p:sp>
    </p:spTree>
    <p:extLst>
      <p:ext uri="{BB962C8B-B14F-4D97-AF65-F5344CB8AC3E}">
        <p14:creationId xmlns:p14="http://schemas.microsoft.com/office/powerpoint/2010/main" val="30765649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F8D213-FE3A-4A01-9B0F-49C22D898562}"/>
              </a:ext>
            </a:extLst>
          </p:cNvPr>
          <p:cNvSpPr>
            <a:spLocks noGrp="1"/>
          </p:cNvSpPr>
          <p:nvPr>
            <p:ph type="title"/>
          </p:nvPr>
        </p:nvSpPr>
        <p:spPr/>
        <p:txBody>
          <a:bodyPr>
            <a:normAutofit/>
          </a:bodyPr>
          <a:lstStyle/>
          <a:p>
            <a:r>
              <a:rPr lang="zh-TW" altLang="en-US" sz="4000" b="1" dirty="0">
                <a:solidFill>
                  <a:srgbClr val="7030A0"/>
                </a:solidFill>
              </a:rPr>
              <a:t>學習載具畫面</a:t>
            </a:r>
          </a:p>
        </p:txBody>
      </p:sp>
      <p:sp>
        <p:nvSpPr>
          <p:cNvPr id="4" name="投影片編號版面配置區 3">
            <a:extLst>
              <a:ext uri="{FF2B5EF4-FFF2-40B4-BE49-F238E27FC236}">
                <a16:creationId xmlns:a16="http://schemas.microsoft.com/office/drawing/2014/main" id="{AC127D1C-0370-4BE5-8943-048A51D1070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22" name="群組 21">
            <a:extLst>
              <a:ext uri="{FF2B5EF4-FFF2-40B4-BE49-F238E27FC236}">
                <a16:creationId xmlns:a16="http://schemas.microsoft.com/office/drawing/2014/main" id="{23A5A98F-7BC7-4DBE-B12F-B4135C17E269}"/>
              </a:ext>
            </a:extLst>
          </p:cNvPr>
          <p:cNvGrpSpPr/>
          <p:nvPr/>
        </p:nvGrpSpPr>
        <p:grpSpPr>
          <a:xfrm>
            <a:off x="7908533" y="3796327"/>
            <a:ext cx="3735508" cy="2678385"/>
            <a:chOff x="8515263" y="4123152"/>
            <a:chExt cx="3228992" cy="2223507"/>
          </a:xfrm>
        </p:grpSpPr>
        <p:pic>
          <p:nvPicPr>
            <p:cNvPr id="31" name="圖片 30">
              <a:extLst>
                <a:ext uri="{FF2B5EF4-FFF2-40B4-BE49-F238E27FC236}">
                  <a16:creationId xmlns:a16="http://schemas.microsoft.com/office/drawing/2014/main" id="{D87738AC-7AC7-4F83-8F39-D42983E1F6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36" t="23701" r="22656" b="24081"/>
            <a:stretch/>
          </p:blipFill>
          <p:spPr>
            <a:xfrm>
              <a:off x="8515263" y="4123152"/>
              <a:ext cx="3228992" cy="2223507"/>
            </a:xfrm>
            <a:prstGeom prst="rect">
              <a:avLst/>
            </a:prstGeom>
          </p:spPr>
        </p:pic>
        <p:pic>
          <p:nvPicPr>
            <p:cNvPr id="32" name="圖片 31">
              <a:extLst>
                <a:ext uri="{FF2B5EF4-FFF2-40B4-BE49-F238E27FC236}">
                  <a16:creationId xmlns:a16="http://schemas.microsoft.com/office/drawing/2014/main" id="{D1F0B4F6-66D9-47E1-AD65-F39828F62C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3178" y="4302559"/>
              <a:ext cx="2513162" cy="1884447"/>
            </a:xfrm>
            <a:prstGeom prst="rect">
              <a:avLst/>
            </a:prstGeom>
          </p:spPr>
        </p:pic>
      </p:grpSp>
      <p:grpSp>
        <p:nvGrpSpPr>
          <p:cNvPr id="6" name="群組 5">
            <a:extLst>
              <a:ext uri="{FF2B5EF4-FFF2-40B4-BE49-F238E27FC236}">
                <a16:creationId xmlns:a16="http://schemas.microsoft.com/office/drawing/2014/main" id="{60D9C1C8-DE46-4967-91FC-FDAF16E60A02}"/>
              </a:ext>
            </a:extLst>
          </p:cNvPr>
          <p:cNvGrpSpPr/>
          <p:nvPr/>
        </p:nvGrpSpPr>
        <p:grpSpPr>
          <a:xfrm>
            <a:off x="7966051" y="1041905"/>
            <a:ext cx="3735507" cy="2866782"/>
            <a:chOff x="7070778" y="1032606"/>
            <a:chExt cx="3735507" cy="2866782"/>
          </a:xfrm>
        </p:grpSpPr>
        <p:grpSp>
          <p:nvGrpSpPr>
            <p:cNvPr id="23" name="群組 22">
              <a:extLst>
                <a:ext uri="{FF2B5EF4-FFF2-40B4-BE49-F238E27FC236}">
                  <a16:creationId xmlns:a16="http://schemas.microsoft.com/office/drawing/2014/main" id="{FADC43DD-3B7D-4883-AB18-64522E32597B}"/>
                </a:ext>
              </a:extLst>
            </p:cNvPr>
            <p:cNvGrpSpPr/>
            <p:nvPr/>
          </p:nvGrpSpPr>
          <p:grpSpPr>
            <a:xfrm>
              <a:off x="7070778" y="1032606"/>
              <a:ext cx="3735507" cy="2866782"/>
              <a:chOff x="7791103" y="1828802"/>
              <a:chExt cx="3228991" cy="2379908"/>
            </a:xfrm>
          </p:grpSpPr>
          <p:pic>
            <p:nvPicPr>
              <p:cNvPr id="29" name="圖片 28">
                <a:extLst>
                  <a:ext uri="{FF2B5EF4-FFF2-40B4-BE49-F238E27FC236}">
                    <a16:creationId xmlns:a16="http://schemas.microsoft.com/office/drawing/2014/main" id="{ED8E9A15-BD1F-4782-8779-01A474CBDE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188" t="18370" r="20837" b="22231"/>
              <a:stretch/>
            </p:blipFill>
            <p:spPr>
              <a:xfrm>
                <a:off x="7791103" y="1828802"/>
                <a:ext cx="3228991" cy="2379908"/>
              </a:xfrm>
              <a:prstGeom prst="rect">
                <a:avLst/>
              </a:prstGeom>
            </p:spPr>
          </p:pic>
          <p:pic>
            <p:nvPicPr>
              <p:cNvPr id="30" name="圖片 29">
                <a:extLst>
                  <a:ext uri="{FF2B5EF4-FFF2-40B4-BE49-F238E27FC236}">
                    <a16:creationId xmlns:a16="http://schemas.microsoft.com/office/drawing/2014/main" id="{35D352D2-B799-4854-80CD-4F41920FA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3462" y="2074538"/>
                <a:ext cx="2513162" cy="1884447"/>
              </a:xfrm>
              <a:prstGeom prst="rect">
                <a:avLst/>
              </a:prstGeom>
            </p:spPr>
          </p:pic>
        </p:grpSp>
        <p:pic>
          <p:nvPicPr>
            <p:cNvPr id="26" name="圖片 25">
              <a:extLst>
                <a:ext uri="{FF2B5EF4-FFF2-40B4-BE49-F238E27FC236}">
                  <a16:creationId xmlns:a16="http://schemas.microsoft.com/office/drawing/2014/main" id="{FCF43E45-322C-480B-ACB4-655F448AB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7776" y="1328614"/>
              <a:ext cx="2896497" cy="2261457"/>
            </a:xfrm>
            <a:prstGeom prst="rect">
              <a:avLst/>
            </a:prstGeom>
          </p:spPr>
        </p:pic>
      </p:grpSp>
      <p:grpSp>
        <p:nvGrpSpPr>
          <p:cNvPr id="5" name="群組 4">
            <a:extLst>
              <a:ext uri="{FF2B5EF4-FFF2-40B4-BE49-F238E27FC236}">
                <a16:creationId xmlns:a16="http://schemas.microsoft.com/office/drawing/2014/main" id="{04F55E7D-2A28-4281-9BE4-053811C87A53}"/>
              </a:ext>
            </a:extLst>
          </p:cNvPr>
          <p:cNvGrpSpPr/>
          <p:nvPr/>
        </p:nvGrpSpPr>
        <p:grpSpPr>
          <a:xfrm>
            <a:off x="-852932" y="957761"/>
            <a:ext cx="10157764" cy="5619321"/>
            <a:chOff x="-1943212" y="919591"/>
            <a:chExt cx="10157764" cy="5619321"/>
          </a:xfrm>
        </p:grpSpPr>
        <p:pic>
          <p:nvPicPr>
            <p:cNvPr id="33" name="圖片 32">
              <a:extLst>
                <a:ext uri="{FF2B5EF4-FFF2-40B4-BE49-F238E27FC236}">
                  <a16:creationId xmlns:a16="http://schemas.microsoft.com/office/drawing/2014/main" id="{1C4EF8E6-995E-463B-BF60-6A752E3D815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0888" b="13960"/>
            <a:stretch/>
          </p:blipFill>
          <p:spPr>
            <a:xfrm>
              <a:off x="-1943212" y="919591"/>
              <a:ext cx="10157764" cy="5619321"/>
            </a:xfrm>
            <a:prstGeom prst="rect">
              <a:avLst/>
            </a:prstGeom>
          </p:spPr>
        </p:pic>
        <p:pic>
          <p:nvPicPr>
            <p:cNvPr id="3" name="圖片 2">
              <a:extLst>
                <a:ext uri="{FF2B5EF4-FFF2-40B4-BE49-F238E27FC236}">
                  <a16:creationId xmlns:a16="http://schemas.microsoft.com/office/drawing/2014/main" id="{55E265EC-1561-4F32-BE05-0242C1D674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128"/>
            <a:stretch/>
          </p:blipFill>
          <p:spPr>
            <a:xfrm>
              <a:off x="0" y="1464328"/>
              <a:ext cx="6096000" cy="4696327"/>
            </a:xfrm>
            <a:prstGeom prst="rect">
              <a:avLst/>
            </a:prstGeom>
          </p:spPr>
        </p:pic>
      </p:grpSp>
      <p:sp>
        <p:nvSpPr>
          <p:cNvPr id="24" name="矩形: 圓角 8">
            <a:extLst>
              <a:ext uri="{FF2B5EF4-FFF2-40B4-BE49-F238E27FC236}">
                <a16:creationId xmlns:a16="http://schemas.microsoft.com/office/drawing/2014/main" id="{18CC5D63-AD4A-41BA-ACBE-5A993C6A4186}"/>
              </a:ext>
            </a:extLst>
          </p:cNvPr>
          <p:cNvSpPr/>
          <p:nvPr/>
        </p:nvSpPr>
        <p:spPr>
          <a:xfrm>
            <a:off x="3462013" y="3208831"/>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5" name="矩形: 圓角 20">
            <a:extLst>
              <a:ext uri="{FF2B5EF4-FFF2-40B4-BE49-F238E27FC236}">
                <a16:creationId xmlns:a16="http://schemas.microsoft.com/office/drawing/2014/main" id="{AE0FDF0A-9198-4FF0-8805-F2632AA12B8A}"/>
              </a:ext>
            </a:extLst>
          </p:cNvPr>
          <p:cNvSpPr/>
          <p:nvPr/>
        </p:nvSpPr>
        <p:spPr>
          <a:xfrm>
            <a:off x="5185993" y="1899385"/>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cxnSp>
        <p:nvCxnSpPr>
          <p:cNvPr id="28" name="直線單箭頭接點 27">
            <a:extLst>
              <a:ext uri="{FF2B5EF4-FFF2-40B4-BE49-F238E27FC236}">
                <a16:creationId xmlns:a16="http://schemas.microsoft.com/office/drawing/2014/main" id="{49F26149-2F44-4D68-B8B3-B4195BE732C7}"/>
              </a:ext>
            </a:extLst>
          </p:cNvPr>
          <p:cNvCxnSpPr>
            <a:cxnSpLocks/>
          </p:cNvCxnSpPr>
          <p:nvPr/>
        </p:nvCxnSpPr>
        <p:spPr>
          <a:xfrm flipV="1">
            <a:off x="5680853" y="1640910"/>
            <a:ext cx="3513251" cy="569704"/>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603D24B-BA1D-43CD-B4FB-06B19A513B9C}"/>
              </a:ext>
            </a:extLst>
          </p:cNvPr>
          <p:cNvCxnSpPr>
            <a:cxnSpLocks/>
          </p:cNvCxnSpPr>
          <p:nvPr/>
        </p:nvCxnSpPr>
        <p:spPr>
          <a:xfrm>
            <a:off x="4041524" y="3493258"/>
            <a:ext cx="5152580" cy="789261"/>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737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a:bodyPr>
          <a:lstStyle/>
          <a:p>
            <a:r>
              <a:rPr lang="zh-TW" altLang="en-US" sz="4000" b="1" dirty="0">
                <a:solidFill>
                  <a:srgbClr val="7030A0"/>
                </a:solidFill>
              </a:rPr>
              <a:t>數位學習入口網</a:t>
            </a:r>
            <a:r>
              <a:rPr lang="en-US" altLang="zh-TW" sz="4000" b="1" dirty="0">
                <a:solidFill>
                  <a:srgbClr val="7030A0"/>
                </a:solidFill>
              </a:rPr>
              <a:t>(</a:t>
            </a:r>
            <a:r>
              <a:rPr lang="zh-TW" altLang="en-US" sz="4000" b="1" dirty="0">
                <a:solidFill>
                  <a:srgbClr val="7030A0"/>
                </a:solidFill>
              </a:rPr>
              <a:t>測試版</a:t>
            </a:r>
            <a:r>
              <a:rPr lang="en-US" altLang="zh-TW" sz="4000" b="1" dirty="0">
                <a:solidFill>
                  <a:srgbClr val="7030A0"/>
                </a:solidFill>
              </a:rPr>
              <a:t>)</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3" name="圖片 2">
            <a:extLst>
              <a:ext uri="{FF2B5EF4-FFF2-40B4-BE49-F238E27FC236}">
                <a16:creationId xmlns:a16="http://schemas.microsoft.com/office/drawing/2014/main" id="{34E79B8A-95B5-4B7C-8613-E836D5CF6D31}"/>
              </a:ext>
            </a:extLst>
          </p:cNvPr>
          <p:cNvPicPr>
            <a:picLocks noChangeAspect="1"/>
          </p:cNvPicPr>
          <p:nvPr/>
        </p:nvPicPr>
        <p:blipFill rotWithShape="1">
          <a:blip r:embed="rId2"/>
          <a:srcRect t="14419" r="1802" b="5736"/>
          <a:stretch/>
        </p:blipFill>
        <p:spPr>
          <a:xfrm>
            <a:off x="0" y="1281730"/>
            <a:ext cx="12191999" cy="5576270"/>
          </a:xfrm>
          <a:prstGeom prst="rect">
            <a:avLst/>
          </a:prstGeom>
        </p:spPr>
      </p:pic>
    </p:spTree>
    <p:extLst>
      <p:ext uri="{BB962C8B-B14F-4D97-AF65-F5344CB8AC3E}">
        <p14:creationId xmlns:p14="http://schemas.microsoft.com/office/powerpoint/2010/main" val="32537974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a:xfrm>
            <a:off x="838200" y="395134"/>
            <a:ext cx="10515600" cy="708301"/>
          </a:xfrm>
        </p:spPr>
        <p:txBody>
          <a:bodyPr>
            <a:normAutofit/>
          </a:bodyPr>
          <a:lstStyle/>
          <a:p>
            <a:r>
              <a:rPr lang="zh-TW" altLang="en-US" sz="4000" b="1" dirty="0">
                <a:solidFill>
                  <a:srgbClr val="7030A0"/>
                </a:solidFill>
              </a:rPr>
              <a:t>提供師生跨平台單一登入帳號</a:t>
            </a:r>
            <a:r>
              <a:rPr lang="en-US" altLang="zh-TW" sz="4000" b="1" dirty="0">
                <a:solidFill>
                  <a:srgbClr val="7030A0"/>
                </a:solidFill>
              </a:rPr>
              <a:t>(OPEN ID)</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5" name="圖片 4">
            <a:extLst>
              <a:ext uri="{FF2B5EF4-FFF2-40B4-BE49-F238E27FC236}">
                <a16:creationId xmlns:a16="http://schemas.microsoft.com/office/drawing/2014/main" id="{0C7452DD-BE27-4A78-A3C7-5463603DD9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645" r="1445" b="54760"/>
          <a:stretch/>
        </p:blipFill>
        <p:spPr>
          <a:xfrm>
            <a:off x="178880" y="1344333"/>
            <a:ext cx="12013120" cy="1892491"/>
          </a:xfrm>
          <a:prstGeom prst="rect">
            <a:avLst/>
          </a:prstGeom>
        </p:spPr>
      </p:pic>
      <p:pic>
        <p:nvPicPr>
          <p:cNvPr id="6" name="圖片 5">
            <a:extLst>
              <a:ext uri="{FF2B5EF4-FFF2-40B4-BE49-F238E27FC236}">
                <a16:creationId xmlns:a16="http://schemas.microsoft.com/office/drawing/2014/main" id="{CE432215-17DB-44FF-AA06-1C0DA2EA3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023" y="3572218"/>
            <a:ext cx="1697017" cy="846371"/>
          </a:xfrm>
          <a:prstGeom prst="rect">
            <a:avLst/>
          </a:prstGeom>
        </p:spPr>
      </p:pic>
      <p:pic>
        <p:nvPicPr>
          <p:cNvPr id="7" name="圖片 6">
            <a:extLst>
              <a:ext uri="{FF2B5EF4-FFF2-40B4-BE49-F238E27FC236}">
                <a16:creationId xmlns:a16="http://schemas.microsoft.com/office/drawing/2014/main" id="{36360FC1-961F-42C0-B0EA-1CA515556F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0078" y="3515350"/>
            <a:ext cx="1965837" cy="982919"/>
          </a:xfrm>
          <a:prstGeom prst="rect">
            <a:avLst/>
          </a:prstGeom>
        </p:spPr>
      </p:pic>
      <p:pic>
        <p:nvPicPr>
          <p:cNvPr id="8" name="圖片 7">
            <a:extLst>
              <a:ext uri="{FF2B5EF4-FFF2-40B4-BE49-F238E27FC236}">
                <a16:creationId xmlns:a16="http://schemas.microsoft.com/office/drawing/2014/main" id="{00617C5A-3E26-4A93-A0E0-9A4726A226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9084" y="3543430"/>
            <a:ext cx="1807891" cy="903946"/>
          </a:xfrm>
          <a:prstGeom prst="rect">
            <a:avLst/>
          </a:prstGeom>
        </p:spPr>
      </p:pic>
      <p:pic>
        <p:nvPicPr>
          <p:cNvPr id="9" name="圖片 8">
            <a:extLst>
              <a:ext uri="{FF2B5EF4-FFF2-40B4-BE49-F238E27FC236}">
                <a16:creationId xmlns:a16="http://schemas.microsoft.com/office/drawing/2014/main" id="{814AFEEA-27A7-4270-BFF5-43F6A1C3B1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9691" y="3572218"/>
            <a:ext cx="1390175" cy="695088"/>
          </a:xfrm>
          <a:prstGeom prst="rect">
            <a:avLst/>
          </a:prstGeom>
        </p:spPr>
      </p:pic>
      <p:pic>
        <p:nvPicPr>
          <p:cNvPr id="10" name="圖片 9">
            <a:extLst>
              <a:ext uri="{FF2B5EF4-FFF2-40B4-BE49-F238E27FC236}">
                <a16:creationId xmlns:a16="http://schemas.microsoft.com/office/drawing/2014/main" id="{62C985D6-7C5F-4CC2-918A-042540A532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6619" y="3429000"/>
            <a:ext cx="2173878" cy="1139363"/>
          </a:xfrm>
          <a:prstGeom prst="rect">
            <a:avLst/>
          </a:prstGeom>
        </p:spPr>
      </p:pic>
      <p:pic>
        <p:nvPicPr>
          <p:cNvPr id="11" name="圖片 10">
            <a:extLst>
              <a:ext uri="{FF2B5EF4-FFF2-40B4-BE49-F238E27FC236}">
                <a16:creationId xmlns:a16="http://schemas.microsoft.com/office/drawing/2014/main" id="{D1514D10-24E5-45F8-B3A8-A55B750AA8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3853" y="3490926"/>
            <a:ext cx="1965838" cy="982920"/>
          </a:xfrm>
          <a:prstGeom prst="rect">
            <a:avLst/>
          </a:prstGeom>
        </p:spPr>
      </p:pic>
      <p:grpSp>
        <p:nvGrpSpPr>
          <p:cNvPr id="12" name="群組 11">
            <a:extLst>
              <a:ext uri="{FF2B5EF4-FFF2-40B4-BE49-F238E27FC236}">
                <a16:creationId xmlns:a16="http://schemas.microsoft.com/office/drawing/2014/main" id="{D5FD2DE8-644E-4020-A243-BC1AC6EDE18E}"/>
              </a:ext>
            </a:extLst>
          </p:cNvPr>
          <p:cNvGrpSpPr/>
          <p:nvPr/>
        </p:nvGrpSpPr>
        <p:grpSpPr>
          <a:xfrm>
            <a:off x="304928" y="4836519"/>
            <a:ext cx="11446717" cy="997471"/>
            <a:chOff x="376366" y="4836519"/>
            <a:chExt cx="11446717" cy="997471"/>
          </a:xfrm>
        </p:grpSpPr>
        <p:pic>
          <p:nvPicPr>
            <p:cNvPr id="13" name="圖片 12">
              <a:extLst>
                <a:ext uri="{FF2B5EF4-FFF2-40B4-BE49-F238E27FC236}">
                  <a16:creationId xmlns:a16="http://schemas.microsoft.com/office/drawing/2014/main" id="{9167D22D-6BD4-4892-9E86-5AF8716C11E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29331" y="4966335"/>
              <a:ext cx="1531874" cy="765937"/>
            </a:xfrm>
            <a:prstGeom prst="rect">
              <a:avLst/>
            </a:prstGeom>
          </p:spPr>
        </p:pic>
        <p:pic>
          <p:nvPicPr>
            <p:cNvPr id="14" name="圖片 13">
              <a:extLst>
                <a:ext uri="{FF2B5EF4-FFF2-40B4-BE49-F238E27FC236}">
                  <a16:creationId xmlns:a16="http://schemas.microsoft.com/office/drawing/2014/main" id="{850F21D4-0B71-4D61-9E3D-7D4AAF5996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16761" y="4836519"/>
              <a:ext cx="1846594" cy="923298"/>
            </a:xfrm>
            <a:prstGeom prst="rect">
              <a:avLst/>
            </a:prstGeom>
          </p:spPr>
        </p:pic>
        <p:pic>
          <p:nvPicPr>
            <p:cNvPr id="15" name="圖片 14">
              <a:extLst>
                <a:ext uri="{FF2B5EF4-FFF2-40B4-BE49-F238E27FC236}">
                  <a16:creationId xmlns:a16="http://schemas.microsoft.com/office/drawing/2014/main" id="{28901452-F418-4AFC-B91D-40F633B571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6366" y="4864618"/>
              <a:ext cx="1938741" cy="969372"/>
            </a:xfrm>
            <a:prstGeom prst="rect">
              <a:avLst/>
            </a:prstGeom>
          </p:spPr>
        </p:pic>
        <p:pic>
          <p:nvPicPr>
            <p:cNvPr id="16" name="圖片 15">
              <a:extLst>
                <a:ext uri="{FF2B5EF4-FFF2-40B4-BE49-F238E27FC236}">
                  <a16:creationId xmlns:a16="http://schemas.microsoft.com/office/drawing/2014/main" id="{2D9D705B-1940-4B21-927A-52C560FCE9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89715" y="4895237"/>
              <a:ext cx="1731440" cy="865721"/>
            </a:xfrm>
            <a:prstGeom prst="rect">
              <a:avLst/>
            </a:prstGeom>
          </p:spPr>
        </p:pic>
        <p:pic>
          <p:nvPicPr>
            <p:cNvPr id="17" name="圖片 16">
              <a:extLst>
                <a:ext uri="{FF2B5EF4-FFF2-40B4-BE49-F238E27FC236}">
                  <a16:creationId xmlns:a16="http://schemas.microsoft.com/office/drawing/2014/main" id="{9D5195DD-5F76-4B86-91DE-EC0073D482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01017" y="4868075"/>
              <a:ext cx="1728392" cy="864197"/>
            </a:xfrm>
            <a:prstGeom prst="rect">
              <a:avLst/>
            </a:prstGeom>
          </p:spPr>
        </p:pic>
        <p:pic>
          <p:nvPicPr>
            <p:cNvPr id="18" name="圖片 17">
              <a:extLst>
                <a:ext uri="{FF2B5EF4-FFF2-40B4-BE49-F238E27FC236}">
                  <a16:creationId xmlns:a16="http://schemas.microsoft.com/office/drawing/2014/main" id="{7C71C2EC-F946-4497-968A-9739612471F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32180" y="5170771"/>
              <a:ext cx="1590903" cy="254793"/>
            </a:xfrm>
            <a:prstGeom prst="rect">
              <a:avLst/>
            </a:prstGeom>
          </p:spPr>
        </p:pic>
        <p:pic>
          <p:nvPicPr>
            <p:cNvPr id="19" name="圖片 18">
              <a:extLst>
                <a:ext uri="{FF2B5EF4-FFF2-40B4-BE49-F238E27FC236}">
                  <a16:creationId xmlns:a16="http://schemas.microsoft.com/office/drawing/2014/main" id="{243934BC-217D-4B95-882E-7D791E2FB90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35621" y="4989273"/>
              <a:ext cx="1584256" cy="792128"/>
            </a:xfrm>
            <a:prstGeom prst="rect">
              <a:avLst/>
            </a:prstGeom>
          </p:spPr>
        </p:pic>
      </p:grpSp>
    </p:spTree>
    <p:extLst>
      <p:ext uri="{BB962C8B-B14F-4D97-AF65-F5344CB8AC3E}">
        <p14:creationId xmlns:p14="http://schemas.microsoft.com/office/powerpoint/2010/main" val="8740601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群組 125"/>
          <p:cNvGrpSpPr/>
          <p:nvPr/>
        </p:nvGrpSpPr>
        <p:grpSpPr>
          <a:xfrm>
            <a:off x="-1656" y="1233773"/>
            <a:ext cx="12205982" cy="5122577"/>
            <a:chOff x="-1656" y="993758"/>
            <a:chExt cx="12205982" cy="5122577"/>
          </a:xfrm>
        </p:grpSpPr>
        <p:sp>
          <p:nvSpPr>
            <p:cNvPr id="19" name="圓角矩形 18"/>
            <p:cNvSpPr/>
            <p:nvPr/>
          </p:nvSpPr>
          <p:spPr>
            <a:xfrm>
              <a:off x="0" y="2128738"/>
              <a:ext cx="12199375" cy="1243171"/>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分區輔導</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47" name="圓角矩形 46"/>
            <p:cNvSpPr/>
            <p:nvPr/>
          </p:nvSpPr>
          <p:spPr>
            <a:xfrm>
              <a:off x="3342472"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臺中教育大學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中</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p>
          </p:txBody>
        </p:sp>
        <p:sp>
          <p:nvSpPr>
            <p:cNvPr id="48" name="圓角矩形 47"/>
            <p:cNvSpPr/>
            <p:nvPr/>
          </p:nvSpPr>
          <p:spPr>
            <a:xfrm>
              <a:off x="5143271"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高雄師範大學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9" name="圓角矩形 48"/>
            <p:cNvSpPr/>
            <p:nvPr/>
          </p:nvSpPr>
          <p:spPr>
            <a:xfrm>
              <a:off x="6940437" y="2493311"/>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東華大學</a:t>
              </a:r>
              <a:b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b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東</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18" name="圓角矩形 17"/>
            <p:cNvSpPr/>
            <p:nvPr/>
          </p:nvSpPr>
          <p:spPr>
            <a:xfrm>
              <a:off x="-1656" y="3554244"/>
              <a:ext cx="12205982" cy="2562091"/>
            </a:xfrm>
            <a:prstGeom prst="roundRect">
              <a:avLst>
                <a:gd name="adj" fmla="val 5886"/>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724661"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縣市</a:t>
              </a:r>
              <a:r>
                <a:rPr kumimoji="0" lang="en-US" altLang="zh-TW"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推動</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20" name="圓角矩形 19"/>
            <p:cNvSpPr/>
            <p:nvPr/>
          </p:nvSpPr>
          <p:spPr>
            <a:xfrm>
              <a:off x="10668" y="993758"/>
              <a:ext cx="12181334" cy="948186"/>
            </a:xfrm>
            <a:prstGeom prst="roundRect">
              <a:avLst/>
            </a:prstGeom>
            <a:solidFill>
              <a:srgbClr val="E7E6E6"/>
            </a:solidFill>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170688" tIns="170688" rIns="8697622" bIns="170688"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rPr>
                <a:t>中央統籌</a:t>
              </a:r>
              <a:endParaRPr kumimoji="0" lang="zh-TW" altLang="en-US" sz="1800" b="1" i="0" u="none" strike="noStrike" kern="1200" cap="none" spc="0" normalizeH="0" baseline="0" noProof="0" dirty="0">
                <a:ln>
                  <a:noFill/>
                </a:ln>
                <a:solidFill>
                  <a:prstClr val="black">
                    <a:hueOff val="0"/>
                    <a:satOff val="0"/>
                    <a:lumOff val="0"/>
                    <a:alphaOff val="0"/>
                  </a:prstClr>
                </a:solidFill>
                <a:effectLst/>
                <a:uLnTx/>
                <a:uFillTx/>
                <a:latin typeface="微軟正黑體" panose="020B0604030504040204" pitchFamily="34" charset="-120"/>
                <a:ea typeface="微軟正黑體" panose="020B0604030504040204" pitchFamily="34" charset="-120"/>
                <a:cs typeface="+mn-cs"/>
              </a:endParaRPr>
            </a:p>
          </p:txBody>
        </p:sp>
        <p:sp>
          <p:nvSpPr>
            <p:cNvPr id="21" name="圓角矩形 20"/>
            <p:cNvSpPr/>
            <p:nvPr/>
          </p:nvSpPr>
          <p:spPr>
            <a:xfrm>
              <a:off x="6005361" y="1097173"/>
              <a:ext cx="1579507" cy="736233"/>
            </a:xfrm>
            <a:prstGeom prst="roundRect">
              <a:avLst/>
            </a:prstGeom>
            <a:solidFill>
              <a:srgbClr val="FFCE3A"/>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144" tIns="90144" rIns="90144" bIns="9014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推動辦公室</a:t>
              </a:r>
            </a:p>
          </p:txBody>
        </p:sp>
        <p:sp>
          <p:nvSpPr>
            <p:cNvPr id="23" name="圓角矩形 22"/>
            <p:cNvSpPr/>
            <p:nvPr/>
          </p:nvSpPr>
          <p:spPr>
            <a:xfrm>
              <a:off x="1551251" y="2503578"/>
              <a:ext cx="1590134" cy="756001"/>
            </a:xfrm>
            <a:prstGeom prst="roundRect">
              <a:avLst>
                <a:gd name="adj" fmla="val 20446"/>
              </a:avLst>
            </a:prstGeom>
            <a:solidFill>
              <a:srgbClr val="EE4C3C"/>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臺北教育大學</a:t>
              </a:r>
              <a:b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b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25" name="圓角矩形 24"/>
            <p:cNvSpPr/>
            <p:nvPr/>
          </p:nvSpPr>
          <p:spPr>
            <a:xfrm>
              <a:off x="1551251"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臺北、新北、桃園、新竹縣市、金門、連江、基隆、國立國中小</a:t>
              </a:r>
            </a:p>
          </p:txBody>
        </p:sp>
        <p:sp>
          <p:nvSpPr>
            <p:cNvPr id="29" name="圓角矩形 28"/>
            <p:cNvSpPr/>
            <p:nvPr/>
          </p:nvSpPr>
          <p:spPr>
            <a:xfrm>
              <a:off x="3340952" y="3738342"/>
              <a:ext cx="1590132"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臺中、苗栗、彰化、南投、雲林、國立國中小</a:t>
              </a:r>
            </a:p>
          </p:txBody>
        </p:sp>
        <p:sp>
          <p:nvSpPr>
            <p:cNvPr id="33" name="圓角矩形 32"/>
            <p:cNvSpPr/>
            <p:nvPr/>
          </p:nvSpPr>
          <p:spPr>
            <a:xfrm>
              <a:off x="5141750"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臺南、高雄、嘉義縣市、屏東、澎湖、國立國中小</a:t>
              </a:r>
            </a:p>
          </p:txBody>
        </p:sp>
        <p:sp>
          <p:nvSpPr>
            <p:cNvPr id="37" name="圓角矩形 36"/>
            <p:cNvSpPr/>
            <p:nvPr/>
          </p:nvSpPr>
          <p:spPr>
            <a:xfrm>
              <a:off x="6940437"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宜蘭、花蓮、臺東、國立國中小</a:t>
              </a:r>
            </a:p>
          </p:txBody>
        </p:sp>
        <p:sp>
          <p:nvSpPr>
            <p:cNvPr id="39" name="圓角矩形 38"/>
            <p:cNvSpPr/>
            <p:nvPr/>
          </p:nvSpPr>
          <p:spPr>
            <a:xfrm>
              <a:off x="8701354"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臺灣科技大學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sp>
          <p:nvSpPr>
            <p:cNvPr id="41" name="圓角矩形 40"/>
            <p:cNvSpPr/>
            <p:nvPr/>
          </p:nvSpPr>
          <p:spPr>
            <a:xfrm>
              <a:off x="8701354" y="3738342"/>
              <a:ext cx="1590134"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798" tIns="103798" rIns="103798" bIns="103798"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臺北、新北、桃園、新竹縣市、基隆、臺中、苗栗、宜蘭、花蓮、金門、連江</a:t>
              </a:r>
            </a:p>
          </p:txBody>
        </p:sp>
        <p:sp>
          <p:nvSpPr>
            <p:cNvPr id="10" name="矩形: 圓角 9">
              <a:extLst>
                <a:ext uri="{FF2B5EF4-FFF2-40B4-BE49-F238E27FC236}">
                  <a16:creationId xmlns:a16="http://schemas.microsoft.com/office/drawing/2014/main" id="{323FBF1A-B7E6-43C5-A533-06028A2C4D47}"/>
                </a:ext>
              </a:extLst>
            </p:cNvPr>
            <p:cNvSpPr/>
            <p:nvPr/>
          </p:nvSpPr>
          <p:spPr>
            <a:xfrm>
              <a:off x="10522815" y="3738342"/>
              <a:ext cx="1590133" cy="2193894"/>
            </a:xfrm>
            <a:prstGeom prst="roundRect">
              <a:avLst/>
            </a:prstGeom>
            <a:solidFill>
              <a:srgbClr val="43C466"/>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彰化、南投、雲林、臺南、高雄、嘉義縣市、屏東、臺東、澎湖</a:t>
              </a:r>
            </a:p>
          </p:txBody>
        </p:sp>
        <p:sp>
          <p:nvSpPr>
            <p:cNvPr id="13" name="矩形: 圓角 12">
              <a:extLst>
                <a:ext uri="{FF2B5EF4-FFF2-40B4-BE49-F238E27FC236}">
                  <a16:creationId xmlns:a16="http://schemas.microsoft.com/office/drawing/2014/main" id="{7ABF7B90-AFDA-4182-A3FA-2CC196BCC35E}"/>
                </a:ext>
              </a:extLst>
            </p:cNvPr>
            <p:cNvSpPr/>
            <p:nvPr/>
          </p:nvSpPr>
          <p:spPr>
            <a:xfrm>
              <a:off x="1502994" y="2076068"/>
              <a:ext cx="7078825" cy="1344053"/>
            </a:xfrm>
            <a:prstGeom prst="roundRect">
              <a:avLst/>
            </a:prstGeom>
            <a:noFill/>
            <a:ln w="28575">
              <a:solidFill>
                <a:srgbClr val="FFCE3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國中小輔導團隊</a:t>
              </a:r>
            </a:p>
          </p:txBody>
        </p:sp>
        <p:sp>
          <p:nvSpPr>
            <p:cNvPr id="16" name="矩形: 圓角 15">
              <a:extLst>
                <a:ext uri="{FF2B5EF4-FFF2-40B4-BE49-F238E27FC236}">
                  <a16:creationId xmlns:a16="http://schemas.microsoft.com/office/drawing/2014/main" id="{0550BB68-1C87-4F92-86F1-B5771921093E}"/>
                </a:ext>
              </a:extLst>
            </p:cNvPr>
            <p:cNvSpPr/>
            <p:nvPr/>
          </p:nvSpPr>
          <p:spPr>
            <a:xfrm>
              <a:off x="8652245" y="2076068"/>
              <a:ext cx="3516973" cy="1344052"/>
            </a:xfrm>
            <a:prstGeom prst="roundRect">
              <a:avLst/>
            </a:prstGeom>
            <a:noFill/>
            <a:ln w="28575">
              <a:solidFill>
                <a:srgbClr val="7534E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高中職輔導團隊</a:t>
              </a:r>
            </a:p>
          </p:txBody>
        </p:sp>
        <p:cxnSp>
          <p:nvCxnSpPr>
            <p:cNvPr id="44" name="肘形接點 43"/>
            <p:cNvCxnSpPr>
              <a:stCxn id="21" idx="2"/>
              <a:endCxn id="23" idx="0"/>
            </p:cNvCxnSpPr>
            <p:nvPr/>
          </p:nvCxnSpPr>
          <p:spPr>
            <a:xfrm rot="5400000">
              <a:off x="4235631" y="-55906"/>
              <a:ext cx="670172" cy="444879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4" name="肘形接點 53"/>
            <p:cNvCxnSpPr>
              <a:stCxn id="21" idx="2"/>
              <a:endCxn id="48" idx="0"/>
            </p:cNvCxnSpPr>
            <p:nvPr/>
          </p:nvCxnSpPr>
          <p:spPr>
            <a:xfrm rot="5400000">
              <a:off x="6036775" y="1734970"/>
              <a:ext cx="659905" cy="856777"/>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5" name="肘形接點 54"/>
            <p:cNvCxnSpPr>
              <a:stCxn id="21" idx="2"/>
              <a:endCxn id="49" idx="0"/>
            </p:cNvCxnSpPr>
            <p:nvPr/>
          </p:nvCxnSpPr>
          <p:spPr>
            <a:xfrm rot="16200000" flipH="1">
              <a:off x="6935357" y="1693163"/>
              <a:ext cx="659905" cy="940389"/>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9" name="肘形接點 78"/>
            <p:cNvCxnSpPr>
              <a:stCxn id="21" idx="2"/>
              <a:endCxn id="47" idx="0"/>
            </p:cNvCxnSpPr>
            <p:nvPr/>
          </p:nvCxnSpPr>
          <p:spPr>
            <a:xfrm rot="5400000">
              <a:off x="5136375" y="834570"/>
              <a:ext cx="659905" cy="2657576"/>
            </a:xfrm>
            <a:prstGeom prst="bentConnector3">
              <a:avLst>
                <a:gd name="adj1" fmla="val 50000"/>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82" name="圓角矩形 81"/>
            <p:cNvSpPr/>
            <p:nvPr/>
          </p:nvSpPr>
          <p:spPr>
            <a:xfrm>
              <a:off x="10522815" y="2503459"/>
              <a:ext cx="1590134" cy="756001"/>
            </a:xfrm>
            <a:prstGeom prst="roundRect">
              <a:avLst/>
            </a:prstGeom>
            <a:solidFill>
              <a:srgbClr val="1974C2"/>
            </a:solidFill>
            <a:ln w="28575">
              <a:noFill/>
            </a:ln>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0723" tIns="90723" rIns="90723" bIns="9072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高雄師範大學</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r>
                <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rPr>
                <a:t>南</a:t>
              </a:r>
              <a:r>
                <a:rPr kumimoji="0" lang="en-US" altLang="zh-TW" sz="1600" b="1" i="0" u="none" strike="noStrike" kern="1200" cap="none" spc="0" normalizeH="0" baseline="0" noProof="0" dirty="0">
                  <a:ln>
                    <a:noFill/>
                  </a:ln>
                  <a:solidFill>
                    <a:prstClr val="white"/>
                  </a:solidFill>
                  <a:effectLst/>
                  <a:uLnTx/>
                  <a:uFillTx/>
                  <a:latin typeface="微軟正黑體"/>
                  <a:ea typeface="微軟正黑體"/>
                  <a:cs typeface="+mn-cs"/>
                </a:rPr>
                <a:t>)</a:t>
              </a:r>
              <a:endParaRPr kumimoji="0" lang="zh-TW" altLang="en-US" sz="1600" b="1" i="0" u="none" strike="noStrike" kern="1200" cap="none" spc="0" normalizeH="0" baseline="0" noProof="0" dirty="0">
                <a:ln>
                  <a:noFill/>
                </a:ln>
                <a:solidFill>
                  <a:prstClr val="white"/>
                </a:solidFill>
                <a:effectLst/>
                <a:uLnTx/>
                <a:uFillTx/>
                <a:latin typeface="微軟正黑體"/>
                <a:ea typeface="微軟正黑體"/>
                <a:cs typeface="+mn-cs"/>
              </a:endParaRPr>
            </a:p>
          </p:txBody>
        </p:sp>
        <p:cxnSp>
          <p:nvCxnSpPr>
            <p:cNvPr id="83" name="肘形接點 82"/>
            <p:cNvCxnSpPr>
              <a:stCxn id="21" idx="2"/>
              <a:endCxn id="39" idx="0"/>
            </p:cNvCxnSpPr>
            <p:nvPr/>
          </p:nvCxnSpPr>
          <p:spPr>
            <a:xfrm rot="16200000" flipH="1">
              <a:off x="7810742" y="817779"/>
              <a:ext cx="670053" cy="2701306"/>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6" name="肘形接點 85"/>
            <p:cNvCxnSpPr>
              <a:stCxn id="21" idx="2"/>
              <a:endCxn id="82" idx="0"/>
            </p:cNvCxnSpPr>
            <p:nvPr/>
          </p:nvCxnSpPr>
          <p:spPr>
            <a:xfrm rot="16200000" flipH="1">
              <a:off x="8721472" y="-92952"/>
              <a:ext cx="670053" cy="4522767"/>
            </a:xfrm>
            <a:prstGeom prst="bentConnector3">
              <a:avLst>
                <a:gd name="adj1" fmla="val 50000"/>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4" name="直線接點 103"/>
            <p:cNvCxnSpPr>
              <a:stCxn id="23" idx="2"/>
              <a:endCxn id="25" idx="0"/>
            </p:cNvCxnSpPr>
            <p:nvPr/>
          </p:nvCxnSpPr>
          <p:spPr>
            <a:xfrm>
              <a:off x="2346318" y="3259579"/>
              <a:ext cx="0" cy="478763"/>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8" name="直線接點 107"/>
            <p:cNvCxnSpPr>
              <a:stCxn id="47" idx="2"/>
              <a:endCxn id="29" idx="0"/>
            </p:cNvCxnSpPr>
            <p:nvPr/>
          </p:nvCxnSpPr>
          <p:spPr>
            <a:xfrm flipH="1">
              <a:off x="4136018" y="3249312"/>
              <a:ext cx="1521"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0" name="直線接點 109"/>
            <p:cNvCxnSpPr>
              <a:endCxn id="33" idx="0"/>
            </p:cNvCxnSpPr>
            <p:nvPr/>
          </p:nvCxnSpPr>
          <p:spPr>
            <a:xfrm flipH="1">
              <a:off x="5936817" y="3247402"/>
              <a:ext cx="1522" cy="49094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12" name="直線接點 111"/>
            <p:cNvCxnSpPr>
              <a:stCxn id="49" idx="2"/>
              <a:endCxn id="37" idx="0"/>
            </p:cNvCxnSpPr>
            <p:nvPr/>
          </p:nvCxnSpPr>
          <p:spPr>
            <a:xfrm>
              <a:off x="7735504" y="3249312"/>
              <a:ext cx="0" cy="489030"/>
            </a:xfrm>
            <a:prstGeom prst="line">
              <a:avLst/>
            </a:prstGeom>
            <a:ln w="19050">
              <a:solidFill>
                <a:srgbClr val="EE4C3C"/>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3" name="直線接點 122"/>
            <p:cNvCxnSpPr>
              <a:stCxn id="39" idx="2"/>
              <a:endCxn id="41" idx="0"/>
            </p:cNvCxnSpPr>
            <p:nvPr/>
          </p:nvCxnSpPr>
          <p:spPr>
            <a:xfrm>
              <a:off x="9496421"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5" name="直線接點 124"/>
            <p:cNvCxnSpPr>
              <a:stCxn id="82" idx="2"/>
              <a:endCxn id="10" idx="0"/>
            </p:cNvCxnSpPr>
            <p:nvPr/>
          </p:nvCxnSpPr>
          <p:spPr>
            <a:xfrm>
              <a:off x="11317882" y="3259460"/>
              <a:ext cx="0" cy="478882"/>
            </a:xfrm>
            <a:prstGeom prst="line">
              <a:avLst/>
            </a:prstGeom>
            <a:ln w="19050">
              <a:solidFill>
                <a:srgbClr val="1974C2"/>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2" name="標題 1">
            <a:extLst>
              <a:ext uri="{FF2B5EF4-FFF2-40B4-BE49-F238E27FC236}">
                <a16:creationId xmlns:a16="http://schemas.microsoft.com/office/drawing/2014/main" id="{2393DDCA-7235-46EB-A5DA-A3580533FC32}"/>
              </a:ext>
            </a:extLst>
          </p:cNvPr>
          <p:cNvSpPr>
            <a:spLocks noGrp="1"/>
          </p:cNvSpPr>
          <p:nvPr>
            <p:ph type="title"/>
          </p:nvPr>
        </p:nvSpPr>
        <p:spPr/>
        <p:txBody>
          <a:bodyPr>
            <a:normAutofit/>
          </a:bodyPr>
          <a:lstStyle/>
          <a:p>
            <a:r>
              <a:rPr lang="zh-TW" altLang="en-US" sz="4000" b="1" dirty="0">
                <a:solidFill>
                  <a:srgbClr val="7030A0"/>
                </a:solidFill>
              </a:rPr>
              <a:t>分層分區輔導架構</a:t>
            </a:r>
          </a:p>
        </p:txBody>
      </p:sp>
      <p:sp>
        <p:nvSpPr>
          <p:cNvPr id="4" name="投影片編號版面配置區 3">
            <a:extLst>
              <a:ext uri="{FF2B5EF4-FFF2-40B4-BE49-F238E27FC236}">
                <a16:creationId xmlns:a16="http://schemas.microsoft.com/office/drawing/2014/main" id="{19CBECC7-5C3E-4B3D-B09C-93C0649E42C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31355996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a:xfrm>
            <a:off x="884781" y="77099"/>
            <a:ext cx="10515600" cy="678366"/>
          </a:xfrm>
        </p:spPr>
        <p:txBody>
          <a:bodyPr>
            <a:normAutofit/>
          </a:bodyPr>
          <a:lstStyle/>
          <a:p>
            <a:r>
              <a:rPr lang="zh-TW" altLang="en-US" sz="4000" b="1" dirty="0">
                <a:solidFill>
                  <a:srgbClr val="7030A0"/>
                </a:solidFill>
              </a:rPr>
              <a:t>數位學習推動辦公室</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446507" y="897149"/>
            <a:ext cx="11366265" cy="1446225"/>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四、數位學習推動辦公室</a:t>
            </a:r>
          </a:p>
          <a:p>
            <a:pPr marL="504000" marR="0" lvl="1"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縣市政府成立數位學習推動辦公室，補助資訊、輔導及行政專任人力、教師增能培訓及辦公室運作</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如公開觀議課、跨校交流、成果展、設置重點學校、學生數位素養推廣活動、建立學校社群、獎勵措施、成效評估等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費用。</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991257B9-B950-4F1B-8695-9C5152F935D8}"/>
              </a:ext>
            </a:extLst>
          </p:cNvPr>
          <p:cNvSpPr/>
          <p:nvPr/>
        </p:nvSpPr>
        <p:spPr>
          <a:xfrm>
            <a:off x="446507" y="2414805"/>
            <a:ext cx="11366265" cy="4306669"/>
          </a:xfrm>
          <a:prstGeom prst="roundRect">
            <a:avLst>
              <a:gd name="adj" fmla="val 756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8" name="圖片 7">
            <a:extLst>
              <a:ext uri="{FF2B5EF4-FFF2-40B4-BE49-F238E27FC236}">
                <a16:creationId xmlns:a16="http://schemas.microsoft.com/office/drawing/2014/main" id="{BC629B58-7818-4388-B45B-0E91139017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0944" y="2852267"/>
            <a:ext cx="6975253" cy="3855819"/>
          </a:xfrm>
          <a:prstGeom prst="rect">
            <a:avLst/>
          </a:prstGeom>
        </p:spPr>
      </p:pic>
      <p:pic>
        <p:nvPicPr>
          <p:cNvPr id="12" name="圖片 11">
            <a:extLst>
              <a:ext uri="{FF2B5EF4-FFF2-40B4-BE49-F238E27FC236}">
                <a16:creationId xmlns:a16="http://schemas.microsoft.com/office/drawing/2014/main" id="{2485D4DD-5391-4F98-8C88-281C0896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39" y="2491253"/>
            <a:ext cx="4024244" cy="2213795"/>
          </a:xfrm>
          <a:prstGeom prst="rect">
            <a:avLst/>
          </a:prstGeom>
        </p:spPr>
      </p:pic>
      <p:pic>
        <p:nvPicPr>
          <p:cNvPr id="14" name="圖片 13">
            <a:extLst>
              <a:ext uri="{FF2B5EF4-FFF2-40B4-BE49-F238E27FC236}">
                <a16:creationId xmlns:a16="http://schemas.microsoft.com/office/drawing/2014/main" id="{F4B3E664-73B2-4D3E-95EB-A9D31C1AA3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0657" y="4768440"/>
            <a:ext cx="3362503" cy="1939646"/>
          </a:xfrm>
          <a:prstGeom prst="rect">
            <a:avLst/>
          </a:prstGeom>
        </p:spPr>
      </p:pic>
      <p:sp>
        <p:nvSpPr>
          <p:cNvPr id="15" name="文字方塊 14">
            <a:extLst>
              <a:ext uri="{FF2B5EF4-FFF2-40B4-BE49-F238E27FC236}">
                <a16:creationId xmlns:a16="http://schemas.microsoft.com/office/drawing/2014/main" id="{35D8B0C9-EC3B-4238-935F-509BA56C369F}"/>
              </a:ext>
            </a:extLst>
          </p:cNvPr>
          <p:cNvSpPr txBox="1"/>
          <p:nvPr/>
        </p:nvSpPr>
        <p:spPr>
          <a:xfrm>
            <a:off x="518548" y="4700263"/>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臺南市</a:t>
            </a:r>
          </a:p>
        </p:txBody>
      </p:sp>
      <p:sp>
        <p:nvSpPr>
          <p:cNvPr id="17" name="文字方塊 16">
            <a:extLst>
              <a:ext uri="{FF2B5EF4-FFF2-40B4-BE49-F238E27FC236}">
                <a16:creationId xmlns:a16="http://schemas.microsoft.com/office/drawing/2014/main" id="{35D8B0C9-EC3B-4238-935F-509BA56C369F}"/>
              </a:ext>
            </a:extLst>
          </p:cNvPr>
          <p:cNvSpPr txBox="1"/>
          <p:nvPr/>
        </p:nvSpPr>
        <p:spPr>
          <a:xfrm>
            <a:off x="809932" y="6349750"/>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嘉義市</a:t>
            </a:r>
          </a:p>
        </p:txBody>
      </p:sp>
      <p:sp>
        <p:nvSpPr>
          <p:cNvPr id="3" name="文字方塊 2">
            <a:extLst>
              <a:ext uri="{FF2B5EF4-FFF2-40B4-BE49-F238E27FC236}">
                <a16:creationId xmlns:a16="http://schemas.microsoft.com/office/drawing/2014/main" id="{206501C1-57B4-9638-A811-914FC1A4D95E}"/>
              </a:ext>
            </a:extLst>
          </p:cNvPr>
          <p:cNvSpPr txBox="1"/>
          <p:nvPr/>
        </p:nvSpPr>
        <p:spPr>
          <a:xfrm>
            <a:off x="7941978" y="2485718"/>
            <a:ext cx="2182409"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7030A0"/>
                </a:solidFill>
                <a:effectLst/>
                <a:uLnTx/>
                <a:uFillTx/>
                <a:latin typeface="微軟正黑體" panose="020B0604030504040204" pitchFamily="34" charset="-120"/>
                <a:ea typeface="微軟正黑體" panose="020B0604030504040204" pitchFamily="34" charset="-120"/>
                <a:cs typeface="+mn-cs"/>
              </a:rPr>
              <a:t>嘉義縣</a:t>
            </a:r>
            <a:r>
              <a:rPr kumimoji="0" lang="en-US" altLang="zh-TW"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4</a:t>
            </a:r>
            <a:r>
              <a:rPr kumimoji="0" lang="zh-TW" altLang="en-US"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日成立</a:t>
            </a:r>
            <a:r>
              <a:rPr kumimoji="0" lang="en-US" altLang="zh-TW"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1" i="0" u="none" strike="noStrike" kern="120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12677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a:bodyPr>
          <a:lstStyle/>
          <a:p>
            <a:r>
              <a:rPr lang="zh-TW" altLang="en-US" sz="4000" b="1" dirty="0">
                <a:solidFill>
                  <a:srgbClr val="7030A0"/>
                </a:solidFill>
              </a:rPr>
              <a:t>跨系統協作</a:t>
            </a:r>
            <a:r>
              <a:rPr lang="en-US" altLang="zh-TW" sz="4000" b="1" dirty="0">
                <a:solidFill>
                  <a:srgbClr val="7030A0"/>
                </a:solidFill>
              </a:rPr>
              <a:t>—</a:t>
            </a:r>
            <a:r>
              <a:rPr lang="zh-TW" altLang="en-US" sz="4000" b="1" dirty="0">
                <a:solidFill>
                  <a:srgbClr val="7030A0"/>
                </a:solidFill>
              </a:rPr>
              <a:t>雙語數位學伴</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446508" y="1512351"/>
            <a:ext cx="5157710" cy="4215792"/>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對象：國民中小學</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3-9</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年級學童</a:t>
            </a:r>
            <a:r>
              <a:rPr kumimoji="0" lang="en-US" altLang="zh-TW" sz="1800" b="0"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偏遠地區國民中小學及弱勢學童優先</a:t>
            </a:r>
            <a:r>
              <a:rPr kumimoji="0" lang="en-US" altLang="zh-TW" sz="1800" b="0" i="0" u="none" strike="noStrike" kern="1200" cap="none" spc="0" normalizeH="0" baseline="0" noProof="0" dirty="0">
                <a:ln>
                  <a:noFill/>
                </a:ln>
                <a:solidFill>
                  <a:prstClr val="black"/>
                </a:solidFill>
                <a:effectLst/>
                <a:uLnTx/>
                <a:uFillTx/>
                <a:latin typeface="微軟正黑體"/>
                <a:ea typeface="微軟正黑體"/>
                <a:cs typeface="+mn-cs"/>
              </a:rPr>
              <a:t>)</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執行方案：本土語方案、英語方案、本土語及英語方案</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申請情形：</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111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年</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25</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所大學，</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177</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所國中小，</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2,949</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位學童</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154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0" name="文字方塊 9"/>
          <p:cNvSpPr txBox="1"/>
          <p:nvPr/>
        </p:nvSpPr>
        <p:spPr>
          <a:xfrm>
            <a:off x="8090953" y="6501659"/>
            <a:ext cx="127315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a:ea typeface="微軟正黑體"/>
                <a:cs typeface="+mn-cs"/>
              </a:rPr>
              <a:t>縣市參加校數</a:t>
            </a:r>
          </a:p>
        </p:txBody>
      </p:sp>
      <p:pic>
        <p:nvPicPr>
          <p:cNvPr id="3" name="圖片 2"/>
          <p:cNvPicPr>
            <a:picLocks noChangeAspect="1"/>
          </p:cNvPicPr>
          <p:nvPr/>
        </p:nvPicPr>
        <p:blipFill>
          <a:blip r:embed="rId2"/>
          <a:stretch>
            <a:fillRect/>
          </a:stretch>
        </p:blipFill>
        <p:spPr>
          <a:xfrm>
            <a:off x="5380537" y="855472"/>
            <a:ext cx="6693988" cy="5529551"/>
          </a:xfrm>
          <a:prstGeom prst="rect">
            <a:avLst/>
          </a:prstGeom>
        </p:spPr>
      </p:pic>
      <p:sp>
        <p:nvSpPr>
          <p:cNvPr id="7" name="矩形 6">
            <a:extLst>
              <a:ext uri="{FF2B5EF4-FFF2-40B4-BE49-F238E27FC236}">
                <a16:creationId xmlns:a16="http://schemas.microsoft.com/office/drawing/2014/main" id="{BE4EE8AA-983F-DE96-48A0-31DEFFC1389E}"/>
              </a:ext>
            </a:extLst>
          </p:cNvPr>
          <p:cNvSpPr/>
          <p:nvPr/>
        </p:nvSpPr>
        <p:spPr>
          <a:xfrm>
            <a:off x="7296346" y="5571241"/>
            <a:ext cx="989815" cy="431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589894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a:bodyPr>
          <a:lstStyle/>
          <a:p>
            <a:r>
              <a:rPr lang="zh-TW" altLang="en-US" sz="4000" b="1" dirty="0">
                <a:solidFill>
                  <a:srgbClr val="7030A0"/>
                </a:solidFill>
              </a:rPr>
              <a:t>延伸學習載具方案</a:t>
            </a:r>
            <a:r>
              <a:rPr lang="en-US" altLang="zh-TW" sz="4000" b="1" dirty="0">
                <a:solidFill>
                  <a:srgbClr val="7030A0"/>
                </a:solidFill>
              </a:rPr>
              <a:t>BYOD &amp; THSD</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568835" y="1469600"/>
            <a:ext cx="5370147" cy="4154110"/>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試辦：</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34988" marR="0" lvl="1" indent="0" algn="l"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自帶載具到校</a:t>
            </a:r>
            <a:r>
              <a:rPr kumimoji="0" lang="en-US" altLang="zh-TW" sz="2400" b="1" i="0" u="none" strike="noStrike" kern="1200" cap="none" spc="0" normalizeH="0" baseline="0" noProof="0" dirty="0">
                <a:ln>
                  <a:noFill/>
                </a:ln>
                <a:solidFill>
                  <a:srgbClr val="FF0000"/>
                </a:solidFill>
                <a:effectLst/>
                <a:uLnTx/>
                <a:uFillTx/>
                <a:latin typeface="微軟正黑體"/>
                <a:ea typeface="微軟正黑體"/>
                <a:cs typeface="+mn-cs"/>
              </a:rPr>
              <a:t>(BYOD)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b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帶載具回家學習</a:t>
            </a:r>
            <a:r>
              <a:rPr kumimoji="0" lang="en-US" altLang="zh-TW" sz="2400" b="1" i="0" u="none" strike="noStrike" kern="1200" cap="none" spc="0" normalizeH="0" baseline="0" noProof="0" dirty="0">
                <a:ln>
                  <a:noFill/>
                </a:ln>
                <a:solidFill>
                  <a:srgbClr val="FF0000"/>
                </a:solidFill>
                <a:effectLst/>
                <a:uLnTx/>
                <a:uFillTx/>
                <a:latin typeface="微軟正黑體"/>
                <a:ea typeface="微軟正黑體"/>
                <a:cs typeface="+mn-cs"/>
              </a:rPr>
              <a:t>(THSD)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提供師生</a:t>
            </a: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專屬學習載具</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，串聯課間、課後數位學習一條龍</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偏遠學校優先媒合國際數位學伴</a:t>
            </a:r>
            <a:endPar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070099"/>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文字方塊 7"/>
          <p:cNvSpPr txBox="1"/>
          <p:nvPr/>
        </p:nvSpPr>
        <p:spPr>
          <a:xfrm>
            <a:off x="10089823" y="633999"/>
            <a:ext cx="2102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a:noFill/>
                </a:ln>
                <a:solidFill>
                  <a:srgbClr val="FF0000"/>
                </a:solidFill>
                <a:effectLst/>
                <a:uLnTx/>
                <a:uFillTx/>
                <a:latin typeface="微軟正黑體"/>
                <a:ea typeface="微軟正黑體"/>
                <a:cs typeface="+mn-cs"/>
              </a:rPr>
              <a:t>縣市參加班級數</a:t>
            </a:r>
          </a:p>
        </p:txBody>
      </p:sp>
      <p:pic>
        <p:nvPicPr>
          <p:cNvPr id="3" name="圖片 2">
            <a:extLst>
              <a:ext uri="{FF2B5EF4-FFF2-40B4-BE49-F238E27FC236}">
                <a16:creationId xmlns:a16="http://schemas.microsoft.com/office/drawing/2014/main" id="{695E1A9B-96FC-45CE-B21E-7FFA06ED63C2}"/>
              </a:ext>
            </a:extLst>
          </p:cNvPr>
          <p:cNvPicPr>
            <a:picLocks noChangeAspect="1"/>
          </p:cNvPicPr>
          <p:nvPr/>
        </p:nvPicPr>
        <p:blipFill>
          <a:blip r:embed="rId2"/>
          <a:stretch>
            <a:fillRect/>
          </a:stretch>
        </p:blipFill>
        <p:spPr>
          <a:xfrm>
            <a:off x="6101286" y="835074"/>
            <a:ext cx="5973240" cy="5709904"/>
          </a:xfrm>
          <a:prstGeom prst="rect">
            <a:avLst/>
          </a:prstGeom>
        </p:spPr>
      </p:pic>
      <p:sp>
        <p:nvSpPr>
          <p:cNvPr id="7" name="矩形 6">
            <a:extLst>
              <a:ext uri="{FF2B5EF4-FFF2-40B4-BE49-F238E27FC236}">
                <a16:creationId xmlns:a16="http://schemas.microsoft.com/office/drawing/2014/main" id="{3A882481-8860-8050-2040-085B08D5C626}"/>
              </a:ext>
            </a:extLst>
          </p:cNvPr>
          <p:cNvSpPr/>
          <p:nvPr/>
        </p:nvSpPr>
        <p:spPr>
          <a:xfrm>
            <a:off x="6410226" y="2164630"/>
            <a:ext cx="989815" cy="431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56573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數位內容充實</a:t>
            </a:r>
          </a:p>
        </p:txBody>
      </p:sp>
    </p:spTree>
    <p:extLst>
      <p:ext uri="{BB962C8B-B14F-4D97-AF65-F5344CB8AC3E}">
        <p14:creationId xmlns:p14="http://schemas.microsoft.com/office/powerpoint/2010/main" val="9878518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88B8D5-52F4-BCB7-15EE-77DC61CDEF98}"/>
              </a:ext>
            </a:extLst>
          </p:cNvPr>
          <p:cNvSpPr>
            <a:spLocks noGrp="1"/>
          </p:cNvSpPr>
          <p:nvPr>
            <p:ph type="title"/>
          </p:nvPr>
        </p:nvSpPr>
        <p:spPr/>
        <p:txBody>
          <a:bodyPr>
            <a:normAutofit/>
          </a:bodyPr>
          <a:lstStyle/>
          <a:p>
            <a:pPr algn="ctr"/>
            <a:r>
              <a:rPr lang="zh-TW" altLang="en-US" sz="4000" b="1" dirty="0">
                <a:solidFill>
                  <a:srgbClr val="7030A0"/>
                </a:solidFill>
              </a:rPr>
              <a:t>數位學習精進方案</a:t>
            </a:r>
            <a:r>
              <a:rPr lang="en-US" altLang="zh-TW" sz="4000" b="1" dirty="0">
                <a:solidFill>
                  <a:srgbClr val="7030A0"/>
                </a:solidFill>
              </a:rPr>
              <a:t>—</a:t>
            </a:r>
            <a:r>
              <a:rPr lang="zh-TW" altLang="en-US" sz="4000" b="1" dirty="0">
                <a:solidFill>
                  <a:srgbClr val="7030A0"/>
                </a:solidFill>
              </a:rPr>
              <a:t>您一定要知道的名詞</a:t>
            </a:r>
          </a:p>
        </p:txBody>
      </p:sp>
      <p:pic>
        <p:nvPicPr>
          <p:cNvPr id="3074" name="Picture 2">
            <a:extLst>
              <a:ext uri="{FF2B5EF4-FFF2-40B4-BE49-F238E27FC236}">
                <a16:creationId xmlns:a16="http://schemas.microsoft.com/office/drawing/2014/main" id="{DB3DCBBA-9007-AF7C-5CBA-4C7F5057A2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52144"/>
            <a:ext cx="7891021" cy="5605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班班有網路生生用平板-全面推動中小學數位學習精進方案">
            <a:extLst>
              <a:ext uri="{FF2B5EF4-FFF2-40B4-BE49-F238E27FC236}">
                <a16:creationId xmlns:a16="http://schemas.microsoft.com/office/drawing/2014/main" id="{DE20F94B-B3CA-6D11-AEAF-AC7898F5E9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81107" y="1252144"/>
            <a:ext cx="4410893" cy="56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wheel(1)">
                                      <p:cBhvr>
                                        <p:cTn id="25" dur="20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9170BE-3EF1-42D1-A078-35A51FD83AC6}"/>
              </a:ext>
            </a:extLst>
          </p:cNvPr>
          <p:cNvSpPr>
            <a:spLocks noGrp="1"/>
          </p:cNvSpPr>
          <p:nvPr>
            <p:ph type="title"/>
          </p:nvPr>
        </p:nvSpPr>
        <p:spPr>
          <a:xfrm>
            <a:off x="811721" y="284666"/>
            <a:ext cx="10515600" cy="708301"/>
          </a:xfrm>
        </p:spPr>
        <p:txBody>
          <a:bodyPr>
            <a:normAutofit/>
          </a:bodyPr>
          <a:lstStyle/>
          <a:p>
            <a:r>
              <a:rPr lang="zh-TW" altLang="en-US" sz="4000" b="1" dirty="0">
                <a:solidFill>
                  <a:srgbClr val="7030A0"/>
                </a:solidFill>
              </a:rPr>
              <a:t>現有數位內容</a:t>
            </a:r>
          </a:p>
        </p:txBody>
      </p:sp>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手繪多邊形: 圖案 5">
            <a:extLst>
              <a:ext uri="{FF2B5EF4-FFF2-40B4-BE49-F238E27FC236}">
                <a16:creationId xmlns:a16="http://schemas.microsoft.com/office/drawing/2014/main" id="{C4424A9B-5946-48D6-9030-4DA368C6E5C4}"/>
              </a:ext>
            </a:extLst>
          </p:cNvPr>
          <p:cNvSpPr/>
          <p:nvPr/>
        </p:nvSpPr>
        <p:spPr>
          <a:xfrm>
            <a:off x="161997" y="1010652"/>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pic>
        <p:nvPicPr>
          <p:cNvPr id="1026" name="Picture 2" descr="教育部因材網0099">
            <a:extLst>
              <a:ext uri="{FF2B5EF4-FFF2-40B4-BE49-F238E27FC236}">
                <a16:creationId xmlns:a16="http://schemas.microsoft.com/office/drawing/2014/main" id="{66AA424A-F288-48EB-A747-B5EF2994EE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83447"/>
          <a:stretch/>
        </p:blipFill>
        <p:spPr bwMode="auto">
          <a:xfrm>
            <a:off x="362542" y="1218960"/>
            <a:ext cx="898358" cy="9123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圓角 10">
            <a:extLst>
              <a:ext uri="{FF2B5EF4-FFF2-40B4-BE49-F238E27FC236}">
                <a16:creationId xmlns:a16="http://schemas.microsoft.com/office/drawing/2014/main" id="{E63F7077-763D-4F91-86E0-67F03B41364A}"/>
              </a:ext>
            </a:extLst>
          </p:cNvPr>
          <p:cNvSpPr/>
          <p:nvPr/>
        </p:nvSpPr>
        <p:spPr>
          <a:xfrm>
            <a:off x="1285624"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學科教材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pic>
        <p:nvPicPr>
          <p:cNvPr id="1028" name="Picture 4">
            <a:extLst>
              <a:ext uri="{FF2B5EF4-FFF2-40B4-BE49-F238E27FC236}">
                <a16:creationId xmlns:a16="http://schemas.microsoft.com/office/drawing/2014/main" id="{C2208050-AAA0-4A4A-92A7-867875F0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35718" y="1250712"/>
            <a:ext cx="871568" cy="91227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圓角 14">
            <a:extLst>
              <a:ext uri="{FF2B5EF4-FFF2-40B4-BE49-F238E27FC236}">
                <a16:creationId xmlns:a16="http://schemas.microsoft.com/office/drawing/2014/main" id="{51B86177-D140-4B51-848C-1D95A160C31F}"/>
              </a:ext>
            </a:extLst>
          </p:cNvPr>
          <p:cNvSpPr/>
          <p:nvPr/>
        </p:nvSpPr>
        <p:spPr>
          <a:xfrm>
            <a:off x="5351790"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素養教材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18" name="矩形: 圓角 17">
            <a:extLst>
              <a:ext uri="{FF2B5EF4-FFF2-40B4-BE49-F238E27FC236}">
                <a16:creationId xmlns:a16="http://schemas.microsoft.com/office/drawing/2014/main" id="{B2ADA84A-C203-4455-B200-AD741040C804}"/>
              </a:ext>
            </a:extLst>
          </p:cNvPr>
          <p:cNvSpPr/>
          <p:nvPr/>
        </p:nvSpPr>
        <p:spPr>
          <a:xfrm>
            <a:off x="435849" y="2230399"/>
            <a:ext cx="3369922" cy="2109907"/>
          </a:xfrm>
          <a:prstGeom prst="roundRect">
            <a:avLst>
              <a:gd name="adj" fmla="val 7188"/>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數學及國語文：</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英語：</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自然科學：</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理化：</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生物：</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地科：</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物理：</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19" name="矩形: 圓角 18">
            <a:extLst>
              <a:ext uri="{FF2B5EF4-FFF2-40B4-BE49-F238E27FC236}">
                <a16:creationId xmlns:a16="http://schemas.microsoft.com/office/drawing/2014/main" id="{3C3A0E3B-0272-4BE5-ABD9-A3EDB4780C72}"/>
              </a:ext>
            </a:extLst>
          </p:cNvPr>
          <p:cNvSpPr/>
          <p:nvPr/>
        </p:nvSpPr>
        <p:spPr>
          <a:xfrm>
            <a:off x="4435718" y="2230399"/>
            <a:ext cx="3369922" cy="1269980"/>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國語文</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核心素養</a:t>
            </a:r>
          </a:p>
        </p:txBody>
      </p:sp>
      <p:pic>
        <p:nvPicPr>
          <p:cNvPr id="22" name="圖片 21">
            <a:extLst>
              <a:ext uri="{FF2B5EF4-FFF2-40B4-BE49-F238E27FC236}">
                <a16:creationId xmlns:a16="http://schemas.microsoft.com/office/drawing/2014/main" id="{33387758-A2F8-471F-9A33-73713FBB9B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91813" y="1302919"/>
            <a:ext cx="3780000" cy="2256515"/>
          </a:xfrm>
          <a:prstGeom prst="roundRect">
            <a:avLst>
              <a:gd name="adj" fmla="val 7239"/>
            </a:avLst>
          </a:prstGeom>
        </p:spPr>
      </p:pic>
      <p:sp>
        <p:nvSpPr>
          <p:cNvPr id="13" name="矩形: 圓角 10">
            <a:extLst>
              <a:ext uri="{FF2B5EF4-FFF2-40B4-BE49-F238E27FC236}">
                <a16:creationId xmlns:a16="http://schemas.microsoft.com/office/drawing/2014/main" id="{E63F7077-763D-4F91-86E0-67F03B41364A}"/>
              </a:ext>
            </a:extLst>
          </p:cNvPr>
          <p:cNvSpPr/>
          <p:nvPr/>
        </p:nvSpPr>
        <p:spPr>
          <a:xfrm>
            <a:off x="1285624" y="487942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遊戲教材</a:t>
            </a:r>
          </a:p>
        </p:txBody>
      </p:sp>
      <p:sp>
        <p:nvSpPr>
          <p:cNvPr id="14" name="矩形: 圓角 17">
            <a:extLst>
              <a:ext uri="{FF2B5EF4-FFF2-40B4-BE49-F238E27FC236}">
                <a16:creationId xmlns:a16="http://schemas.microsoft.com/office/drawing/2014/main" id="{B2ADA84A-C203-4455-B200-AD741040C804}"/>
              </a:ext>
            </a:extLst>
          </p:cNvPr>
          <p:cNvSpPr/>
          <p:nvPr/>
        </p:nvSpPr>
        <p:spPr>
          <a:xfrm>
            <a:off x="452328" y="5900336"/>
            <a:ext cx="3336964" cy="715089"/>
          </a:xfrm>
          <a:prstGeom prst="roundRect">
            <a:avLst>
              <a:gd name="adj" fmla="val 17526"/>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因雄崛起</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守護木林森</a:t>
            </a:r>
          </a:p>
        </p:txBody>
      </p:sp>
      <p:pic>
        <p:nvPicPr>
          <p:cNvPr id="16" name="Picture 2">
            <a:extLst>
              <a:ext uri="{FF2B5EF4-FFF2-40B4-BE49-F238E27FC236}">
                <a16:creationId xmlns:a16="http://schemas.microsoft.com/office/drawing/2014/main" id="{4BF800EC-ED27-4639-B7D8-4B7F3CE0764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 y="477537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圓角 14">
            <a:extLst>
              <a:ext uri="{FF2B5EF4-FFF2-40B4-BE49-F238E27FC236}">
                <a16:creationId xmlns:a16="http://schemas.microsoft.com/office/drawing/2014/main" id="{51B86177-D140-4B51-848C-1D95A160C31F}"/>
              </a:ext>
            </a:extLst>
          </p:cNvPr>
          <p:cNvSpPr/>
          <p:nvPr/>
        </p:nvSpPr>
        <p:spPr>
          <a:xfrm>
            <a:off x="5351790" y="412728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資訊科技</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21" name="矩形: 圓角 18">
            <a:extLst>
              <a:ext uri="{FF2B5EF4-FFF2-40B4-BE49-F238E27FC236}">
                <a16:creationId xmlns:a16="http://schemas.microsoft.com/office/drawing/2014/main" id="{3C3A0E3B-0272-4BE5-ABD9-A3EDB4780C72}"/>
              </a:ext>
            </a:extLst>
          </p:cNvPr>
          <p:cNvSpPr/>
          <p:nvPr/>
        </p:nvSpPr>
        <p:spPr>
          <a:xfrm>
            <a:off x="4435718" y="5052372"/>
            <a:ext cx="3369922" cy="1563053"/>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程式設計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資訊安全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E-game</a:t>
            </a:r>
          </a:p>
        </p:txBody>
      </p:sp>
      <p:pic>
        <p:nvPicPr>
          <p:cNvPr id="23" name="圖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35718" y="4065551"/>
            <a:ext cx="788128" cy="838975"/>
          </a:xfrm>
          <a:prstGeom prst="rect">
            <a:avLst/>
          </a:prstGeom>
        </p:spPr>
      </p:pic>
      <p:cxnSp>
        <p:nvCxnSpPr>
          <p:cNvPr id="5" name="直線接點 4"/>
          <p:cNvCxnSpPr/>
          <p:nvPr/>
        </p:nvCxnSpPr>
        <p:spPr>
          <a:xfrm>
            <a:off x="456943" y="4614779"/>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7" name="手繪多邊形: 圖案 5">
            <a:extLst>
              <a:ext uri="{FF2B5EF4-FFF2-40B4-BE49-F238E27FC236}">
                <a16:creationId xmlns:a16="http://schemas.microsoft.com/office/drawing/2014/main" id="{C4424A9B-5946-48D6-9030-4DA368C6E5C4}"/>
              </a:ext>
            </a:extLst>
          </p:cNvPr>
          <p:cNvSpPr/>
          <p:nvPr/>
        </p:nvSpPr>
        <p:spPr>
          <a:xfrm>
            <a:off x="4177490" y="1010653"/>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cxnSp>
        <p:nvCxnSpPr>
          <p:cNvPr id="28" name="直線接點 27"/>
          <p:cNvCxnSpPr/>
          <p:nvPr/>
        </p:nvCxnSpPr>
        <p:spPr>
          <a:xfrm>
            <a:off x="4435718" y="3874168"/>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9" name="圖片 28">
            <a:extLst>
              <a:ext uri="{FF2B5EF4-FFF2-40B4-BE49-F238E27FC236}">
                <a16:creationId xmlns:a16="http://schemas.microsoft.com/office/drawing/2014/main" id="{33387758-A2F8-471F-9A33-73713FBB9B1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91813" y="3872083"/>
            <a:ext cx="3780000" cy="2360577"/>
          </a:xfrm>
          <a:prstGeom prst="roundRect">
            <a:avLst>
              <a:gd name="adj" fmla="val 7239"/>
            </a:avLst>
          </a:prstGeom>
        </p:spPr>
      </p:pic>
    </p:spTree>
    <p:extLst>
      <p:ext uri="{BB962C8B-B14F-4D97-AF65-F5344CB8AC3E}">
        <p14:creationId xmlns:p14="http://schemas.microsoft.com/office/powerpoint/2010/main" val="4049698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BA9C0-56CD-48FB-8528-C18A1E0D3ED9}"/>
              </a:ext>
            </a:extLst>
          </p:cNvPr>
          <p:cNvSpPr>
            <a:spLocks noGrp="1"/>
          </p:cNvSpPr>
          <p:nvPr>
            <p:ph type="title"/>
          </p:nvPr>
        </p:nvSpPr>
        <p:spPr>
          <a:xfrm>
            <a:off x="702733" y="202322"/>
            <a:ext cx="10515600" cy="708301"/>
          </a:xfrm>
        </p:spPr>
        <p:txBody>
          <a:bodyPr>
            <a:normAutofit/>
          </a:bodyPr>
          <a:lstStyle/>
          <a:p>
            <a:r>
              <a:rPr lang="zh-TW" altLang="en-US" sz="4000" b="1" dirty="0">
                <a:solidFill>
                  <a:srgbClr val="7030A0"/>
                </a:solidFill>
              </a:rPr>
              <a:t>素養導向數位內容</a:t>
            </a:r>
          </a:p>
        </p:txBody>
      </p:sp>
      <p:sp>
        <p:nvSpPr>
          <p:cNvPr id="4" name="投影片編號版面配置區 3">
            <a:extLst>
              <a:ext uri="{FF2B5EF4-FFF2-40B4-BE49-F238E27FC236}">
                <a16:creationId xmlns:a16="http://schemas.microsoft.com/office/drawing/2014/main" id="{661966AD-E933-4ABC-94B5-D27B1C9194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5" name="圖片 14">
            <a:extLst>
              <a:ext uri="{FF2B5EF4-FFF2-40B4-BE49-F238E27FC236}">
                <a16:creationId xmlns:a16="http://schemas.microsoft.com/office/drawing/2014/main" id="{0424F74E-D2DA-4E78-94CE-2A5410620A51}"/>
              </a:ext>
            </a:extLst>
          </p:cNvPr>
          <p:cNvPicPr>
            <a:picLocks noChangeAspect="1"/>
          </p:cNvPicPr>
          <p:nvPr/>
        </p:nvPicPr>
        <p:blipFill rotWithShape="1">
          <a:blip r:embed="rId2"/>
          <a:srcRect l="5430"/>
          <a:stretch/>
        </p:blipFill>
        <p:spPr>
          <a:xfrm>
            <a:off x="335027" y="910623"/>
            <a:ext cx="5324024" cy="3092090"/>
          </a:xfrm>
          <a:prstGeom prst="roundRect">
            <a:avLst>
              <a:gd name="adj" fmla="val 4931"/>
            </a:avLst>
          </a:prstGeom>
          <a:ln w="19050">
            <a:solidFill>
              <a:srgbClr val="E7E6E6"/>
            </a:solidFill>
          </a:ln>
        </p:spPr>
      </p:pic>
      <p:pic>
        <p:nvPicPr>
          <p:cNvPr id="16" name="圖片 15">
            <a:extLst>
              <a:ext uri="{FF2B5EF4-FFF2-40B4-BE49-F238E27FC236}">
                <a16:creationId xmlns:a16="http://schemas.microsoft.com/office/drawing/2014/main" id="{40893A66-96A1-4124-AA6A-ABA6AAA3D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533" y="910623"/>
            <a:ext cx="5680315" cy="3092090"/>
          </a:xfrm>
          <a:prstGeom prst="roundRect">
            <a:avLst>
              <a:gd name="adj" fmla="val 4931"/>
            </a:avLst>
          </a:prstGeom>
          <a:ln w="19050">
            <a:solidFill>
              <a:srgbClr val="E7E6E6"/>
            </a:solidFill>
          </a:ln>
        </p:spPr>
      </p:pic>
      <p:pic>
        <p:nvPicPr>
          <p:cNvPr id="17" name="內容版面配置區 11">
            <a:extLst>
              <a:ext uri="{FF2B5EF4-FFF2-40B4-BE49-F238E27FC236}">
                <a16:creationId xmlns:a16="http://schemas.microsoft.com/office/drawing/2014/main" id="{89C1064F-0EF6-4AD2-8FB4-D7E6A4A6B85E}"/>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1074"/>
          <a:stretch/>
        </p:blipFill>
        <p:spPr>
          <a:xfrm>
            <a:off x="335027" y="4100321"/>
            <a:ext cx="5329936" cy="2621154"/>
          </a:xfrm>
          <a:prstGeom prst="roundRect">
            <a:avLst>
              <a:gd name="adj" fmla="val 4931"/>
            </a:avLst>
          </a:prstGeom>
          <a:ln w="19050">
            <a:solidFill>
              <a:srgbClr val="E7E6E6"/>
            </a:solidFill>
          </a:ln>
        </p:spPr>
      </p:pic>
      <p:pic>
        <p:nvPicPr>
          <p:cNvPr id="18" name="圖片 17">
            <a:extLst>
              <a:ext uri="{FF2B5EF4-FFF2-40B4-BE49-F238E27FC236}">
                <a16:creationId xmlns:a16="http://schemas.microsoft.com/office/drawing/2014/main" id="{3DC88FCB-D0EE-4A71-9775-0DE9B65AF911}"/>
              </a:ext>
            </a:extLst>
          </p:cNvPr>
          <p:cNvPicPr>
            <a:picLocks noChangeAspect="1"/>
          </p:cNvPicPr>
          <p:nvPr/>
        </p:nvPicPr>
        <p:blipFill rotWithShape="1">
          <a:blip r:embed="rId5"/>
          <a:srcRect r="3914"/>
          <a:stretch/>
        </p:blipFill>
        <p:spPr>
          <a:xfrm>
            <a:off x="5960533" y="4100321"/>
            <a:ext cx="5680316" cy="2621153"/>
          </a:xfrm>
          <a:prstGeom prst="roundRect">
            <a:avLst>
              <a:gd name="adj" fmla="val 4931"/>
            </a:avLst>
          </a:prstGeom>
          <a:ln w="19050">
            <a:solidFill>
              <a:srgbClr val="E7E6E6"/>
            </a:solidFill>
          </a:ln>
        </p:spPr>
      </p:pic>
    </p:spTree>
    <p:extLst>
      <p:ext uri="{BB962C8B-B14F-4D97-AF65-F5344CB8AC3E}">
        <p14:creationId xmlns:p14="http://schemas.microsoft.com/office/powerpoint/2010/main" val="12265232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B34D7B-5622-42B4-B027-6FDF84F82D48}"/>
              </a:ext>
            </a:extLst>
          </p:cNvPr>
          <p:cNvSpPr>
            <a:spLocks noGrp="1"/>
          </p:cNvSpPr>
          <p:nvPr>
            <p:ph type="title"/>
          </p:nvPr>
        </p:nvSpPr>
        <p:spPr>
          <a:xfrm>
            <a:off x="637960" y="355166"/>
            <a:ext cx="10515600" cy="708301"/>
          </a:xfrm>
        </p:spPr>
        <p:txBody>
          <a:bodyPr>
            <a:normAutofit/>
          </a:bodyPr>
          <a:lstStyle/>
          <a:p>
            <a:r>
              <a:rPr lang="zh-TW" altLang="en-US" sz="4000" b="1" dirty="0">
                <a:solidFill>
                  <a:srgbClr val="7030A0"/>
                </a:solidFill>
              </a:rPr>
              <a:t>未來教材開發方向</a:t>
            </a:r>
          </a:p>
        </p:txBody>
      </p:sp>
      <p:sp>
        <p:nvSpPr>
          <p:cNvPr id="4" name="投影片編號版面配置區 3">
            <a:extLst>
              <a:ext uri="{FF2B5EF4-FFF2-40B4-BE49-F238E27FC236}">
                <a16:creationId xmlns:a16="http://schemas.microsoft.com/office/drawing/2014/main" id="{65F96DD2-C4E3-4C19-9051-7AA4EFF87AD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DB9924E3-CCDB-4664-9424-7E7EDDEA9B51}"/>
              </a:ext>
            </a:extLst>
          </p:cNvPr>
          <p:cNvSpPr/>
          <p:nvPr/>
        </p:nvSpPr>
        <p:spPr>
          <a:xfrm>
            <a:off x="550361" y="1436493"/>
            <a:ext cx="5345399" cy="2787305"/>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新開發教材</a:t>
            </a:r>
            <a:endPar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endParaRP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社會：再造歷史現場、文化保存、臺灣史、傳統技藝</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藝術與人文：視覺、表演藝術</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環境、能源、防災：呼應向山致敬、向海致敬政策，開發國家綠道、愛樹護樹教育等內容</a:t>
            </a:r>
          </a:p>
        </p:txBody>
      </p:sp>
      <p:sp>
        <p:nvSpPr>
          <p:cNvPr id="8" name="等腰三角形 7">
            <a:extLst>
              <a:ext uri="{FF2B5EF4-FFF2-40B4-BE49-F238E27FC236}">
                <a16:creationId xmlns:a16="http://schemas.microsoft.com/office/drawing/2014/main" id="{BA3B31A7-03A8-440B-AA70-81E626B48CC2}"/>
              </a:ext>
            </a:extLst>
          </p:cNvPr>
          <p:cNvSpPr/>
          <p:nvPr/>
        </p:nvSpPr>
        <p:spPr>
          <a:xfrm rot="5400000">
            <a:off x="-35722" y="150058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9" name="矩形: 圓角 8">
            <a:extLst>
              <a:ext uri="{FF2B5EF4-FFF2-40B4-BE49-F238E27FC236}">
                <a16:creationId xmlns:a16="http://schemas.microsoft.com/office/drawing/2014/main" id="{ECFD187C-0119-4401-986A-AF296FE6EAE1}"/>
              </a:ext>
            </a:extLst>
          </p:cNvPr>
          <p:cNvSpPr/>
          <p:nvPr/>
        </p:nvSpPr>
        <p:spPr>
          <a:xfrm>
            <a:off x="550361" y="4596824"/>
            <a:ext cx="5345398" cy="1263291"/>
          </a:xfrm>
          <a:prstGeom prst="roundRect">
            <a:avLst>
              <a:gd name="adj" fmla="val 2486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持續優化教材</a:t>
            </a:r>
            <a:br>
              <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國語文、本土語文、英語文、數學、 自然</a:t>
            </a:r>
            <a:endPar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59C25956-B6FF-40B3-A905-051B31C00BD2}"/>
              </a:ext>
            </a:extLst>
          </p:cNvPr>
          <p:cNvSpPr/>
          <p:nvPr/>
        </p:nvSpPr>
        <p:spPr>
          <a:xfrm rot="5400000">
            <a:off x="-35720" y="4651933"/>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pic>
        <p:nvPicPr>
          <p:cNvPr id="11" name="圖片 10">
            <a:extLst>
              <a:ext uri="{FF2B5EF4-FFF2-40B4-BE49-F238E27FC236}">
                <a16:creationId xmlns:a16="http://schemas.microsoft.com/office/drawing/2014/main" id="{C7D7DD12-2D7C-4CE0-9A8A-15288B8170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748" y="1577895"/>
            <a:ext cx="5981777" cy="4457899"/>
          </a:xfrm>
          <a:prstGeom prst="roundRect">
            <a:avLst>
              <a:gd name="adj" fmla="val 4873"/>
            </a:avLst>
          </a:prstGeom>
        </p:spPr>
      </p:pic>
    </p:spTree>
    <p:extLst>
      <p:ext uri="{BB962C8B-B14F-4D97-AF65-F5344CB8AC3E}">
        <p14:creationId xmlns:p14="http://schemas.microsoft.com/office/powerpoint/2010/main" val="3625779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1B5FC-F8E9-4E4C-9405-E6A1BCCACA9F}"/>
              </a:ext>
            </a:extLst>
          </p:cNvPr>
          <p:cNvSpPr>
            <a:spLocks noGrp="1"/>
          </p:cNvSpPr>
          <p:nvPr>
            <p:ph type="title"/>
          </p:nvPr>
        </p:nvSpPr>
        <p:spPr>
          <a:xfrm>
            <a:off x="838200" y="229977"/>
            <a:ext cx="10515600" cy="708301"/>
          </a:xfrm>
        </p:spPr>
        <p:txBody>
          <a:bodyPr>
            <a:normAutofit/>
          </a:bodyPr>
          <a:lstStyle/>
          <a:p>
            <a:r>
              <a:rPr lang="zh-TW" altLang="en-US" sz="4000" b="1" dirty="0">
                <a:solidFill>
                  <a:srgbClr val="7030A0"/>
                </a:solidFill>
              </a:rPr>
              <a:t>補助採購數位內容與教學軟體</a:t>
            </a:r>
          </a:p>
        </p:txBody>
      </p:sp>
      <p:sp>
        <p:nvSpPr>
          <p:cNvPr id="4" name="投影片編號版面配置區 3">
            <a:extLst>
              <a:ext uri="{FF2B5EF4-FFF2-40B4-BE49-F238E27FC236}">
                <a16:creationId xmlns:a16="http://schemas.microsoft.com/office/drawing/2014/main" id="{0AA267FC-3168-4A43-8F40-DD34FCD48DD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8019A915-7D75-4DE7-B5F3-09FE84D77346}"/>
              </a:ext>
            </a:extLst>
          </p:cNvPr>
          <p:cNvSpPr/>
          <p:nvPr/>
        </p:nvSpPr>
        <p:spPr>
          <a:xfrm>
            <a:off x="1044326" y="997730"/>
            <a:ext cx="4855828" cy="2769516"/>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每年二次產品公開徵求及審查，通過納入選購名單。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日公布第一次選購名單，</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84</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家及</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762</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項產品。</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月中旬公布第二次選購名單。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等腰三角形 5">
            <a:extLst>
              <a:ext uri="{FF2B5EF4-FFF2-40B4-BE49-F238E27FC236}">
                <a16:creationId xmlns:a16="http://schemas.microsoft.com/office/drawing/2014/main" id="{678A8299-F83E-4A52-9EF2-54DFE8CE6506}"/>
              </a:ext>
            </a:extLst>
          </p:cNvPr>
          <p:cNvSpPr/>
          <p:nvPr/>
        </p:nvSpPr>
        <p:spPr>
          <a:xfrm rot="5400000">
            <a:off x="-12383" y="1087599"/>
            <a:ext cx="665789" cy="641023"/>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1778791C-A123-4439-BFE0-186ECD3B3459}"/>
              </a:ext>
            </a:extLst>
          </p:cNvPr>
          <p:cNvSpPr/>
          <p:nvPr/>
        </p:nvSpPr>
        <p:spPr>
          <a:xfrm>
            <a:off x="1044326"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課堂教學軟體</a:t>
            </a:r>
          </a:p>
        </p:txBody>
      </p:sp>
      <p:pic>
        <p:nvPicPr>
          <p:cNvPr id="8" name="圖片 7">
            <a:extLst>
              <a:ext uri="{FF2B5EF4-FFF2-40B4-BE49-F238E27FC236}">
                <a16:creationId xmlns:a16="http://schemas.microsoft.com/office/drawing/2014/main" id="{ECE375CD-B2FD-4703-8ABF-828A52292C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0730" y="4601434"/>
            <a:ext cx="3903020" cy="1937478"/>
          </a:xfrm>
          <a:prstGeom prst="rect">
            <a:avLst/>
          </a:prstGeom>
        </p:spPr>
      </p:pic>
      <p:sp>
        <p:nvSpPr>
          <p:cNvPr id="11" name="矩形: 圓角 10">
            <a:extLst>
              <a:ext uri="{FF2B5EF4-FFF2-40B4-BE49-F238E27FC236}">
                <a16:creationId xmlns:a16="http://schemas.microsoft.com/office/drawing/2014/main" id="{D5D2FF39-2C55-4416-B49B-134F6870479D}"/>
              </a:ext>
            </a:extLst>
          </p:cNvPr>
          <p:cNvSpPr/>
          <p:nvPr/>
        </p:nvSpPr>
        <p:spPr>
          <a:xfrm>
            <a:off x="6497972" y="997730"/>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數位內容</a:t>
            </a:r>
          </a:p>
        </p:txBody>
      </p:sp>
      <p:pic>
        <p:nvPicPr>
          <p:cNvPr id="12" name="圖片 11">
            <a:extLst>
              <a:ext uri="{FF2B5EF4-FFF2-40B4-BE49-F238E27FC236}">
                <a16:creationId xmlns:a16="http://schemas.microsoft.com/office/drawing/2014/main" id="{15F6F997-0F99-47DD-9407-1C41481D94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4359" y="1586130"/>
            <a:ext cx="3863054" cy="2059628"/>
          </a:xfrm>
          <a:prstGeom prst="rect">
            <a:avLst/>
          </a:prstGeom>
        </p:spPr>
      </p:pic>
      <p:sp>
        <p:nvSpPr>
          <p:cNvPr id="14" name="矩形: 圓角 13">
            <a:extLst>
              <a:ext uri="{FF2B5EF4-FFF2-40B4-BE49-F238E27FC236}">
                <a16:creationId xmlns:a16="http://schemas.microsoft.com/office/drawing/2014/main" id="{A780AD38-DB3F-4CEC-9461-63C4AB5F03DE}"/>
              </a:ext>
            </a:extLst>
          </p:cNvPr>
          <p:cNvSpPr/>
          <p:nvPr/>
        </p:nvSpPr>
        <p:spPr>
          <a:xfrm>
            <a:off x="6497972"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遠距教學軟體</a:t>
            </a:r>
          </a:p>
        </p:txBody>
      </p:sp>
      <p:pic>
        <p:nvPicPr>
          <p:cNvPr id="15" name="圖片 14">
            <a:extLst>
              <a:ext uri="{FF2B5EF4-FFF2-40B4-BE49-F238E27FC236}">
                <a16:creationId xmlns:a16="http://schemas.microsoft.com/office/drawing/2014/main" id="{510A85B1-4C89-42CA-9594-AF271DE55D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4359" y="4582272"/>
            <a:ext cx="3863054" cy="1975802"/>
          </a:xfrm>
          <a:prstGeom prst="rect">
            <a:avLst/>
          </a:prstGeom>
        </p:spPr>
      </p:pic>
    </p:spTree>
    <p:extLst>
      <p:ext uri="{BB962C8B-B14F-4D97-AF65-F5344CB8AC3E}">
        <p14:creationId xmlns:p14="http://schemas.microsoft.com/office/powerpoint/2010/main" val="2462377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教育大數據分析</a:t>
            </a:r>
          </a:p>
        </p:txBody>
      </p:sp>
    </p:spTree>
    <p:extLst>
      <p:ext uri="{BB962C8B-B14F-4D97-AF65-F5344CB8AC3E}">
        <p14:creationId xmlns:p14="http://schemas.microsoft.com/office/powerpoint/2010/main" val="210610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群組 112"/>
          <p:cNvGrpSpPr/>
          <p:nvPr/>
        </p:nvGrpSpPr>
        <p:grpSpPr>
          <a:xfrm>
            <a:off x="400983" y="866453"/>
            <a:ext cx="11674004" cy="5650160"/>
            <a:chOff x="400983" y="866453"/>
            <a:chExt cx="11674004" cy="5650160"/>
          </a:xfrm>
        </p:grpSpPr>
        <p:cxnSp>
          <p:nvCxnSpPr>
            <p:cNvPr id="6" name="接點: 肘形 5">
              <a:extLst>
                <a:ext uri="{FF2B5EF4-FFF2-40B4-BE49-F238E27FC236}">
                  <a16:creationId xmlns:a16="http://schemas.microsoft.com/office/drawing/2014/main" id="{BE73DBF8-74CB-458D-9922-C9E946C3BC68}"/>
                </a:ext>
              </a:extLst>
            </p:cNvPr>
            <p:cNvCxnSpPr>
              <a:stCxn id="15" idx="3"/>
              <a:endCxn id="10" idx="1"/>
            </p:cNvCxnSpPr>
            <p:nvPr/>
          </p:nvCxnSpPr>
          <p:spPr>
            <a:xfrm flipH="1">
              <a:off x="400983" y="5112842"/>
              <a:ext cx="11419304" cy="674226"/>
            </a:xfrm>
            <a:prstGeom prst="bentConnector5">
              <a:avLst>
                <a:gd name="adj1" fmla="val -2002"/>
                <a:gd name="adj2" fmla="val 227834"/>
                <a:gd name="adj3" fmla="val 10152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DFCD87F-DE02-4C7B-A59A-3CA30C572A07}"/>
                </a:ext>
              </a:extLst>
            </p:cNvPr>
            <p:cNvSpPr/>
            <p:nvPr/>
          </p:nvSpPr>
          <p:spPr>
            <a:xfrm>
              <a:off x="12029268" y="2947247"/>
              <a:ext cx="45719" cy="2165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498D2CE4-6F45-4958-8B15-0434DBDC251A}"/>
                </a:ext>
              </a:extLst>
            </p:cNvPr>
            <p:cNvSpPr/>
            <p:nvPr/>
          </p:nvSpPr>
          <p:spPr>
            <a:xfrm rot="16200000">
              <a:off x="11846817" y="3900496"/>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矩形 8">
              <a:extLst>
                <a:ext uri="{FF2B5EF4-FFF2-40B4-BE49-F238E27FC236}">
                  <a16:creationId xmlns:a16="http://schemas.microsoft.com/office/drawing/2014/main" id="{D488AA8A-03F9-49D0-A0DA-F32648C70D60}"/>
                </a:ext>
              </a:extLst>
            </p:cNvPr>
            <p:cNvSpPr/>
            <p:nvPr/>
          </p:nvSpPr>
          <p:spPr>
            <a:xfrm rot="16200000">
              <a:off x="11855674" y="2798814"/>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15B7558-225A-48BF-8F46-B1FCDB187328}"/>
                </a:ext>
              </a:extLst>
            </p:cNvPr>
            <p:cNvSpPr/>
            <p:nvPr/>
          </p:nvSpPr>
          <p:spPr>
            <a:xfrm>
              <a:off x="400983" y="5057522"/>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3332CE09-75F6-4634-B26A-CF1005B33C05}"/>
                </a:ext>
              </a:extLst>
            </p:cNvPr>
            <p:cNvSpPr/>
            <p:nvPr/>
          </p:nvSpPr>
          <p:spPr>
            <a:xfrm>
              <a:off x="403617" y="3183926"/>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E20D810E-1471-4450-A24E-625AE61CBF65}"/>
                </a:ext>
              </a:extLst>
            </p:cNvPr>
            <p:cNvSpPr/>
            <p:nvPr/>
          </p:nvSpPr>
          <p:spPr>
            <a:xfrm>
              <a:off x="404271" y="1295581"/>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A8D16DD9-FE70-45EB-A806-21BE58D6924B}"/>
                </a:ext>
              </a:extLst>
            </p:cNvPr>
            <p:cNvSpPr/>
            <p:nvPr/>
          </p:nvSpPr>
          <p:spPr>
            <a:xfrm>
              <a:off x="4900051" y="1307330"/>
              <a:ext cx="3237671" cy="102741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3DF7D6CF-0623-4103-B5AA-14CFAB6A2F6B}"/>
                </a:ext>
              </a:extLst>
            </p:cNvPr>
            <p:cNvSpPr/>
            <p:nvPr/>
          </p:nvSpPr>
          <p:spPr>
            <a:xfrm>
              <a:off x="8579330" y="5625946"/>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0A47C70-5DA7-4B65-AE67-D1FF463ACCB0}"/>
                </a:ext>
              </a:extLst>
            </p:cNvPr>
            <p:cNvSpPr/>
            <p:nvPr/>
          </p:nvSpPr>
          <p:spPr>
            <a:xfrm>
              <a:off x="8582616" y="4669692"/>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CD36DCE-92BA-4B2C-93EE-ED2060326C8F}"/>
                </a:ext>
              </a:extLst>
            </p:cNvPr>
            <p:cNvSpPr/>
            <p:nvPr/>
          </p:nvSpPr>
          <p:spPr>
            <a:xfrm>
              <a:off x="8582617" y="3551852"/>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44836E56-2477-46E2-8FEE-953B8C60474A}"/>
                </a:ext>
              </a:extLst>
            </p:cNvPr>
            <p:cNvSpPr/>
            <p:nvPr/>
          </p:nvSpPr>
          <p:spPr>
            <a:xfrm>
              <a:off x="8582618" y="2420967"/>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52FBFB2-82E1-495C-AD49-D8CCA78311A6}"/>
                </a:ext>
              </a:extLst>
            </p:cNvPr>
            <p:cNvSpPr/>
            <p:nvPr/>
          </p:nvSpPr>
          <p:spPr>
            <a:xfrm>
              <a:off x="8582618" y="1293331"/>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2C1CFF40-8FA5-486E-B627-E57B110C8A96}"/>
                </a:ext>
              </a:extLst>
            </p:cNvPr>
            <p:cNvCxnSpPr/>
            <p:nvPr/>
          </p:nvCxnSpPr>
          <p:spPr>
            <a:xfrm>
              <a:off x="8002846" y="410924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2C92441D-37C5-49D4-8F18-484855A0D33D}"/>
                </a:ext>
              </a:extLst>
            </p:cNvPr>
            <p:cNvSpPr txBox="1"/>
            <p:nvPr/>
          </p:nvSpPr>
          <p:spPr>
            <a:xfrm>
              <a:off x="1142499" y="1430002"/>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iPad</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BEBFFBEE-67E4-45FC-BBF1-96DCD687DB88}"/>
                </a:ext>
              </a:extLst>
            </p:cNvPr>
            <p:cNvSpPr txBox="1"/>
            <p:nvPr/>
          </p:nvSpPr>
          <p:spPr>
            <a:xfrm>
              <a:off x="1142499" y="1904549"/>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Chromebook</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03A91C85-131B-4028-8207-BFA0CD2CD911}"/>
                </a:ext>
              </a:extLst>
            </p:cNvPr>
            <p:cNvSpPr txBox="1"/>
            <p:nvPr/>
          </p:nvSpPr>
          <p:spPr>
            <a:xfrm>
              <a:off x="1142497" y="2353027"/>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Windows Laptop</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3" name="矩形 22">
              <a:extLst>
                <a:ext uri="{FF2B5EF4-FFF2-40B4-BE49-F238E27FC236}">
                  <a16:creationId xmlns:a16="http://schemas.microsoft.com/office/drawing/2014/main" id="{1E347CCD-A2CE-4134-A4A9-4FBA60C07121}"/>
                </a:ext>
              </a:extLst>
            </p:cNvPr>
            <p:cNvSpPr/>
            <p:nvPr/>
          </p:nvSpPr>
          <p:spPr>
            <a:xfrm>
              <a:off x="2755002" y="1841219"/>
              <a:ext cx="141744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載具管理系統</a:t>
              </a:r>
              <a:b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b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MDM</a:t>
              </a: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p>
          </p:txBody>
        </p:sp>
        <p:sp>
          <p:nvSpPr>
            <p:cNvPr id="24" name="文字方塊 23">
              <a:extLst>
                <a:ext uri="{FF2B5EF4-FFF2-40B4-BE49-F238E27FC236}">
                  <a16:creationId xmlns:a16="http://schemas.microsoft.com/office/drawing/2014/main" id="{5B59918D-FB43-400A-9B93-5C53D3E1C112}"/>
                </a:ext>
              </a:extLst>
            </p:cNvPr>
            <p:cNvSpPr txBox="1"/>
            <p:nvPr/>
          </p:nvSpPr>
          <p:spPr>
            <a:xfrm>
              <a:off x="817148" y="3309572"/>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中央學習平臺</a:t>
              </a:r>
            </a:p>
          </p:txBody>
        </p:sp>
        <p:sp>
          <p:nvSpPr>
            <p:cNvPr id="25" name="文字方塊 24">
              <a:extLst>
                <a:ext uri="{FF2B5EF4-FFF2-40B4-BE49-F238E27FC236}">
                  <a16:creationId xmlns:a16="http://schemas.microsoft.com/office/drawing/2014/main" id="{42578D05-6FD2-4DD6-BFDB-0309822120D5}"/>
                </a:ext>
              </a:extLst>
            </p:cNvPr>
            <p:cNvSpPr txBox="1"/>
            <p:nvPr/>
          </p:nvSpPr>
          <p:spPr>
            <a:xfrm>
              <a:off x="817147" y="3783100"/>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地方學習平臺</a:t>
              </a:r>
            </a:p>
          </p:txBody>
        </p:sp>
        <p:sp>
          <p:nvSpPr>
            <p:cNvPr id="26" name="文字方塊 25">
              <a:extLst>
                <a:ext uri="{FF2B5EF4-FFF2-40B4-BE49-F238E27FC236}">
                  <a16:creationId xmlns:a16="http://schemas.microsoft.com/office/drawing/2014/main" id="{2D434EE0-190D-47C1-BE8C-07D51C922899}"/>
                </a:ext>
              </a:extLst>
            </p:cNvPr>
            <p:cNvSpPr txBox="1"/>
            <p:nvPr/>
          </p:nvSpPr>
          <p:spPr>
            <a:xfrm>
              <a:off x="817147" y="4256627"/>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民間學習平臺</a:t>
              </a:r>
            </a:p>
          </p:txBody>
        </p:sp>
        <p:sp>
          <p:nvSpPr>
            <p:cNvPr id="27" name="矩形 26">
              <a:extLst>
                <a:ext uri="{FF2B5EF4-FFF2-40B4-BE49-F238E27FC236}">
                  <a16:creationId xmlns:a16="http://schemas.microsoft.com/office/drawing/2014/main" id="{595F30DD-DB58-4BD9-8C3A-2E250CAB2FA0}"/>
                </a:ext>
              </a:extLst>
            </p:cNvPr>
            <p:cNvSpPr/>
            <p:nvPr/>
          </p:nvSpPr>
          <p:spPr>
            <a:xfrm>
              <a:off x="2841569" y="3781654"/>
              <a:ext cx="14174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數位學習平臺</a:t>
              </a:r>
            </a:p>
          </p:txBody>
        </p:sp>
        <p:sp>
          <p:nvSpPr>
            <p:cNvPr id="28" name="文字方塊 27">
              <a:extLst>
                <a:ext uri="{FF2B5EF4-FFF2-40B4-BE49-F238E27FC236}">
                  <a16:creationId xmlns:a16="http://schemas.microsoft.com/office/drawing/2014/main" id="{899F8C3A-D089-42B9-82D8-B1BA258C2DA0}"/>
                </a:ext>
              </a:extLst>
            </p:cNvPr>
            <p:cNvSpPr txBox="1"/>
            <p:nvPr/>
          </p:nvSpPr>
          <p:spPr>
            <a:xfrm>
              <a:off x="1142497" y="5226868"/>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科技化評量</a:t>
              </a:r>
            </a:p>
          </p:txBody>
        </p:sp>
        <p:sp>
          <p:nvSpPr>
            <p:cNvPr id="29" name="文字方塊 28">
              <a:extLst>
                <a:ext uri="{FF2B5EF4-FFF2-40B4-BE49-F238E27FC236}">
                  <a16:creationId xmlns:a16="http://schemas.microsoft.com/office/drawing/2014/main" id="{966BF442-7CA3-4028-ACA0-492D81AC7805}"/>
                </a:ext>
              </a:extLst>
            </p:cNvPr>
            <p:cNvSpPr txBox="1"/>
            <p:nvPr/>
          </p:nvSpPr>
          <p:spPr>
            <a:xfrm>
              <a:off x="1142497" y="5677906"/>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國中會考</a:t>
              </a:r>
            </a:p>
          </p:txBody>
        </p:sp>
        <p:sp>
          <p:nvSpPr>
            <p:cNvPr id="30" name="文字方塊 29">
              <a:extLst>
                <a:ext uri="{FF2B5EF4-FFF2-40B4-BE49-F238E27FC236}">
                  <a16:creationId xmlns:a16="http://schemas.microsoft.com/office/drawing/2014/main" id="{92CD2010-06C4-4030-9C46-83EFB595F649}"/>
                </a:ext>
              </a:extLst>
            </p:cNvPr>
            <p:cNvSpPr txBox="1"/>
            <p:nvPr/>
          </p:nvSpPr>
          <p:spPr>
            <a:xfrm>
              <a:off x="1142497" y="6128942"/>
              <a:ext cx="1290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縣市學力檢測</a:t>
              </a:r>
            </a:p>
          </p:txBody>
        </p:sp>
        <p:sp>
          <p:nvSpPr>
            <p:cNvPr id="31" name="矩形 30">
              <a:extLst>
                <a:ext uri="{FF2B5EF4-FFF2-40B4-BE49-F238E27FC236}">
                  <a16:creationId xmlns:a16="http://schemas.microsoft.com/office/drawing/2014/main" id="{A3EC3016-C825-44DC-8F4D-978A4AB0C21E}"/>
                </a:ext>
              </a:extLst>
            </p:cNvPr>
            <p:cNvSpPr/>
            <p:nvPr/>
          </p:nvSpPr>
          <p:spPr>
            <a:xfrm>
              <a:off x="2841569" y="5669645"/>
              <a:ext cx="1417446"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學生學習成效資料</a:t>
              </a:r>
            </a:p>
          </p:txBody>
        </p:sp>
        <p:cxnSp>
          <p:nvCxnSpPr>
            <p:cNvPr id="32" name="直線單箭頭接點 31">
              <a:extLst>
                <a:ext uri="{FF2B5EF4-FFF2-40B4-BE49-F238E27FC236}">
                  <a16:creationId xmlns:a16="http://schemas.microsoft.com/office/drawing/2014/main" id="{295CAFB3-9AEB-43BE-AFBA-04D4D8E9D150}"/>
                </a:ext>
              </a:extLst>
            </p:cNvPr>
            <p:cNvCxnSpPr/>
            <p:nvPr/>
          </p:nvCxnSpPr>
          <p:spPr>
            <a:xfrm>
              <a:off x="2392275" y="2035136"/>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肘形接點 48">
              <a:extLst>
                <a:ext uri="{FF2B5EF4-FFF2-40B4-BE49-F238E27FC236}">
                  <a16:creationId xmlns:a16="http://schemas.microsoft.com/office/drawing/2014/main" id="{915B7C21-8EFE-40FA-AFBE-1E1A57ED5608}"/>
                </a:ext>
              </a:extLst>
            </p:cNvPr>
            <p:cNvCxnSpPr/>
            <p:nvPr/>
          </p:nvCxnSpPr>
          <p:spPr>
            <a:xfrm>
              <a:off x="2392275" y="1563329"/>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50">
              <a:extLst>
                <a:ext uri="{FF2B5EF4-FFF2-40B4-BE49-F238E27FC236}">
                  <a16:creationId xmlns:a16="http://schemas.microsoft.com/office/drawing/2014/main" id="{515B58C8-BD84-458F-90E2-CF213B939DC3}"/>
                </a:ext>
              </a:extLst>
            </p:cNvPr>
            <p:cNvCxnSpPr/>
            <p:nvPr/>
          </p:nvCxnSpPr>
          <p:spPr>
            <a:xfrm flipV="1">
              <a:off x="2392274" y="2035136"/>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DEF661F2-FF49-498D-81C3-B7A8BB48A5D5}"/>
                </a:ext>
              </a:extLst>
            </p:cNvPr>
            <p:cNvCxnSpPr/>
            <p:nvPr/>
          </p:nvCxnSpPr>
          <p:spPr>
            <a:xfrm>
              <a:off x="2392274" y="3920503"/>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A19E6E5-E450-4680-BB46-AFE5FE4C80FB}"/>
                </a:ext>
              </a:extLst>
            </p:cNvPr>
            <p:cNvCxnSpPr/>
            <p:nvPr/>
          </p:nvCxnSpPr>
          <p:spPr>
            <a:xfrm>
              <a:off x="2392274" y="5808492"/>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肘形接點 61">
              <a:extLst>
                <a:ext uri="{FF2B5EF4-FFF2-40B4-BE49-F238E27FC236}">
                  <a16:creationId xmlns:a16="http://schemas.microsoft.com/office/drawing/2014/main" id="{1D19DD31-3908-4E5F-8C16-5EA0558639E6}"/>
                </a:ext>
              </a:extLst>
            </p:cNvPr>
            <p:cNvCxnSpPr/>
            <p:nvPr/>
          </p:nvCxnSpPr>
          <p:spPr>
            <a:xfrm>
              <a:off x="2392274" y="3448697"/>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肘形接點 63">
              <a:extLst>
                <a:ext uri="{FF2B5EF4-FFF2-40B4-BE49-F238E27FC236}">
                  <a16:creationId xmlns:a16="http://schemas.microsoft.com/office/drawing/2014/main" id="{BB5C7415-970F-4880-8032-F6A78B3B476B}"/>
                </a:ext>
              </a:extLst>
            </p:cNvPr>
            <p:cNvCxnSpPr/>
            <p:nvPr/>
          </p:nvCxnSpPr>
          <p:spPr>
            <a:xfrm flipV="1">
              <a:off x="2392273" y="3920503"/>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65">
              <a:extLst>
                <a:ext uri="{FF2B5EF4-FFF2-40B4-BE49-F238E27FC236}">
                  <a16:creationId xmlns:a16="http://schemas.microsoft.com/office/drawing/2014/main" id="{005F3D56-F680-4630-9007-4F9AC5471597}"/>
                </a:ext>
              </a:extLst>
            </p:cNvPr>
            <p:cNvCxnSpPr/>
            <p:nvPr/>
          </p:nvCxnSpPr>
          <p:spPr>
            <a:xfrm flipV="1">
              <a:off x="2392273" y="5808492"/>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肘形接點 67">
              <a:extLst>
                <a:ext uri="{FF2B5EF4-FFF2-40B4-BE49-F238E27FC236}">
                  <a16:creationId xmlns:a16="http://schemas.microsoft.com/office/drawing/2014/main" id="{E38D58BA-3DC1-44F2-BFED-BEB5C53E3D18}"/>
                </a:ext>
              </a:extLst>
            </p:cNvPr>
            <p:cNvCxnSpPr/>
            <p:nvPr/>
          </p:nvCxnSpPr>
          <p:spPr>
            <a:xfrm>
              <a:off x="2392274" y="5336686"/>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832AECAF-DB43-4D4E-96E8-1F62DDFE4364}"/>
                </a:ext>
              </a:extLst>
            </p:cNvPr>
            <p:cNvSpPr/>
            <p:nvPr/>
          </p:nvSpPr>
          <p:spPr>
            <a:xfrm>
              <a:off x="5431070" y="4757904"/>
              <a:ext cx="1876737"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教育大數據資料庫</a:t>
              </a:r>
              <a:endPar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Edu LRS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+AI</a:t>
              </a: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分析</a:t>
              </a:r>
            </a:p>
          </p:txBody>
        </p:sp>
        <p:cxnSp>
          <p:nvCxnSpPr>
            <p:cNvPr id="42" name="直線單箭頭接點 41">
              <a:extLst>
                <a:ext uri="{FF2B5EF4-FFF2-40B4-BE49-F238E27FC236}">
                  <a16:creationId xmlns:a16="http://schemas.microsoft.com/office/drawing/2014/main" id="{2283A3B0-E996-4400-874C-AC138C118F61}"/>
                </a:ext>
              </a:extLst>
            </p:cNvPr>
            <p:cNvCxnSpPr>
              <a:stCxn id="27" idx="3"/>
            </p:cNvCxnSpPr>
            <p:nvPr/>
          </p:nvCxnSpPr>
          <p:spPr>
            <a:xfrm flipV="1">
              <a:off x="4259015" y="3914122"/>
              <a:ext cx="627342" cy="603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肘形接點 73">
              <a:extLst>
                <a:ext uri="{FF2B5EF4-FFF2-40B4-BE49-F238E27FC236}">
                  <a16:creationId xmlns:a16="http://schemas.microsoft.com/office/drawing/2014/main" id="{596F76DA-E8DE-45F4-9FAC-3A1EE064B40B}"/>
                </a:ext>
              </a:extLst>
            </p:cNvPr>
            <p:cNvCxnSpPr>
              <a:stCxn id="12" idx="3"/>
            </p:cNvCxnSpPr>
            <p:nvPr/>
          </p:nvCxnSpPr>
          <p:spPr>
            <a:xfrm>
              <a:off x="4259015" y="2025127"/>
              <a:ext cx="627342" cy="1888995"/>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肘形接點 75">
              <a:extLst>
                <a:ext uri="{FF2B5EF4-FFF2-40B4-BE49-F238E27FC236}">
                  <a16:creationId xmlns:a16="http://schemas.microsoft.com/office/drawing/2014/main" id="{40725316-C81F-4EFF-A8B0-082C8439523E}"/>
                </a:ext>
              </a:extLst>
            </p:cNvPr>
            <p:cNvCxnSpPr>
              <a:stCxn id="31" idx="3"/>
            </p:cNvCxnSpPr>
            <p:nvPr/>
          </p:nvCxnSpPr>
          <p:spPr>
            <a:xfrm flipV="1">
              <a:off x="4259015" y="3914122"/>
              <a:ext cx="627342" cy="1886084"/>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485A5BC7-FCC4-4317-B5F8-C5AB80023B63}"/>
                </a:ext>
              </a:extLst>
            </p:cNvPr>
            <p:cNvSpPr/>
            <p:nvPr/>
          </p:nvSpPr>
          <p:spPr>
            <a:xfrm>
              <a:off x="6333460" y="1402753"/>
              <a:ext cx="1601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公私研究單位從事</a:t>
              </a:r>
              <a:endPar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教育大數據分析研究</a:t>
              </a:r>
            </a:p>
          </p:txBody>
        </p:sp>
        <p:sp>
          <p:nvSpPr>
            <p:cNvPr id="46" name="矩形 45">
              <a:extLst>
                <a:ext uri="{FF2B5EF4-FFF2-40B4-BE49-F238E27FC236}">
                  <a16:creationId xmlns:a16="http://schemas.microsoft.com/office/drawing/2014/main" id="{42E4C381-E66D-4498-9A06-D105D58122C9}"/>
                </a:ext>
              </a:extLst>
            </p:cNvPr>
            <p:cNvSpPr/>
            <p:nvPr/>
          </p:nvSpPr>
          <p:spPr>
            <a:xfrm>
              <a:off x="6329266" y="1947319"/>
              <a:ext cx="15732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民間加值、創新應用</a:t>
              </a:r>
            </a:p>
          </p:txBody>
        </p:sp>
        <p:sp>
          <p:nvSpPr>
            <p:cNvPr id="47" name="矩形 46">
              <a:extLst>
                <a:ext uri="{FF2B5EF4-FFF2-40B4-BE49-F238E27FC236}">
                  <a16:creationId xmlns:a16="http://schemas.microsoft.com/office/drawing/2014/main" id="{561F8E6B-6E8E-423E-BCDC-BC14B068B475}"/>
                </a:ext>
              </a:extLst>
            </p:cNvPr>
            <p:cNvSpPr/>
            <p:nvPr/>
          </p:nvSpPr>
          <p:spPr>
            <a:xfrm>
              <a:off x="4846487" y="1982001"/>
              <a:ext cx="1432360"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去識別化資料</a:t>
              </a:r>
            </a:p>
          </p:txBody>
        </p:sp>
        <p:cxnSp>
          <p:nvCxnSpPr>
            <p:cNvPr id="49" name="接點: 肘形 48">
              <a:extLst>
                <a:ext uri="{FF2B5EF4-FFF2-40B4-BE49-F238E27FC236}">
                  <a16:creationId xmlns:a16="http://schemas.microsoft.com/office/drawing/2014/main" id="{88C6C04F-EBE0-4EE6-9D60-57B0710D3B42}"/>
                </a:ext>
              </a:extLst>
            </p:cNvPr>
            <p:cNvCxnSpPr>
              <a:endCxn id="16" idx="1"/>
            </p:cNvCxnSpPr>
            <p:nvPr/>
          </p:nvCxnSpPr>
          <p:spPr>
            <a:xfrm>
              <a:off x="8009711" y="3850444"/>
              <a:ext cx="572906" cy="227689"/>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肘形 49">
              <a:extLst>
                <a:ext uri="{FF2B5EF4-FFF2-40B4-BE49-F238E27FC236}">
                  <a16:creationId xmlns:a16="http://schemas.microsoft.com/office/drawing/2014/main" id="{D6AFF9AA-2E6C-40CE-A048-B09F27D1EF06}"/>
                </a:ext>
              </a:extLst>
            </p:cNvPr>
            <p:cNvCxnSpPr>
              <a:endCxn id="17" idx="1"/>
            </p:cNvCxnSpPr>
            <p:nvPr/>
          </p:nvCxnSpPr>
          <p:spPr>
            <a:xfrm flipV="1">
              <a:off x="8009711" y="2947248"/>
              <a:ext cx="572907" cy="903196"/>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接點: 肘形 50">
              <a:extLst>
                <a:ext uri="{FF2B5EF4-FFF2-40B4-BE49-F238E27FC236}">
                  <a16:creationId xmlns:a16="http://schemas.microsoft.com/office/drawing/2014/main" id="{3914568A-0E66-4B94-8819-59FD6C9C04D7}"/>
                </a:ext>
              </a:extLst>
            </p:cNvPr>
            <p:cNvCxnSpPr>
              <a:endCxn id="18" idx="1"/>
            </p:cNvCxnSpPr>
            <p:nvPr/>
          </p:nvCxnSpPr>
          <p:spPr>
            <a:xfrm flipV="1">
              <a:off x="8009711" y="1819612"/>
              <a:ext cx="572907" cy="2030832"/>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127892C-2983-48B9-8780-AFCD94CB4EEF}"/>
                </a:ext>
              </a:extLst>
            </p:cNvPr>
            <p:cNvCxnSpPr>
              <a:endCxn id="15" idx="1"/>
            </p:cNvCxnSpPr>
            <p:nvPr/>
          </p:nvCxnSpPr>
          <p:spPr>
            <a:xfrm>
              <a:off x="8009711" y="3850444"/>
              <a:ext cx="572905" cy="1262398"/>
            </a:xfrm>
            <a:prstGeom prst="bentConnector3">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接點: 肘形 52">
              <a:extLst>
                <a:ext uri="{FF2B5EF4-FFF2-40B4-BE49-F238E27FC236}">
                  <a16:creationId xmlns:a16="http://schemas.microsoft.com/office/drawing/2014/main" id="{799426C1-1894-44BD-A556-6995363F5B9E}"/>
                </a:ext>
              </a:extLst>
            </p:cNvPr>
            <p:cNvCxnSpPr>
              <a:endCxn id="14" idx="1"/>
            </p:cNvCxnSpPr>
            <p:nvPr/>
          </p:nvCxnSpPr>
          <p:spPr>
            <a:xfrm>
              <a:off x="8009711" y="3850444"/>
              <a:ext cx="569619" cy="2218652"/>
            </a:xfrm>
            <a:prstGeom prst="bentConnector3">
              <a:avLst>
                <a:gd name="adj1" fmla="val 5000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4471CA36-1F54-4860-9A2A-B910E0DD0B96}"/>
                </a:ext>
              </a:extLst>
            </p:cNvPr>
            <p:cNvCxnSpPr/>
            <p:nvPr/>
          </p:nvCxnSpPr>
          <p:spPr>
            <a:xfrm flipH="1" flipV="1">
              <a:off x="403617" y="3911273"/>
              <a:ext cx="11413384" cy="2147235"/>
            </a:xfrm>
            <a:prstGeom prst="bentConnector5">
              <a:avLst>
                <a:gd name="adj1" fmla="val -1120"/>
                <a:gd name="adj2" fmla="val -33273"/>
                <a:gd name="adj3" fmla="val 10233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grpSp>
          <p:nvGrpSpPr>
            <p:cNvPr id="56" name="群組 55">
              <a:extLst>
                <a:ext uri="{FF2B5EF4-FFF2-40B4-BE49-F238E27FC236}">
                  <a16:creationId xmlns:a16="http://schemas.microsoft.com/office/drawing/2014/main" id="{23D3099F-3874-4435-8B63-E8F3223863BA}"/>
                </a:ext>
              </a:extLst>
            </p:cNvPr>
            <p:cNvGrpSpPr/>
            <p:nvPr/>
          </p:nvGrpSpPr>
          <p:grpSpPr>
            <a:xfrm>
              <a:off x="8711751" y="3498038"/>
              <a:ext cx="966922" cy="1040211"/>
              <a:chOff x="8757967" y="3579856"/>
              <a:chExt cx="966922" cy="1040211"/>
            </a:xfrm>
          </p:grpSpPr>
          <p:sp>
            <p:nvSpPr>
              <p:cNvPr id="57" name="文字方塊 56">
                <a:extLst>
                  <a:ext uri="{FF2B5EF4-FFF2-40B4-BE49-F238E27FC236}">
                    <a16:creationId xmlns:a16="http://schemas.microsoft.com/office/drawing/2014/main" id="{A253D02B-8A2A-4738-AE88-3EA197E95F4B}"/>
                  </a:ext>
                </a:extLst>
              </p:cNvPr>
              <p:cNvSpPr txBox="1"/>
              <p:nvPr/>
            </p:nvSpPr>
            <p:spPr>
              <a:xfrm>
                <a:off x="8801210" y="4396439"/>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教師</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8" name="圖片 57">
                <a:extLst>
                  <a:ext uri="{FF2B5EF4-FFF2-40B4-BE49-F238E27FC236}">
                    <a16:creationId xmlns:a16="http://schemas.microsoft.com/office/drawing/2014/main" id="{09FF133B-AAC9-4BE0-A392-3D238CBD02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7967" y="3579856"/>
                <a:ext cx="966922" cy="966922"/>
              </a:xfrm>
              <a:prstGeom prst="rect">
                <a:avLst/>
              </a:prstGeom>
            </p:spPr>
          </p:pic>
        </p:grpSp>
        <p:grpSp>
          <p:nvGrpSpPr>
            <p:cNvPr id="59" name="群組 58">
              <a:extLst>
                <a:ext uri="{FF2B5EF4-FFF2-40B4-BE49-F238E27FC236}">
                  <a16:creationId xmlns:a16="http://schemas.microsoft.com/office/drawing/2014/main" id="{FBD052A4-248B-46F8-96D6-2CE0F16E315A}"/>
                </a:ext>
              </a:extLst>
            </p:cNvPr>
            <p:cNvGrpSpPr/>
            <p:nvPr/>
          </p:nvGrpSpPr>
          <p:grpSpPr>
            <a:xfrm>
              <a:off x="8750557" y="5568504"/>
              <a:ext cx="902698" cy="942320"/>
              <a:chOff x="8796773" y="5650322"/>
              <a:chExt cx="902698" cy="942320"/>
            </a:xfrm>
          </p:grpSpPr>
          <p:sp>
            <p:nvSpPr>
              <p:cNvPr id="60" name="文字方塊 59">
                <a:extLst>
                  <a:ext uri="{FF2B5EF4-FFF2-40B4-BE49-F238E27FC236}">
                    <a16:creationId xmlns:a16="http://schemas.microsoft.com/office/drawing/2014/main" id="{F852F353-9C88-4098-B9A9-AFAD15F3588F}"/>
                  </a:ext>
                </a:extLst>
              </p:cNvPr>
              <p:cNvSpPr txBox="1"/>
              <p:nvPr/>
            </p:nvSpPr>
            <p:spPr>
              <a:xfrm>
                <a:off x="8796773" y="6315643"/>
                <a:ext cx="90269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學習平臺</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1" name="圖片 60">
                <a:extLst>
                  <a:ext uri="{FF2B5EF4-FFF2-40B4-BE49-F238E27FC236}">
                    <a16:creationId xmlns:a16="http://schemas.microsoft.com/office/drawing/2014/main" id="{13EE6D68-D227-40F1-84A3-4654BDC4C5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891" y="5650322"/>
                <a:ext cx="777574" cy="775700"/>
              </a:xfrm>
              <a:prstGeom prst="rect">
                <a:avLst/>
              </a:prstGeom>
            </p:spPr>
          </p:pic>
        </p:grpSp>
        <p:grpSp>
          <p:nvGrpSpPr>
            <p:cNvPr id="62" name="群組 61">
              <a:extLst>
                <a:ext uri="{FF2B5EF4-FFF2-40B4-BE49-F238E27FC236}">
                  <a16:creationId xmlns:a16="http://schemas.microsoft.com/office/drawing/2014/main" id="{036EE098-4F8B-4D42-856D-8A07222CF306}"/>
                </a:ext>
              </a:extLst>
            </p:cNvPr>
            <p:cNvGrpSpPr/>
            <p:nvPr/>
          </p:nvGrpSpPr>
          <p:grpSpPr>
            <a:xfrm>
              <a:off x="9745423" y="1345288"/>
              <a:ext cx="2050520" cy="5138887"/>
              <a:chOff x="9898217" y="1427106"/>
              <a:chExt cx="2050520" cy="5138887"/>
            </a:xfrm>
          </p:grpSpPr>
          <p:sp>
            <p:nvSpPr>
              <p:cNvPr id="63" name="文字方塊 62">
                <a:extLst>
                  <a:ext uri="{FF2B5EF4-FFF2-40B4-BE49-F238E27FC236}">
                    <a16:creationId xmlns:a16="http://schemas.microsoft.com/office/drawing/2014/main" id="{D38F6FF8-FDBA-4C21-AA70-921A38F9335F}"/>
                  </a:ext>
                </a:extLst>
              </p:cNvPr>
              <p:cNvSpPr txBox="1"/>
              <p:nvPr/>
            </p:nvSpPr>
            <p:spPr>
              <a:xfrm>
                <a:off x="10313411" y="1767240"/>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預算規劃</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2E6575E4-F12F-428E-9F42-BD74D4DE4205}"/>
                  </a:ext>
                </a:extLst>
              </p:cNvPr>
              <p:cNvSpPr txBox="1"/>
              <p:nvPr/>
            </p:nvSpPr>
            <p:spPr>
              <a:xfrm>
                <a:off x="10313411" y="2525409"/>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學生預警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5" name="文字方塊 64">
                <a:extLst>
                  <a:ext uri="{FF2B5EF4-FFF2-40B4-BE49-F238E27FC236}">
                    <a16:creationId xmlns:a16="http://schemas.microsoft.com/office/drawing/2014/main" id="{8279E892-3E5A-49AA-AF72-35B69BC69995}"/>
                  </a:ext>
                </a:extLst>
              </p:cNvPr>
              <p:cNvSpPr txBox="1"/>
              <p:nvPr/>
            </p:nvSpPr>
            <p:spPr>
              <a:xfrm>
                <a:off x="10313411" y="3670681"/>
                <a:ext cx="16353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學生學習狀況分析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6" name="文字方塊 65">
                <a:extLst>
                  <a:ext uri="{FF2B5EF4-FFF2-40B4-BE49-F238E27FC236}">
                    <a16:creationId xmlns:a16="http://schemas.microsoft.com/office/drawing/2014/main" id="{6C4F701A-9DAA-410C-9314-AE2D59B22728}"/>
                  </a:ext>
                </a:extLst>
              </p:cNvPr>
              <p:cNvSpPr txBox="1"/>
              <p:nvPr/>
            </p:nvSpPr>
            <p:spPr>
              <a:xfrm>
                <a:off x="10313411" y="4005257"/>
                <a:ext cx="9558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概念診斷</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737A57D8-9CA6-4C3A-AF93-AC76230A351A}"/>
                  </a:ext>
                </a:extLst>
              </p:cNvPr>
              <p:cNvSpPr txBox="1"/>
              <p:nvPr/>
            </p:nvSpPr>
            <p:spPr>
              <a:xfrm>
                <a:off x="10313411" y="4358453"/>
                <a:ext cx="16314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教學引導、課程設計</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8" name="文字方塊 67">
                <a:extLst>
                  <a:ext uri="{FF2B5EF4-FFF2-40B4-BE49-F238E27FC236}">
                    <a16:creationId xmlns:a16="http://schemas.microsoft.com/office/drawing/2014/main" id="{5057DD32-6931-4C74-80B6-50CFA43BC278}"/>
                  </a:ext>
                </a:extLst>
              </p:cNvPr>
              <p:cNvSpPr txBox="1"/>
              <p:nvPr/>
            </p:nvSpPr>
            <p:spPr>
              <a:xfrm>
                <a:off x="10313411" y="2868563"/>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學習扶助</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9" name="文字方塊 68">
                <a:extLst>
                  <a:ext uri="{FF2B5EF4-FFF2-40B4-BE49-F238E27FC236}">
                    <a16:creationId xmlns:a16="http://schemas.microsoft.com/office/drawing/2014/main" id="{3D5C3F7E-9D0B-474D-97DD-9C5FE4BD66AD}"/>
                  </a:ext>
                </a:extLst>
              </p:cNvPr>
              <p:cNvSpPr txBox="1"/>
              <p:nvPr/>
            </p:nvSpPr>
            <p:spPr>
              <a:xfrm>
                <a:off x="10313411" y="4865098"/>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個人化診斷報告</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08330F21-B1AC-4882-8F5A-10C0B60946BF}"/>
                  </a:ext>
                </a:extLst>
              </p:cNvPr>
              <p:cNvSpPr txBox="1"/>
              <p:nvPr/>
            </p:nvSpPr>
            <p:spPr>
              <a:xfrm>
                <a:off x="10313411" y="5276391"/>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學習課程推薦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9426B840-E943-4E15-877E-E010B50C08B0}"/>
                  </a:ext>
                </a:extLst>
              </p:cNvPr>
              <p:cNvSpPr txBox="1"/>
              <p:nvPr/>
            </p:nvSpPr>
            <p:spPr>
              <a:xfrm>
                <a:off x="10313411" y="1449640"/>
                <a:ext cx="12954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城鄉差距分析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2" name="文字方塊 71">
                <a:extLst>
                  <a:ext uri="{FF2B5EF4-FFF2-40B4-BE49-F238E27FC236}">
                    <a16:creationId xmlns:a16="http://schemas.microsoft.com/office/drawing/2014/main" id="{AE435DA4-3CAF-4F0E-B546-F71C5E55ADD6}"/>
                  </a:ext>
                </a:extLst>
              </p:cNvPr>
              <p:cNvSpPr txBox="1"/>
              <p:nvPr/>
            </p:nvSpPr>
            <p:spPr>
              <a:xfrm>
                <a:off x="10313411" y="2107582"/>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課綱制定</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2D96943C-D4FE-4326-846F-F4E17A4F142A}"/>
                  </a:ext>
                </a:extLst>
              </p:cNvPr>
              <p:cNvSpPr txBox="1"/>
              <p:nvPr/>
            </p:nvSpPr>
            <p:spPr>
              <a:xfrm>
                <a:off x="10313411" y="3225155"/>
                <a:ext cx="11704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校訂課程建議</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858A259A-71EC-449D-B5D4-901DAACABF37}"/>
                  </a:ext>
                </a:extLst>
              </p:cNvPr>
              <p:cNvSpPr txBox="1"/>
              <p:nvPr/>
            </p:nvSpPr>
            <p:spPr>
              <a:xfrm>
                <a:off x="10313411" y="580074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介面調整</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5" name="文字方塊 74">
                <a:extLst>
                  <a:ext uri="{FF2B5EF4-FFF2-40B4-BE49-F238E27FC236}">
                    <a16:creationId xmlns:a16="http://schemas.microsoft.com/office/drawing/2014/main" id="{30A39371-292A-4CC4-812E-700D9D0A38F2}"/>
                  </a:ext>
                </a:extLst>
              </p:cNvPr>
              <p:cNvSpPr txBox="1"/>
              <p:nvPr/>
            </p:nvSpPr>
            <p:spPr>
              <a:xfrm>
                <a:off x="10313411" y="620448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內容改善</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6" name="圖片 75">
                <a:extLst>
                  <a:ext uri="{FF2B5EF4-FFF2-40B4-BE49-F238E27FC236}">
                    <a16:creationId xmlns:a16="http://schemas.microsoft.com/office/drawing/2014/main" id="{FE456AF1-5D42-439B-8DA7-2782B97B1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070" y="3160932"/>
                <a:ext cx="384156" cy="382010"/>
              </a:xfrm>
              <a:prstGeom prst="rect">
                <a:avLst/>
              </a:prstGeom>
            </p:spPr>
          </p:pic>
          <p:pic>
            <p:nvPicPr>
              <p:cNvPr id="77" name="圖片 76">
                <a:extLst>
                  <a:ext uri="{FF2B5EF4-FFF2-40B4-BE49-F238E27FC236}">
                    <a16:creationId xmlns:a16="http://schemas.microsoft.com/office/drawing/2014/main" id="{0ACE2930-2393-477A-B734-D0CEDB532D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2077" y="3621821"/>
                <a:ext cx="379631" cy="377510"/>
              </a:xfrm>
              <a:prstGeom prst="rect">
                <a:avLst/>
              </a:prstGeom>
            </p:spPr>
          </p:pic>
          <p:pic>
            <p:nvPicPr>
              <p:cNvPr id="78" name="圖片 77">
                <a:extLst>
                  <a:ext uri="{FF2B5EF4-FFF2-40B4-BE49-F238E27FC236}">
                    <a16:creationId xmlns:a16="http://schemas.microsoft.com/office/drawing/2014/main" id="{034C2AE5-9A90-4888-B212-22BB4FB62F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91405" y="4024955"/>
                <a:ext cx="283817" cy="282231"/>
              </a:xfrm>
              <a:prstGeom prst="rect">
                <a:avLst/>
              </a:prstGeom>
            </p:spPr>
          </p:pic>
          <p:pic>
            <p:nvPicPr>
              <p:cNvPr id="79" name="圖片 78">
                <a:extLst>
                  <a:ext uri="{FF2B5EF4-FFF2-40B4-BE49-F238E27FC236}">
                    <a16:creationId xmlns:a16="http://schemas.microsoft.com/office/drawing/2014/main" id="{E1315078-6C03-474A-BFEA-4B3B99E273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06058" y="4321818"/>
                <a:ext cx="311814" cy="310072"/>
              </a:xfrm>
              <a:prstGeom prst="rect">
                <a:avLst/>
              </a:prstGeom>
            </p:spPr>
          </p:pic>
          <p:pic>
            <p:nvPicPr>
              <p:cNvPr id="80" name="圖片 79">
                <a:extLst>
                  <a:ext uri="{FF2B5EF4-FFF2-40B4-BE49-F238E27FC236}">
                    <a16:creationId xmlns:a16="http://schemas.microsoft.com/office/drawing/2014/main" id="{148B79E7-3C4B-4A1F-AE73-3399B774AD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9959" y="4797964"/>
                <a:ext cx="363525" cy="361494"/>
              </a:xfrm>
              <a:prstGeom prst="rect">
                <a:avLst/>
              </a:prstGeom>
            </p:spPr>
          </p:pic>
          <p:pic>
            <p:nvPicPr>
              <p:cNvPr id="81" name="圖片 80">
                <a:extLst>
                  <a:ext uri="{FF2B5EF4-FFF2-40B4-BE49-F238E27FC236}">
                    <a16:creationId xmlns:a16="http://schemas.microsoft.com/office/drawing/2014/main" id="{07E1C159-C6DB-4B5D-899E-3FEFE9DAD5B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39971" y="5206441"/>
                <a:ext cx="389011" cy="386838"/>
              </a:xfrm>
              <a:prstGeom prst="rect">
                <a:avLst/>
              </a:prstGeom>
            </p:spPr>
          </p:pic>
          <p:pic>
            <p:nvPicPr>
              <p:cNvPr id="82" name="圖片 81">
                <a:extLst>
                  <a:ext uri="{FF2B5EF4-FFF2-40B4-BE49-F238E27FC236}">
                    <a16:creationId xmlns:a16="http://schemas.microsoft.com/office/drawing/2014/main" id="{71EF89F9-1726-45EC-80BB-74C4E8BF17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898218" y="5704567"/>
                <a:ext cx="447189" cy="444691"/>
              </a:xfrm>
              <a:prstGeom prst="rect">
                <a:avLst/>
              </a:prstGeom>
            </p:spPr>
          </p:pic>
          <p:pic>
            <p:nvPicPr>
              <p:cNvPr id="83" name="圖片 82">
                <a:extLst>
                  <a:ext uri="{FF2B5EF4-FFF2-40B4-BE49-F238E27FC236}">
                    <a16:creationId xmlns:a16="http://schemas.microsoft.com/office/drawing/2014/main" id="{B88AF9CB-66A4-4AFD-9622-3FC9EFC6FC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98217" y="6121302"/>
                <a:ext cx="447189" cy="444691"/>
              </a:xfrm>
              <a:prstGeom prst="rect">
                <a:avLst/>
              </a:prstGeom>
            </p:spPr>
          </p:pic>
          <p:pic>
            <p:nvPicPr>
              <p:cNvPr id="84" name="圖片 83">
                <a:extLst>
                  <a:ext uri="{FF2B5EF4-FFF2-40B4-BE49-F238E27FC236}">
                    <a16:creationId xmlns:a16="http://schemas.microsoft.com/office/drawing/2014/main" id="{6941545B-63E1-4CAC-A792-6981968FC3E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91506" y="1427106"/>
                <a:ext cx="310455" cy="308721"/>
              </a:xfrm>
              <a:prstGeom prst="rect">
                <a:avLst/>
              </a:prstGeom>
            </p:spPr>
          </p:pic>
          <p:pic>
            <p:nvPicPr>
              <p:cNvPr id="85" name="圖片 84">
                <a:extLst>
                  <a:ext uri="{FF2B5EF4-FFF2-40B4-BE49-F238E27FC236}">
                    <a16:creationId xmlns:a16="http://schemas.microsoft.com/office/drawing/2014/main" id="{EB7E2731-4D5B-47CC-9335-36B846B1E2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24660" y="1715842"/>
                <a:ext cx="404322" cy="402063"/>
              </a:xfrm>
              <a:prstGeom prst="rect">
                <a:avLst/>
              </a:prstGeom>
            </p:spPr>
          </p:pic>
          <p:pic>
            <p:nvPicPr>
              <p:cNvPr id="86" name="圖片 85">
                <a:extLst>
                  <a:ext uri="{FF2B5EF4-FFF2-40B4-BE49-F238E27FC236}">
                    <a16:creationId xmlns:a16="http://schemas.microsoft.com/office/drawing/2014/main" id="{BFD1B8EF-FD43-4AD8-A004-374381A0999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21980" y="2037127"/>
                <a:ext cx="415928" cy="413604"/>
              </a:xfrm>
              <a:prstGeom prst="rect">
                <a:avLst/>
              </a:prstGeom>
            </p:spPr>
          </p:pic>
          <p:pic>
            <p:nvPicPr>
              <p:cNvPr id="87" name="圖片 86">
                <a:extLst>
                  <a:ext uri="{FF2B5EF4-FFF2-40B4-BE49-F238E27FC236}">
                    <a16:creationId xmlns:a16="http://schemas.microsoft.com/office/drawing/2014/main" id="{30BDBECA-31F6-45C1-BA78-21F40A8E097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44828" y="2467163"/>
                <a:ext cx="377078" cy="374971"/>
              </a:xfrm>
              <a:prstGeom prst="rect">
                <a:avLst/>
              </a:prstGeom>
            </p:spPr>
          </p:pic>
          <p:pic>
            <p:nvPicPr>
              <p:cNvPr id="88" name="圖片 87">
                <a:extLst>
                  <a:ext uri="{FF2B5EF4-FFF2-40B4-BE49-F238E27FC236}">
                    <a16:creationId xmlns:a16="http://schemas.microsoft.com/office/drawing/2014/main" id="{14845DB2-6C68-40A9-AAF1-779E3CBCE21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25350" y="2791706"/>
                <a:ext cx="415928" cy="413604"/>
              </a:xfrm>
              <a:prstGeom prst="rect">
                <a:avLst/>
              </a:prstGeom>
            </p:spPr>
          </p:pic>
        </p:grpSp>
        <p:grpSp>
          <p:nvGrpSpPr>
            <p:cNvPr id="89" name="群組 88">
              <a:extLst>
                <a:ext uri="{FF2B5EF4-FFF2-40B4-BE49-F238E27FC236}">
                  <a16:creationId xmlns:a16="http://schemas.microsoft.com/office/drawing/2014/main" id="{8A721EFA-2E75-43D2-A281-80C82F8434C5}"/>
                </a:ext>
              </a:extLst>
            </p:cNvPr>
            <p:cNvGrpSpPr/>
            <p:nvPr/>
          </p:nvGrpSpPr>
          <p:grpSpPr>
            <a:xfrm>
              <a:off x="8573988" y="2208375"/>
              <a:ext cx="1264923" cy="1264923"/>
              <a:chOff x="8620204" y="2290193"/>
              <a:chExt cx="1264923" cy="1264923"/>
            </a:xfrm>
          </p:grpSpPr>
          <p:pic>
            <p:nvPicPr>
              <p:cNvPr id="90" name="圖片 89">
                <a:extLst>
                  <a:ext uri="{FF2B5EF4-FFF2-40B4-BE49-F238E27FC236}">
                    <a16:creationId xmlns:a16="http://schemas.microsoft.com/office/drawing/2014/main" id="{031A7767-29D8-4154-A1EF-33FBE2BFD84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620204" y="2290193"/>
                <a:ext cx="1264923" cy="1264923"/>
              </a:xfrm>
              <a:prstGeom prst="rect">
                <a:avLst/>
              </a:prstGeom>
            </p:spPr>
          </p:pic>
          <p:sp>
            <p:nvSpPr>
              <p:cNvPr id="91" name="文字方塊 90">
                <a:extLst>
                  <a:ext uri="{FF2B5EF4-FFF2-40B4-BE49-F238E27FC236}">
                    <a16:creationId xmlns:a16="http://schemas.microsoft.com/office/drawing/2014/main" id="{AB89EF17-CC98-45B0-A4F3-09BF0733188F}"/>
                  </a:ext>
                </a:extLst>
              </p:cNvPr>
              <p:cNvSpPr txBox="1"/>
              <p:nvPr/>
            </p:nvSpPr>
            <p:spPr>
              <a:xfrm>
                <a:off x="8801209" y="3254532"/>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92" name="群組 91">
              <a:extLst>
                <a:ext uri="{FF2B5EF4-FFF2-40B4-BE49-F238E27FC236}">
                  <a16:creationId xmlns:a16="http://schemas.microsoft.com/office/drawing/2014/main" id="{8E657B4B-C0EC-41D5-872E-6345BD776EC6}"/>
                </a:ext>
              </a:extLst>
            </p:cNvPr>
            <p:cNvGrpSpPr/>
            <p:nvPr/>
          </p:nvGrpSpPr>
          <p:grpSpPr>
            <a:xfrm>
              <a:off x="8751792" y="4548916"/>
              <a:ext cx="919746" cy="919515"/>
              <a:chOff x="8798008" y="4630734"/>
              <a:chExt cx="919746" cy="919515"/>
            </a:xfrm>
          </p:grpSpPr>
          <p:pic>
            <p:nvPicPr>
              <p:cNvPr id="93" name="圖片 92">
                <a:extLst>
                  <a:ext uri="{FF2B5EF4-FFF2-40B4-BE49-F238E27FC236}">
                    <a16:creationId xmlns:a16="http://schemas.microsoft.com/office/drawing/2014/main" id="{B4F63DB4-E67D-4EAF-8F80-EDE05A19000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98008" y="4630734"/>
                <a:ext cx="919746" cy="917530"/>
              </a:xfrm>
              <a:prstGeom prst="rect">
                <a:avLst/>
              </a:prstGeom>
            </p:spPr>
          </p:pic>
          <p:sp>
            <p:nvSpPr>
              <p:cNvPr id="94" name="文字方塊 93">
                <a:extLst>
                  <a:ext uri="{FF2B5EF4-FFF2-40B4-BE49-F238E27FC236}">
                    <a16:creationId xmlns:a16="http://schemas.microsoft.com/office/drawing/2014/main" id="{97821B2E-B220-4C29-AD77-7698F5A5065C}"/>
                  </a:ext>
                </a:extLst>
              </p:cNvPr>
              <p:cNvSpPr txBox="1"/>
              <p:nvPr/>
            </p:nvSpPr>
            <p:spPr>
              <a:xfrm>
                <a:off x="8801210" y="5326621"/>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95" name="圖片 94">
              <a:extLst>
                <a:ext uri="{FF2B5EF4-FFF2-40B4-BE49-F238E27FC236}">
                  <a16:creationId xmlns:a16="http://schemas.microsoft.com/office/drawing/2014/main" id="{6153E1BF-E83A-426F-9968-0521F833ACE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28091" y="1239325"/>
              <a:ext cx="923521" cy="921295"/>
            </a:xfrm>
            <a:prstGeom prst="rect">
              <a:avLst/>
            </a:prstGeom>
          </p:spPr>
        </p:pic>
        <p:pic>
          <p:nvPicPr>
            <p:cNvPr id="96" name="圖片 95">
              <a:extLst>
                <a:ext uri="{FF2B5EF4-FFF2-40B4-BE49-F238E27FC236}">
                  <a16:creationId xmlns:a16="http://schemas.microsoft.com/office/drawing/2014/main" id="{0F131A26-AD39-4886-A780-05B40FA4992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28685" y="1773219"/>
              <a:ext cx="594713" cy="593280"/>
            </a:xfrm>
            <a:prstGeom prst="rect">
              <a:avLst/>
            </a:prstGeom>
          </p:spPr>
        </p:pic>
        <p:pic>
          <p:nvPicPr>
            <p:cNvPr id="97" name="圖片 96">
              <a:extLst>
                <a:ext uri="{FF2B5EF4-FFF2-40B4-BE49-F238E27FC236}">
                  <a16:creationId xmlns:a16="http://schemas.microsoft.com/office/drawing/2014/main" id="{23A770EF-F257-478E-A760-081EC1B9754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3762" y="3684600"/>
              <a:ext cx="594713" cy="593280"/>
            </a:xfrm>
            <a:prstGeom prst="rect">
              <a:avLst/>
            </a:prstGeom>
          </p:spPr>
        </p:pic>
        <p:pic>
          <p:nvPicPr>
            <p:cNvPr id="98" name="圖片 97">
              <a:extLst>
                <a:ext uri="{FF2B5EF4-FFF2-40B4-BE49-F238E27FC236}">
                  <a16:creationId xmlns:a16="http://schemas.microsoft.com/office/drawing/2014/main" id="{BEAD2124-C922-49F0-BBC8-3A84F903C2B7}"/>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3762" y="5529384"/>
              <a:ext cx="594713" cy="593280"/>
            </a:xfrm>
            <a:prstGeom prst="rect">
              <a:avLst/>
            </a:prstGeom>
          </p:spPr>
        </p:pic>
        <p:sp>
          <p:nvSpPr>
            <p:cNvPr id="99" name="橢圓 98">
              <a:extLst>
                <a:ext uri="{FF2B5EF4-FFF2-40B4-BE49-F238E27FC236}">
                  <a16:creationId xmlns:a16="http://schemas.microsoft.com/office/drawing/2014/main" id="{EEE15D47-8F7E-4899-9D6C-3BC6B42F3EDB}"/>
                </a:ext>
              </a:extLst>
            </p:cNvPr>
            <p:cNvSpPr/>
            <p:nvPr/>
          </p:nvSpPr>
          <p:spPr>
            <a:xfrm>
              <a:off x="6272961" y="1493712"/>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橢圓 99">
              <a:extLst>
                <a:ext uri="{FF2B5EF4-FFF2-40B4-BE49-F238E27FC236}">
                  <a16:creationId xmlns:a16="http://schemas.microsoft.com/office/drawing/2014/main" id="{5380E9F4-2C3A-4B09-B6CC-6A948165FA0D}"/>
                </a:ext>
              </a:extLst>
            </p:cNvPr>
            <p:cNvSpPr/>
            <p:nvPr/>
          </p:nvSpPr>
          <p:spPr>
            <a:xfrm>
              <a:off x="6277353" y="2036877"/>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01" name="群組 100">
              <a:extLst>
                <a:ext uri="{FF2B5EF4-FFF2-40B4-BE49-F238E27FC236}">
                  <a16:creationId xmlns:a16="http://schemas.microsoft.com/office/drawing/2014/main" id="{975091D4-0A4C-4F01-9C98-0D046FDCE998}"/>
                </a:ext>
              </a:extLst>
            </p:cNvPr>
            <p:cNvGrpSpPr/>
            <p:nvPr/>
          </p:nvGrpSpPr>
          <p:grpSpPr>
            <a:xfrm>
              <a:off x="8628533" y="1081066"/>
              <a:ext cx="1187505" cy="1152668"/>
              <a:chOff x="8674749" y="1028516"/>
              <a:chExt cx="1187505" cy="1152668"/>
            </a:xfrm>
          </p:grpSpPr>
          <p:pic>
            <p:nvPicPr>
              <p:cNvPr id="102" name="圖片 101">
                <a:extLst>
                  <a:ext uri="{FF2B5EF4-FFF2-40B4-BE49-F238E27FC236}">
                    <a16:creationId xmlns:a16="http://schemas.microsoft.com/office/drawing/2014/main" id="{442F277A-C61A-4204-9CF5-CFDB91A738E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674749" y="1028516"/>
                <a:ext cx="1113491" cy="1110808"/>
              </a:xfrm>
              <a:prstGeom prst="rect">
                <a:avLst/>
              </a:prstGeom>
            </p:spPr>
          </p:pic>
          <p:sp>
            <p:nvSpPr>
              <p:cNvPr id="103" name="文字方塊 102">
                <a:extLst>
                  <a:ext uri="{FF2B5EF4-FFF2-40B4-BE49-F238E27FC236}">
                    <a16:creationId xmlns:a16="http://schemas.microsoft.com/office/drawing/2014/main" id="{E790BB43-3BFD-422B-869C-43D45EB1B5E3}"/>
                  </a:ext>
                </a:extLst>
              </p:cNvPr>
              <p:cNvSpPr txBox="1"/>
              <p:nvPr/>
            </p:nvSpPr>
            <p:spPr>
              <a:xfrm>
                <a:off x="8710191" y="1904185"/>
                <a:ext cx="11520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政府教育單位</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cxnSp>
          <p:nvCxnSpPr>
            <p:cNvPr id="105" name="直線單箭頭接點 104">
              <a:extLst>
                <a:ext uri="{FF2B5EF4-FFF2-40B4-BE49-F238E27FC236}">
                  <a16:creationId xmlns:a16="http://schemas.microsoft.com/office/drawing/2014/main" id="{E4AE4517-B6CF-45C6-88EC-0CBA25198391}"/>
                </a:ext>
              </a:extLst>
            </p:cNvPr>
            <p:cNvCxnSpPr/>
            <p:nvPr/>
          </p:nvCxnSpPr>
          <p:spPr>
            <a:xfrm flipV="1">
              <a:off x="6479820" y="2423052"/>
              <a:ext cx="0" cy="576228"/>
            </a:xfrm>
            <a:prstGeom prst="straightConnector1">
              <a:avLst/>
            </a:prstGeom>
            <a:ln w="38100">
              <a:solidFill>
                <a:srgbClr val="FF9933"/>
              </a:solidFill>
              <a:tailEnd type="triangle"/>
            </a:ln>
          </p:spPr>
          <p:style>
            <a:lnRef idx="1">
              <a:schemeClr val="accent4"/>
            </a:lnRef>
            <a:fillRef idx="0">
              <a:schemeClr val="accent4"/>
            </a:fillRef>
            <a:effectRef idx="0">
              <a:schemeClr val="accent4"/>
            </a:effectRef>
            <a:fontRef idx="minor">
              <a:schemeClr val="tx1"/>
            </a:fontRef>
          </p:style>
        </p:cxnSp>
        <p:cxnSp>
          <p:nvCxnSpPr>
            <p:cNvPr id="106" name="直線接點 105">
              <a:extLst>
                <a:ext uri="{FF2B5EF4-FFF2-40B4-BE49-F238E27FC236}">
                  <a16:creationId xmlns:a16="http://schemas.microsoft.com/office/drawing/2014/main" id="{88ABBA5D-593D-4C9B-A6B1-16F45BD9E83D}"/>
                </a:ext>
              </a:extLst>
            </p:cNvPr>
            <p:cNvCxnSpPr/>
            <p:nvPr/>
          </p:nvCxnSpPr>
          <p:spPr>
            <a:xfrm>
              <a:off x="7526401" y="3850444"/>
              <a:ext cx="756693" cy="0"/>
            </a:xfrm>
            <a:prstGeom prst="line">
              <a:avLst/>
            </a:prstGeom>
            <a:ln w="38100">
              <a:solidFill>
                <a:srgbClr val="FF9933"/>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07" name="圖片 106">
              <a:extLst>
                <a:ext uri="{FF2B5EF4-FFF2-40B4-BE49-F238E27FC236}">
                  <a16:creationId xmlns:a16="http://schemas.microsoft.com/office/drawing/2014/main" id="{998028D0-DB92-49D0-AB83-71CBE372D4F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245033" y="2819889"/>
              <a:ext cx="2175465" cy="2149255"/>
            </a:xfrm>
            <a:prstGeom prst="rect">
              <a:avLst/>
            </a:prstGeom>
          </p:spPr>
        </p:pic>
        <p:sp>
          <p:nvSpPr>
            <p:cNvPr id="108" name="文字方塊 107">
              <a:extLst>
                <a:ext uri="{FF2B5EF4-FFF2-40B4-BE49-F238E27FC236}">
                  <a16:creationId xmlns:a16="http://schemas.microsoft.com/office/drawing/2014/main" id="{07426F69-6D0A-4BBB-B326-AE03A6040308}"/>
                </a:ext>
              </a:extLst>
            </p:cNvPr>
            <p:cNvSpPr txBox="1"/>
            <p:nvPr/>
          </p:nvSpPr>
          <p:spPr>
            <a:xfrm>
              <a:off x="5550602" y="5554415"/>
              <a:ext cx="15899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、個資加密</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、去識別化</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、離線存取</a:t>
              </a:r>
            </a:p>
          </p:txBody>
        </p:sp>
        <p:sp>
          <p:nvSpPr>
            <p:cNvPr id="109" name="圓角矩形 108"/>
            <p:cNvSpPr/>
            <p:nvPr/>
          </p:nvSpPr>
          <p:spPr>
            <a:xfrm>
              <a:off x="400983" y="866453"/>
              <a:ext cx="3854744"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教育大數據資料庫</a:t>
              </a:r>
            </a:p>
          </p:txBody>
        </p:sp>
        <p:sp>
          <p:nvSpPr>
            <p:cNvPr id="110" name="圓角矩形 109"/>
            <p:cNvSpPr/>
            <p:nvPr/>
          </p:nvSpPr>
          <p:spPr>
            <a:xfrm>
              <a:off x="4914350" y="870863"/>
              <a:ext cx="3223372"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人才培育、業界加值應用</a:t>
              </a:r>
            </a:p>
          </p:txBody>
        </p:sp>
        <p:sp>
          <p:nvSpPr>
            <p:cNvPr id="111" name="圓角矩形 110"/>
            <p:cNvSpPr/>
            <p:nvPr/>
          </p:nvSpPr>
          <p:spPr>
            <a:xfrm>
              <a:off x="8420807" y="870583"/>
              <a:ext cx="3653718"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邁向適性學習及公平優質教育</a:t>
              </a:r>
            </a:p>
          </p:txBody>
        </p:sp>
      </p:grpSp>
      <p:sp>
        <p:nvSpPr>
          <p:cNvPr id="2" name="標題 1">
            <a:extLst>
              <a:ext uri="{FF2B5EF4-FFF2-40B4-BE49-F238E27FC236}">
                <a16:creationId xmlns:a16="http://schemas.microsoft.com/office/drawing/2014/main" id="{4B9153E2-CFB5-45C4-9A80-680FBD3C4630}"/>
              </a:ext>
            </a:extLst>
          </p:cNvPr>
          <p:cNvSpPr>
            <a:spLocks noGrp="1"/>
          </p:cNvSpPr>
          <p:nvPr>
            <p:ph type="title"/>
          </p:nvPr>
        </p:nvSpPr>
        <p:spPr>
          <a:xfrm>
            <a:off x="600835" y="115461"/>
            <a:ext cx="10515600" cy="708301"/>
          </a:xfrm>
        </p:spPr>
        <p:txBody>
          <a:bodyPr>
            <a:normAutofit/>
          </a:bodyPr>
          <a:lstStyle/>
          <a:p>
            <a:r>
              <a:rPr lang="zh-TW" altLang="en-US" sz="4000" b="1" dirty="0">
                <a:solidFill>
                  <a:srgbClr val="7030A0"/>
                </a:solidFill>
              </a:rPr>
              <a:t>教育大數據分析計畫架構</a:t>
            </a:r>
          </a:p>
        </p:txBody>
      </p:sp>
      <p:sp>
        <p:nvSpPr>
          <p:cNvPr id="4" name="投影片編號版面配置區 3">
            <a:extLst>
              <a:ext uri="{FF2B5EF4-FFF2-40B4-BE49-F238E27FC236}">
                <a16:creationId xmlns:a16="http://schemas.microsoft.com/office/drawing/2014/main" id="{2E9EA894-ED7B-4B72-A561-A13842ECA74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5813822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C4A9AC4-9CEB-12E1-FDD3-544003713BF2}"/>
              </a:ext>
            </a:extLst>
          </p:cNvPr>
          <p:cNvSpPr txBox="1"/>
          <p:nvPr/>
        </p:nvSpPr>
        <p:spPr>
          <a:xfrm>
            <a:off x="0" y="72749"/>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大數據分析提供學生個人化學習路徑</a:t>
            </a:r>
          </a:p>
        </p:txBody>
      </p:sp>
      <p:sp>
        <p:nvSpPr>
          <p:cNvPr id="3" name="投影片編號版面配置區 2">
            <a:extLst>
              <a:ext uri="{FF2B5EF4-FFF2-40B4-BE49-F238E27FC236}">
                <a16:creationId xmlns:a16="http://schemas.microsoft.com/office/drawing/2014/main" id="{39599EF5-359E-4F05-8918-4CF7B9EE23CD}"/>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24" name="圖片 23">
            <a:extLst>
              <a:ext uri="{FF2B5EF4-FFF2-40B4-BE49-F238E27FC236}">
                <a16:creationId xmlns:a16="http://schemas.microsoft.com/office/drawing/2014/main" id="{024A34BC-B9A1-0711-BFE2-DCEFC29D7ED9}"/>
              </a:ext>
            </a:extLst>
          </p:cNvPr>
          <p:cNvPicPr>
            <a:picLocks noChangeAspect="1"/>
          </p:cNvPicPr>
          <p:nvPr/>
        </p:nvPicPr>
        <p:blipFill rotWithShape="1">
          <a:blip r:embed="rId2">
            <a:extLst>
              <a:ext uri="{28A0092B-C50C-407E-A947-70E740481C1C}">
                <a14:useLocalDpi xmlns:a14="http://schemas.microsoft.com/office/drawing/2010/main"/>
              </a:ext>
            </a:extLst>
          </a:blip>
          <a:srcRect b="4535"/>
          <a:stretch/>
        </p:blipFill>
        <p:spPr>
          <a:xfrm>
            <a:off x="8328688" y="1751270"/>
            <a:ext cx="3270304" cy="4428000"/>
          </a:xfrm>
          <a:prstGeom prst="rect">
            <a:avLst/>
          </a:prstGeom>
        </p:spPr>
      </p:pic>
      <p:pic>
        <p:nvPicPr>
          <p:cNvPr id="25" name="圖片 24">
            <a:extLst>
              <a:ext uri="{FF2B5EF4-FFF2-40B4-BE49-F238E27FC236}">
                <a16:creationId xmlns:a16="http://schemas.microsoft.com/office/drawing/2014/main" id="{C8E0377A-28FD-CD14-ACDD-65F003B3924C}"/>
              </a:ext>
            </a:extLst>
          </p:cNvPr>
          <p:cNvPicPr>
            <a:picLocks noChangeAspect="1"/>
          </p:cNvPicPr>
          <p:nvPr/>
        </p:nvPicPr>
        <p:blipFill rotWithShape="1">
          <a:blip r:embed="rId3">
            <a:extLst>
              <a:ext uri="{28A0092B-C50C-407E-A947-70E740481C1C}">
                <a14:useLocalDpi xmlns:a14="http://schemas.microsoft.com/office/drawing/2010/main"/>
              </a:ext>
            </a:extLst>
          </a:blip>
          <a:srcRect t="680" b="4169"/>
          <a:stretch/>
        </p:blipFill>
        <p:spPr>
          <a:xfrm>
            <a:off x="4532907" y="1751270"/>
            <a:ext cx="3194183" cy="4428000"/>
          </a:xfrm>
          <a:prstGeom prst="rect">
            <a:avLst/>
          </a:prstGeom>
        </p:spPr>
      </p:pic>
      <p:pic>
        <p:nvPicPr>
          <p:cNvPr id="26" name="圖片 25">
            <a:extLst>
              <a:ext uri="{FF2B5EF4-FFF2-40B4-BE49-F238E27FC236}">
                <a16:creationId xmlns:a16="http://schemas.microsoft.com/office/drawing/2014/main" id="{AF07B685-8572-0292-A353-B501021B0D78}"/>
              </a:ext>
            </a:extLst>
          </p:cNvPr>
          <p:cNvPicPr>
            <a:picLocks noChangeAspect="1"/>
          </p:cNvPicPr>
          <p:nvPr/>
        </p:nvPicPr>
        <p:blipFill rotWithShape="1">
          <a:blip r:embed="rId4">
            <a:extLst>
              <a:ext uri="{28A0092B-C50C-407E-A947-70E740481C1C}">
                <a14:useLocalDpi xmlns:a14="http://schemas.microsoft.com/office/drawing/2010/main"/>
              </a:ext>
            </a:extLst>
          </a:blip>
          <a:srcRect b="3991"/>
          <a:stretch/>
        </p:blipFill>
        <p:spPr>
          <a:xfrm>
            <a:off x="669180" y="1751270"/>
            <a:ext cx="3242465" cy="4428000"/>
          </a:xfrm>
          <a:prstGeom prst="rect">
            <a:avLst/>
          </a:prstGeom>
        </p:spPr>
      </p:pic>
      <p:sp>
        <p:nvSpPr>
          <p:cNvPr id="27" name="矩形: 圓角 11">
            <a:extLst>
              <a:ext uri="{FF2B5EF4-FFF2-40B4-BE49-F238E27FC236}">
                <a16:creationId xmlns:a16="http://schemas.microsoft.com/office/drawing/2014/main" id="{103438D8-58A1-A64A-4B7E-E64C485D325F}"/>
              </a:ext>
            </a:extLst>
          </p:cNvPr>
          <p:cNvSpPr/>
          <p:nvPr/>
        </p:nvSpPr>
        <p:spPr>
          <a:xfrm>
            <a:off x="659347" y="169370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甲生（高能力）</a:t>
            </a:r>
          </a:p>
        </p:txBody>
      </p:sp>
      <p:sp>
        <p:nvSpPr>
          <p:cNvPr id="28" name="矩形: 圓角 16">
            <a:extLst>
              <a:ext uri="{FF2B5EF4-FFF2-40B4-BE49-F238E27FC236}">
                <a16:creationId xmlns:a16="http://schemas.microsoft.com/office/drawing/2014/main" id="{2F709F29-4F5B-2B1F-0871-715DD6C55F23}"/>
              </a:ext>
            </a:extLst>
          </p:cNvPr>
          <p:cNvSpPr/>
          <p:nvPr/>
        </p:nvSpPr>
        <p:spPr>
          <a:xfrm>
            <a:off x="4484989" y="1695141"/>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乙生（中能力）</a:t>
            </a:r>
          </a:p>
        </p:txBody>
      </p:sp>
      <p:sp>
        <p:nvSpPr>
          <p:cNvPr id="29" name="矩形: 圓角 17">
            <a:extLst>
              <a:ext uri="{FF2B5EF4-FFF2-40B4-BE49-F238E27FC236}">
                <a16:creationId xmlns:a16="http://schemas.microsoft.com/office/drawing/2014/main" id="{FBDB0020-0E16-5CB7-DA4E-E8CE9D805DDC}"/>
              </a:ext>
            </a:extLst>
          </p:cNvPr>
          <p:cNvSpPr/>
          <p:nvPr/>
        </p:nvSpPr>
        <p:spPr>
          <a:xfrm>
            <a:off x="8317902" y="1693709"/>
            <a:ext cx="3290018" cy="529585"/>
          </a:xfrm>
          <a:prstGeom prst="roundRect">
            <a:avLst/>
          </a:prstGeom>
          <a:solidFill>
            <a:srgbClr val="FFD75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133" b="1" i="0" u="none" strike="noStrike" kern="1200" cap="none" spc="0" normalizeH="0" baseline="0" noProof="0" dirty="0">
                <a:ln>
                  <a:noFill/>
                </a:ln>
                <a:solidFill>
                  <a:srgbClr val="7030A0"/>
                </a:solidFill>
                <a:effectLst/>
                <a:uLnTx/>
                <a:uFillTx/>
                <a:latin typeface="微软雅黑" pitchFamily="34" charset="-122"/>
                <a:ea typeface="微软雅黑" pitchFamily="34" charset="-122"/>
                <a:cs typeface="+mn-cs"/>
              </a:rPr>
              <a:t>丙生（低能力）</a:t>
            </a:r>
          </a:p>
        </p:txBody>
      </p:sp>
      <p:sp>
        <p:nvSpPr>
          <p:cNvPr id="50" name="矩形 49"/>
          <p:cNvSpPr/>
          <p:nvPr/>
        </p:nvSpPr>
        <p:spPr>
          <a:xfrm>
            <a:off x="484264" y="303187"/>
            <a:ext cx="11223472" cy="1990288"/>
          </a:xfrm>
          <a:prstGeom prst="rect">
            <a:avLst/>
          </a:prstGeom>
        </p:spPr>
        <p:txBody>
          <a:bodyPr wrap="square">
            <a:spAutoFit/>
          </a:bodyPr>
          <a:lstStyle/>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建置</a:t>
            </a:r>
            <a:r>
              <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AI</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數位學習平台教育部因材網，應用大數據分析學生</a:t>
            </a:r>
            <a:r>
              <a:rPr kumimoji="0" lang="zh-TW"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rPr>
              <a:t>不同學習弱點</a:t>
            </a:r>
            <a:endParaRPr kumimoji="0" lang="en-US" altLang="zh-TW"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endParaRPr>
          </a:p>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類似</a:t>
            </a:r>
            <a:r>
              <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Google</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地圖一般，提供學生</a:t>
            </a:r>
            <a:r>
              <a:rPr kumimoji="0" lang="zh-TW"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微軟正黑體" panose="020B0604030504040204" pitchFamily="34" charset="-120"/>
                <a:cs typeface="+mn-cs"/>
              </a:rPr>
              <a:t>專屬的學習路徑</a:t>
            </a:r>
            <a:r>
              <a:rPr kumimoji="0" lang="zh-TW" altLang="en-US"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rPr>
              <a:t>，讓學習更有效</a:t>
            </a:r>
          </a:p>
          <a:p>
            <a:pPr marL="285750" marR="0" lvl="0" indent="-285750" algn="l" defTabSz="914400" rtl="0" eaLnBrk="1" fontAlgn="auto" latinLnBrk="0" hangingPunct="1">
              <a:lnSpc>
                <a:spcPts val="4000"/>
              </a:lnSpc>
              <a:spcBef>
                <a:spcPts val="1200"/>
              </a:spcBef>
              <a:spcAft>
                <a:spcPts val="200"/>
              </a:spcAft>
              <a:buClr>
                <a:srgbClr val="99CB38"/>
              </a:buClr>
              <a:buSzPct val="100000"/>
              <a:buFont typeface="Wingdings" panose="05000000000000000000" pitchFamily="2" charset="2"/>
              <a:buChar char="Ø"/>
              <a:tabLst/>
              <a:defRPr/>
            </a:pPr>
            <a:endParaRPr kumimoji="0" lang="en-US" altLang="zh-TW" sz="2600" b="1" i="0" u="none" strike="noStrike" kern="1200" cap="none" spc="0" normalizeH="0" baseline="0" noProof="0" dirty="0">
              <a:ln>
                <a:noFill/>
              </a:ln>
              <a:solidFill>
                <a:srgbClr val="5ECCF3">
                  <a:lumMod val="50000"/>
                </a:srgbClr>
              </a:solidFill>
              <a:effectLst/>
              <a:uLnTx/>
              <a:uFillTx/>
              <a:latin typeface="Times New Roman" panose="02020603050405020304" pitchFamily="18" charset="0"/>
              <a:ea typeface="微軟正黑體" panose="020B0604030504040204" pitchFamily="34" charset="-120"/>
              <a:cs typeface="+mn-cs"/>
            </a:endParaRPr>
          </a:p>
        </p:txBody>
      </p:sp>
    </p:spTree>
    <p:extLst>
      <p:ext uri="{BB962C8B-B14F-4D97-AF65-F5344CB8AC3E}">
        <p14:creationId xmlns:p14="http://schemas.microsoft.com/office/powerpoint/2010/main" val="17059222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5">
            <a:extLst>
              <a:ext uri="{FF2B5EF4-FFF2-40B4-BE49-F238E27FC236}">
                <a16:creationId xmlns:a16="http://schemas.microsoft.com/office/drawing/2014/main" id="{BE78DAE1-4547-4CBD-80E8-7082AAE047DB}"/>
              </a:ext>
            </a:extLst>
          </p:cNvPr>
          <p:cNvSpPr/>
          <p:nvPr/>
        </p:nvSpPr>
        <p:spPr>
          <a:xfrm>
            <a:off x="6989774" y="1024735"/>
            <a:ext cx="4935526" cy="5600653"/>
          </a:xfrm>
          <a:prstGeom prst="roundRect">
            <a:avLst>
              <a:gd name="adj" fmla="val 4913"/>
            </a:avLst>
          </a:prstGeom>
          <a:solidFill>
            <a:srgbClr val="E7E6E6"/>
          </a:solid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4E541624-EF65-414A-AB2C-E01459E18EAF}"/>
              </a:ext>
            </a:extLst>
          </p:cNvPr>
          <p:cNvSpPr>
            <a:spLocks noGrp="1"/>
          </p:cNvSpPr>
          <p:nvPr>
            <p:ph type="title"/>
          </p:nvPr>
        </p:nvSpPr>
        <p:spPr>
          <a:xfrm>
            <a:off x="649664" y="213522"/>
            <a:ext cx="10515600" cy="708301"/>
          </a:xfrm>
        </p:spPr>
        <p:txBody>
          <a:bodyPr>
            <a:normAutofit/>
          </a:bodyPr>
          <a:lstStyle/>
          <a:p>
            <a:r>
              <a:rPr lang="zh-TW" altLang="en-US" sz="4000" b="1" dirty="0">
                <a:solidFill>
                  <a:srgbClr val="7030A0"/>
                </a:solidFill>
              </a:rPr>
              <a:t>教育部中小學數位教學指引（草案）</a:t>
            </a:r>
          </a:p>
        </p:txBody>
      </p:sp>
      <p:sp>
        <p:nvSpPr>
          <p:cNvPr id="4" name="投影片編號版面配置區 3">
            <a:extLst>
              <a:ext uri="{FF2B5EF4-FFF2-40B4-BE49-F238E27FC236}">
                <a16:creationId xmlns:a16="http://schemas.microsoft.com/office/drawing/2014/main" id="{B9A698F5-7B8A-4499-8C92-44EF6F16819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14779" y="921823"/>
            <a:ext cx="6379818" cy="5434527"/>
          </a:xfrm>
          <a:prstGeom prst="roundRect">
            <a:avLst>
              <a:gd name="adj" fmla="val 491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壹、數位學習趨勢</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貳、三個重要概念：數位素養、數位學習與數位教學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一、數位素養</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二、數位學習</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三、數位教學</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參、教師數位教學實務</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一、教師數位教學的階段與進展</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二、數位教學設計的重要考量</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三、適性化的數位教學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四、家庭支持、家長溝通與協作</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五、教師數位教學專業發展的建議</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肆、支持系統</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伍、示例篇 </a:t>
            </a:r>
          </a:p>
        </p:txBody>
      </p:sp>
      <p:pic>
        <p:nvPicPr>
          <p:cNvPr id="3" name="圖片 2">
            <a:extLst>
              <a:ext uri="{FF2B5EF4-FFF2-40B4-BE49-F238E27FC236}">
                <a16:creationId xmlns:a16="http://schemas.microsoft.com/office/drawing/2014/main" id="{52808382-9981-487B-89F8-AFF42B8BD898}"/>
              </a:ext>
            </a:extLst>
          </p:cNvPr>
          <p:cNvPicPr>
            <a:picLocks noChangeAspect="1"/>
          </p:cNvPicPr>
          <p:nvPr/>
        </p:nvPicPr>
        <p:blipFill rotWithShape="1">
          <a:blip r:embed="rId2"/>
          <a:srcRect t="21684" r="4577" b="26280"/>
          <a:stretch/>
        </p:blipFill>
        <p:spPr>
          <a:xfrm>
            <a:off x="6989774" y="2040748"/>
            <a:ext cx="4935526" cy="3568625"/>
          </a:xfrm>
          <a:prstGeom prst="rect">
            <a:avLst/>
          </a:prstGeom>
        </p:spPr>
      </p:pic>
    </p:spTree>
    <p:extLst>
      <p:ext uri="{BB962C8B-B14F-4D97-AF65-F5344CB8AC3E}">
        <p14:creationId xmlns:p14="http://schemas.microsoft.com/office/powerpoint/2010/main" val="1744586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838200" y="273924"/>
            <a:ext cx="10515600" cy="708301"/>
          </a:xfrm>
        </p:spPr>
        <p:txBody>
          <a:bodyPr>
            <a:normAutofit/>
          </a:bodyPr>
          <a:lstStyle/>
          <a:p>
            <a:r>
              <a:rPr lang="zh-TW" altLang="en-US" sz="4000" b="1" dirty="0">
                <a:solidFill>
                  <a:srgbClr val="7030A0"/>
                </a:solidFill>
              </a:rPr>
              <a:t>數位素養培訓</a:t>
            </a:r>
            <a:r>
              <a:rPr lang="en-US" altLang="zh-TW" sz="2400" b="1" dirty="0">
                <a:solidFill>
                  <a:srgbClr val="7030A0"/>
                </a:solidFill>
              </a:rPr>
              <a:t>(</a:t>
            </a:r>
            <a:r>
              <a:rPr lang="zh-TW" altLang="en-US" sz="2400" b="1" dirty="0">
                <a:solidFill>
                  <a:srgbClr val="7030A0"/>
                </a:solidFill>
              </a:rPr>
              <a:t>委託東榮國小承辦</a:t>
            </a:r>
            <a:r>
              <a:rPr lang="en-US" altLang="zh-TW" sz="2400" b="1" dirty="0">
                <a:solidFill>
                  <a:srgbClr val="7030A0"/>
                </a:solidFill>
              </a:rPr>
              <a:t>)</a:t>
            </a:r>
            <a:endParaRPr lang="zh-TW" altLang="en-US" sz="2400" b="1" dirty="0">
              <a:solidFill>
                <a:srgbClr val="7030A0"/>
              </a:solidFill>
            </a:endParaRP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3" name="圖片 12">
            <a:hlinkClick r:id="rId2"/>
            <a:extLst>
              <a:ext uri="{FF2B5EF4-FFF2-40B4-BE49-F238E27FC236}">
                <a16:creationId xmlns:a16="http://schemas.microsoft.com/office/drawing/2014/main" id="{4CD6731F-5001-423C-A279-21A15894F84B}"/>
              </a:ext>
            </a:extLst>
          </p:cNvPr>
          <p:cNvPicPr>
            <a:picLocks noChangeAspect="1"/>
          </p:cNvPicPr>
          <p:nvPr/>
        </p:nvPicPr>
        <p:blipFill>
          <a:blip r:embed="rId3"/>
          <a:stretch>
            <a:fillRect/>
          </a:stretch>
        </p:blipFill>
        <p:spPr>
          <a:xfrm>
            <a:off x="2580175" y="3198277"/>
            <a:ext cx="8680385" cy="3527558"/>
          </a:xfrm>
          <a:prstGeom prst="roundRect">
            <a:avLst>
              <a:gd name="adj" fmla="val 5726"/>
            </a:avLst>
          </a:prstGeom>
          <a:ln w="28575">
            <a:solidFill>
              <a:srgbClr val="E7E6E6"/>
            </a:solidFill>
          </a:ln>
        </p:spPr>
      </p:pic>
      <p:sp>
        <p:nvSpPr>
          <p:cNvPr id="11" name="矩形: 圓角 10">
            <a:extLst>
              <a:ext uri="{FF2B5EF4-FFF2-40B4-BE49-F238E27FC236}">
                <a16:creationId xmlns:a16="http://schemas.microsoft.com/office/drawing/2014/main" id="{9A23E58B-6916-4C3B-AE23-A676B5361495}"/>
              </a:ext>
            </a:extLst>
          </p:cNvPr>
          <p:cNvSpPr/>
          <p:nvPr/>
        </p:nvSpPr>
        <p:spPr>
          <a:xfrm>
            <a:off x="2174816" y="1091706"/>
            <a:ext cx="9232630"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開發資訊素養與倫理教學資源、線上遊戲教材、辦理教案徵件競賽、培育種子教師、推動基地學校。</a:t>
            </a:r>
          </a:p>
        </p:txBody>
      </p:sp>
      <p:sp>
        <p:nvSpPr>
          <p:cNvPr id="6" name="圓角矩形 5"/>
          <p:cNvSpPr/>
          <p:nvPr/>
        </p:nvSpPr>
        <p:spPr>
          <a:xfrm>
            <a:off x="577254" y="1294631"/>
            <a:ext cx="1597562" cy="758913"/>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教師教學</a:t>
            </a:r>
          </a:p>
        </p:txBody>
      </p:sp>
      <p:sp>
        <p:nvSpPr>
          <p:cNvPr id="23" name="矩形: 圓角 10">
            <a:extLst>
              <a:ext uri="{FF2B5EF4-FFF2-40B4-BE49-F238E27FC236}">
                <a16:creationId xmlns:a16="http://schemas.microsoft.com/office/drawing/2014/main" id="{9A23E58B-6916-4C3B-AE23-A676B5361495}"/>
              </a:ext>
            </a:extLst>
          </p:cNvPr>
          <p:cNvSpPr/>
          <p:nvPr/>
        </p:nvSpPr>
        <p:spPr>
          <a:xfrm>
            <a:off x="2174816" y="2457706"/>
            <a:ext cx="8669212"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運用中小學網路及素養認知網</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(E-Teacher)</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a:t>
            </a:r>
          </a:p>
        </p:txBody>
      </p:sp>
      <p:sp>
        <p:nvSpPr>
          <p:cNvPr id="24" name="圓角矩形 23"/>
          <p:cNvSpPr/>
          <p:nvPr/>
        </p:nvSpPr>
        <p:spPr>
          <a:xfrm>
            <a:off x="607272" y="2457706"/>
            <a:ext cx="1567544" cy="669922"/>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資源平臺</a:t>
            </a:r>
          </a:p>
        </p:txBody>
      </p:sp>
      <p:sp>
        <p:nvSpPr>
          <p:cNvPr id="3" name="矩形 2">
            <a:extLst>
              <a:ext uri="{FF2B5EF4-FFF2-40B4-BE49-F238E27FC236}">
                <a16:creationId xmlns:a16="http://schemas.microsoft.com/office/drawing/2014/main" id="{E559AA81-0B73-4759-B38C-119031280CD5}"/>
              </a:ext>
            </a:extLst>
          </p:cNvPr>
          <p:cNvSpPr/>
          <p:nvPr/>
        </p:nvSpPr>
        <p:spPr>
          <a:xfrm>
            <a:off x="8274117" y="2676667"/>
            <a:ext cx="346392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hlinkClick r:id="rId2"/>
              </a:rPr>
              <a:t>https://eteacher.edu.tw/</a:t>
            </a:r>
            <a:endParaRPr kumimoji="0" lang="en-US" altLang="zh-TW" sz="1800" b="0" i="0" u="none" strike="noStrike" kern="1200" cap="none" spc="0" normalizeH="0" baseline="0" noProof="0" dirty="0">
              <a:ln>
                <a:noFill/>
              </a:ln>
              <a:solidFill>
                <a:prstClr val="black"/>
              </a:solidFill>
              <a:effectLst/>
              <a:uLnTx/>
              <a:uFillTx/>
              <a:latin typeface="微軟正黑體"/>
              <a:ea typeface="微軟正黑體"/>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endParaRPr>
          </a:p>
        </p:txBody>
      </p:sp>
    </p:spTree>
    <p:extLst>
      <p:ext uri="{BB962C8B-B14F-4D97-AF65-F5344CB8AC3E}">
        <p14:creationId xmlns:p14="http://schemas.microsoft.com/office/powerpoint/2010/main" val="12942406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E81353-1A77-4F6B-A05F-C05E0DAA2B48}"/>
              </a:ext>
            </a:extLst>
          </p:cNvPr>
          <p:cNvSpPr>
            <a:spLocks noGrp="1"/>
          </p:cNvSpPr>
          <p:nvPr>
            <p:ph type="title"/>
          </p:nvPr>
        </p:nvSpPr>
        <p:spPr>
          <a:xfrm>
            <a:off x="550363" y="188298"/>
            <a:ext cx="10515600" cy="708301"/>
          </a:xfrm>
        </p:spPr>
        <p:txBody>
          <a:bodyPr>
            <a:normAutofit/>
          </a:bodyPr>
          <a:lstStyle/>
          <a:p>
            <a:r>
              <a:rPr lang="zh-TW" altLang="en-US" sz="4000" b="1" dirty="0">
                <a:solidFill>
                  <a:srgbClr val="7030A0"/>
                </a:solidFill>
              </a:rPr>
              <a:t>科技輔助自主學習教學模式</a:t>
            </a:r>
          </a:p>
        </p:txBody>
      </p:sp>
      <p:sp>
        <p:nvSpPr>
          <p:cNvPr id="4" name="投影片編號版面配置區 3">
            <a:extLst>
              <a:ext uri="{FF2B5EF4-FFF2-40B4-BE49-F238E27FC236}">
                <a16:creationId xmlns:a16="http://schemas.microsoft.com/office/drawing/2014/main" id="{35D7AE59-18C2-4CBC-8BD2-2F763116D567}"/>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1" name="矩形: 圓角 4">
            <a:extLst>
              <a:ext uri="{FF2B5EF4-FFF2-40B4-BE49-F238E27FC236}">
                <a16:creationId xmlns:a16="http://schemas.microsoft.com/office/drawing/2014/main" id="{00182C33-E443-4C39-A56D-931231AC1874}"/>
              </a:ext>
            </a:extLst>
          </p:cNvPr>
          <p:cNvSpPr/>
          <p:nvPr/>
        </p:nvSpPr>
        <p:spPr>
          <a:xfrm>
            <a:off x="550363" y="89659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學生自學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學生於學習平臺觀看教學影片、做練習題與回答老師提問進行「自學」，並發現個人的難點錯誤。</a:t>
            </a:r>
          </a:p>
        </p:txBody>
      </p:sp>
      <p:sp>
        <p:nvSpPr>
          <p:cNvPr id="12" name="等腰三角形 11">
            <a:extLst>
              <a:ext uri="{FF2B5EF4-FFF2-40B4-BE49-F238E27FC236}">
                <a16:creationId xmlns:a16="http://schemas.microsoft.com/office/drawing/2014/main" id="{1A0822B3-7475-4B37-9519-67A4A5AED221}"/>
              </a:ext>
            </a:extLst>
          </p:cNvPr>
          <p:cNvSpPr/>
          <p:nvPr/>
        </p:nvSpPr>
        <p:spPr>
          <a:xfrm rot="5400000">
            <a:off x="-35720" y="106505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4065" y="1137418"/>
            <a:ext cx="5605780" cy="4288036"/>
          </a:xfrm>
          <a:prstGeom prst="roundRect">
            <a:avLst>
              <a:gd name="adj" fmla="val 2854"/>
            </a:avLst>
          </a:prstGeom>
          <a:ln w="28575">
            <a:solidFill>
              <a:srgbClr val="E7E6E6"/>
            </a:solidFill>
          </a:ln>
        </p:spPr>
      </p:pic>
      <p:sp>
        <p:nvSpPr>
          <p:cNvPr id="20" name="矩形: 圓角 4">
            <a:extLst>
              <a:ext uri="{FF2B5EF4-FFF2-40B4-BE49-F238E27FC236}">
                <a16:creationId xmlns:a16="http://schemas.microsoft.com/office/drawing/2014/main" id="{00182C33-E443-4C39-A56D-931231AC1874}"/>
              </a:ext>
            </a:extLst>
          </p:cNvPr>
          <p:cNvSpPr/>
          <p:nvPr/>
        </p:nvSpPr>
        <p:spPr>
          <a:xfrm>
            <a:off x="550363" y="2291481"/>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組內共學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小組成員利用學習平臺中，老師指派討論內容進行觀點分享、討論達到小組共識。</a:t>
            </a:r>
          </a:p>
        </p:txBody>
      </p:sp>
      <p:sp>
        <p:nvSpPr>
          <p:cNvPr id="21" name="等腰三角形 20">
            <a:extLst>
              <a:ext uri="{FF2B5EF4-FFF2-40B4-BE49-F238E27FC236}">
                <a16:creationId xmlns:a16="http://schemas.microsoft.com/office/drawing/2014/main" id="{1A0822B3-7475-4B37-9519-67A4A5AED221}"/>
              </a:ext>
            </a:extLst>
          </p:cNvPr>
          <p:cNvSpPr/>
          <p:nvPr/>
        </p:nvSpPr>
        <p:spPr>
          <a:xfrm rot="5400000">
            <a:off x="-46820" y="246179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2" name="矩形: 圓角 4">
            <a:extLst>
              <a:ext uri="{FF2B5EF4-FFF2-40B4-BE49-F238E27FC236}">
                <a16:creationId xmlns:a16="http://schemas.microsoft.com/office/drawing/2014/main" id="{00182C33-E443-4C39-A56D-931231AC1874}"/>
              </a:ext>
            </a:extLst>
          </p:cNvPr>
          <p:cNvSpPr/>
          <p:nvPr/>
        </p:nvSpPr>
        <p:spPr>
          <a:xfrm>
            <a:off x="518278" y="3690074"/>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組間互學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各小組將討論結果上傳大屏或學習平臺進行小組發表並與其他小組成員互動、釋疑。</a:t>
            </a:r>
          </a:p>
        </p:txBody>
      </p:sp>
      <p:sp>
        <p:nvSpPr>
          <p:cNvPr id="23" name="等腰三角形 22">
            <a:extLst>
              <a:ext uri="{FF2B5EF4-FFF2-40B4-BE49-F238E27FC236}">
                <a16:creationId xmlns:a16="http://schemas.microsoft.com/office/drawing/2014/main" id="{1A0822B3-7475-4B37-9519-67A4A5AED221}"/>
              </a:ext>
            </a:extLst>
          </p:cNvPr>
          <p:cNvSpPr/>
          <p:nvPr/>
        </p:nvSpPr>
        <p:spPr>
          <a:xfrm rot="5400000">
            <a:off x="-35720" y="38585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4" name="矩形: 圓角 4">
            <a:extLst>
              <a:ext uri="{FF2B5EF4-FFF2-40B4-BE49-F238E27FC236}">
                <a16:creationId xmlns:a16="http://schemas.microsoft.com/office/drawing/2014/main" id="{00182C33-E443-4C39-A56D-931231AC1874}"/>
              </a:ext>
            </a:extLst>
          </p:cNvPr>
          <p:cNvSpPr/>
          <p:nvPr/>
        </p:nvSpPr>
        <p:spPr>
          <a:xfrm>
            <a:off x="518278" y="509780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教師導學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教師利用學生的學習結果，進行難點、概念總結與反思。</a:t>
            </a:r>
          </a:p>
        </p:txBody>
      </p:sp>
      <p:sp>
        <p:nvSpPr>
          <p:cNvPr id="25" name="等腰三角形 24">
            <a:extLst>
              <a:ext uri="{FF2B5EF4-FFF2-40B4-BE49-F238E27FC236}">
                <a16:creationId xmlns:a16="http://schemas.microsoft.com/office/drawing/2014/main" id="{1A0822B3-7475-4B37-9519-67A4A5AED221}"/>
              </a:ext>
            </a:extLst>
          </p:cNvPr>
          <p:cNvSpPr/>
          <p:nvPr/>
        </p:nvSpPr>
        <p:spPr>
          <a:xfrm rot="5400000">
            <a:off x="-10710" y="5334932"/>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6309772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a:xfrm>
            <a:off x="1775278" y="1240971"/>
            <a:ext cx="6701972" cy="4376058"/>
          </a:xfrm>
        </p:spPr>
        <p:txBody>
          <a:bodyPr/>
          <a:lstStyle/>
          <a:p>
            <a:r>
              <a:rPr lang="zh-TW" altLang="en-US" dirty="0"/>
              <a:t> 國際數位學習趨勢</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40055983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a:xfrm>
            <a:off x="523624" y="174102"/>
            <a:ext cx="10515600" cy="708301"/>
          </a:xfrm>
        </p:spPr>
        <p:txBody>
          <a:bodyPr>
            <a:normAutofit/>
          </a:bodyPr>
          <a:lstStyle/>
          <a:p>
            <a:r>
              <a:rPr lang="zh-TW" altLang="en-US" sz="4000" b="1" dirty="0">
                <a:solidFill>
                  <a:srgbClr val="7030A0"/>
                </a:solidFill>
              </a:rPr>
              <a:t>教育部教師增能培訓</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2" y="2946771"/>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523624" y="913790"/>
            <a:ext cx="11230306" cy="1776870"/>
          </a:xfrm>
          <a:prstGeom prst="roundRect">
            <a:avLst>
              <a:gd name="adj" fmla="val 104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srgbClr val="1974C2"/>
                </a:solidFill>
                <a:effectLst/>
                <a:uLnTx/>
                <a:uFillTx/>
                <a:latin typeface="微軟正黑體"/>
                <a:ea typeface="微軟正黑體"/>
                <a:cs typeface="+mn-cs"/>
              </a:rPr>
              <a:t>一、師資生</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補助師資培育大學辦理數位及資訊科技增能課程、社群或活動，</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110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學年度已補助</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35</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所師資培育大學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占師資培育大學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70%)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「師資生運用數位教學」檢測工具研發中。</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4409" y="94951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91725" y="2743825"/>
            <a:ext cx="11257044" cy="4005363"/>
          </a:xfrm>
          <a:prstGeom prst="roundRect">
            <a:avLst>
              <a:gd name="adj" fmla="val 6380"/>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43C466"/>
              </a:solidFill>
              <a:effectLst/>
              <a:uLnTx/>
              <a:uFillTx/>
              <a:latin typeface="微軟正黑體"/>
              <a:ea typeface="微軟正黑體"/>
              <a:cs typeface="+mn-cs"/>
            </a:endParaRPr>
          </a:p>
        </p:txBody>
      </p:sp>
      <p:pic>
        <p:nvPicPr>
          <p:cNvPr id="13" name="內容版面配置區 4">
            <a:extLst>
              <a:ext uri="{FF2B5EF4-FFF2-40B4-BE49-F238E27FC236}">
                <a16:creationId xmlns:a16="http://schemas.microsoft.com/office/drawing/2014/main" id="{136B69A4-59DF-434B-9F23-FECB67E0B8A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269299" y="2690660"/>
            <a:ext cx="5889916" cy="3773935"/>
          </a:xfrm>
          <a:prstGeom prst="rect">
            <a:avLst/>
          </a:prstGeom>
        </p:spPr>
      </p:pic>
      <p:sp>
        <p:nvSpPr>
          <p:cNvPr id="3" name="文字方塊 2">
            <a:extLst>
              <a:ext uri="{FF2B5EF4-FFF2-40B4-BE49-F238E27FC236}">
                <a16:creationId xmlns:a16="http://schemas.microsoft.com/office/drawing/2014/main" id="{4EBF42DC-FBE0-4E97-907D-D40E4200428E}"/>
              </a:ext>
            </a:extLst>
          </p:cNvPr>
          <p:cNvSpPr txBox="1"/>
          <p:nvPr/>
        </p:nvSpPr>
        <p:spPr>
          <a:xfrm>
            <a:off x="7963993" y="6393723"/>
            <a:ext cx="3657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在職教師增能培訓機制</a:t>
            </a:r>
          </a:p>
        </p:txBody>
      </p:sp>
      <p:sp>
        <p:nvSpPr>
          <p:cNvPr id="10" name="矩形 9">
            <a:extLst>
              <a:ext uri="{FF2B5EF4-FFF2-40B4-BE49-F238E27FC236}">
                <a16:creationId xmlns:a16="http://schemas.microsoft.com/office/drawing/2014/main" id="{4D85B991-5406-4C88-9CCB-95D8CB38B069}"/>
              </a:ext>
            </a:extLst>
          </p:cNvPr>
          <p:cNvSpPr/>
          <p:nvPr/>
        </p:nvSpPr>
        <p:spPr>
          <a:xfrm>
            <a:off x="676939" y="2806599"/>
            <a:ext cx="5592360" cy="293862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二、在職教師</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規劃完整數位學習培訓機制</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113</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年完成</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100%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數位素養教師增能研習，每年至少</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10%</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教師參加。</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教師</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e</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學院已建置「資訊素養」課程。</a:t>
            </a:r>
            <a:endParaRPr kumimoji="0" lang="zh-TW" altLang="en-US" sz="2200" b="1" i="0" u="none" strike="noStrike" kern="1200" cap="none" spc="0" normalizeH="0" baseline="0" noProof="0" dirty="0">
              <a:ln>
                <a:noFill/>
              </a:ln>
              <a:solidFill>
                <a:srgbClr val="43C466"/>
              </a:solidFill>
              <a:effectLst/>
              <a:uLnTx/>
              <a:uFillTx/>
              <a:latin typeface="微軟正黑體"/>
              <a:ea typeface="微軟正黑體"/>
              <a:cs typeface="+mn-cs"/>
            </a:endParaRPr>
          </a:p>
        </p:txBody>
      </p:sp>
    </p:spTree>
    <p:extLst>
      <p:ext uri="{BB962C8B-B14F-4D97-AF65-F5344CB8AC3E}">
        <p14:creationId xmlns:p14="http://schemas.microsoft.com/office/powerpoint/2010/main" val="40077126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a:bodyPr>
          <a:lstStyle/>
          <a:p>
            <a:r>
              <a:rPr lang="zh-TW" altLang="en-US" sz="4000" b="1" dirty="0">
                <a:solidFill>
                  <a:srgbClr val="7030A0"/>
                </a:solidFill>
              </a:rPr>
              <a:t>行政人員與家長研習</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1" y="383735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86565" y="1649570"/>
            <a:ext cx="5545638" cy="1653150"/>
          </a:xfrm>
          <a:prstGeom prst="roundRect">
            <a:avLst>
              <a:gd name="adj" fmla="val 1530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一、行政人員</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校長科技領導</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資訊組長</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或資訊負責人員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增能研習</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5721" y="168529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75930" y="3657678"/>
            <a:ext cx="5545639" cy="2331725"/>
          </a:xfrm>
          <a:prstGeom prst="roundRect">
            <a:avLst>
              <a:gd name="adj" fmla="val 127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二、家長</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數位學習增能研習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講師培訓研習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與家長團體合作</a:t>
            </a:r>
          </a:p>
        </p:txBody>
      </p:sp>
      <p:pic>
        <p:nvPicPr>
          <p:cNvPr id="13" name="圖片 12">
            <a:extLst>
              <a:ext uri="{FF2B5EF4-FFF2-40B4-BE49-F238E27FC236}">
                <a16:creationId xmlns:a16="http://schemas.microsoft.com/office/drawing/2014/main" id="{93D421D4-EC14-41D7-BEC8-4E788AAC51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433" y="1164300"/>
            <a:ext cx="5958868" cy="4364630"/>
          </a:xfrm>
          <a:prstGeom prst="rect">
            <a:avLst/>
          </a:prstGeom>
        </p:spPr>
      </p:pic>
    </p:spTree>
    <p:extLst>
      <p:ext uri="{BB962C8B-B14F-4D97-AF65-F5344CB8AC3E}">
        <p14:creationId xmlns:p14="http://schemas.microsoft.com/office/powerpoint/2010/main" val="24511747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8C30D846-0E39-4B94-ABBF-5A3BD7ECAD12}"/>
              </a:ext>
            </a:extLst>
          </p:cNvPr>
          <p:cNvSpPr>
            <a:spLocks noGrp="1"/>
          </p:cNvSpPr>
          <p:nvPr>
            <p:ph type="title"/>
          </p:nvPr>
        </p:nvSpPr>
        <p:spPr/>
        <p:txBody>
          <a:bodyPr/>
          <a:lstStyle/>
          <a:p>
            <a:r>
              <a:rPr lang="zh-TW" altLang="en-US" dirty="0"/>
              <a:t>推動成效</a:t>
            </a:r>
          </a:p>
        </p:txBody>
      </p:sp>
      <p:sp>
        <p:nvSpPr>
          <p:cNvPr id="14" name="投影片編號版面配置區 13">
            <a:extLst>
              <a:ext uri="{FF2B5EF4-FFF2-40B4-BE49-F238E27FC236}">
                <a16:creationId xmlns:a16="http://schemas.microsoft.com/office/drawing/2014/main" id="{5D865ECB-1FB0-49F8-B8C2-3BA19CCAF7F7}"/>
              </a:ext>
            </a:extLst>
          </p:cNvPr>
          <p:cNvSpPr>
            <a:spLocks noGrp="1"/>
          </p:cNvSpPr>
          <p:nvPr>
            <p:ph type="sldNum" sz="quarter" idx="4"/>
          </p:nvPr>
        </p:nvSpPr>
        <p:spPr/>
        <p:txBody>
          <a:bodyPr vert="horz" lIns="91440" tIns="45720" rIns="91440" bIns="4572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41333763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110</a:t>
            </a:r>
            <a:r>
              <a:rPr lang="zh-TW" altLang="en-US" sz="3600" dirty="0"/>
              <a:t>年科技化評量通過率的影響</a:t>
            </a:r>
          </a:p>
        </p:txBody>
      </p:sp>
      <p:sp>
        <p:nvSpPr>
          <p:cNvPr id="4" name="投影片編號版面配置區 3"/>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aphicFrame>
        <p:nvGraphicFramePr>
          <p:cNvPr id="6" name="內容版面配置區 5">
            <a:extLst>
              <a:ext uri="{FF2B5EF4-FFF2-40B4-BE49-F238E27FC236}">
                <a16:creationId xmlns:a16="http://schemas.microsoft.com/office/drawing/2014/main" id="{7B3EBF59-A365-471A-A6D3-A7A109213788}"/>
              </a:ext>
            </a:extLst>
          </p:cNvPr>
          <p:cNvGraphicFramePr>
            <a:graphicFrameLocks noGrp="1"/>
          </p:cNvGraphicFramePr>
          <p:nvPr>
            <p:ph idx="1"/>
          </p:nvPr>
        </p:nvGraphicFramePr>
        <p:xfrm>
          <a:off x="448235" y="1030942"/>
          <a:ext cx="11187953" cy="56208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8148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a:t>因材網使用對於</a:t>
            </a:r>
            <a:r>
              <a:rPr lang="en-US" altLang="zh-TW" sz="3600" dirty="0"/>
              <a:t>2021</a:t>
            </a:r>
            <a:r>
              <a:rPr lang="zh-TW" altLang="en-US" sz="3600" dirty="0"/>
              <a:t>年縣市學力測驗的影響</a:t>
            </a:r>
          </a:p>
        </p:txBody>
      </p:sp>
      <p:sp>
        <p:nvSpPr>
          <p:cNvPr id="4" name="投影片編號版面配置區 3"/>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文字方塊 5"/>
          <p:cNvSpPr txBox="1"/>
          <p:nvPr/>
        </p:nvSpPr>
        <p:spPr>
          <a:xfrm>
            <a:off x="345758" y="2567280"/>
            <a:ext cx="492443" cy="1631216"/>
          </a:xfrm>
          <a:prstGeom prst="rect">
            <a:avLst/>
          </a:prstGeom>
          <a:noFill/>
        </p:spPr>
        <p:txBody>
          <a:bodyPr vert="eaVert" wrap="none" rtlCol="0">
            <a:spAutoFit/>
          </a:bodyPr>
          <a:lstStyle>
            <a:defPPr>
              <a:defRPr lang="en-US"/>
            </a:defPPr>
            <a:lvl1pPr algn="ctr">
              <a:defRPr sz="2160" b="1" i="0" u="none" strike="noStrike" spc="0" baseline="0">
                <a:solidFill>
                  <a:prstClr val="black">
                    <a:lumMod val="65000"/>
                    <a:lumOff val="35000"/>
                  </a:prst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a:ea typeface="微軟正黑體"/>
                <a:cs typeface="+mn-cs"/>
              </a:rPr>
              <a:t>測驗平均分數</a:t>
            </a:r>
          </a:p>
        </p:txBody>
      </p:sp>
      <p:graphicFrame>
        <p:nvGraphicFramePr>
          <p:cNvPr id="8" name="內容版面配置區 7">
            <a:extLst>
              <a:ext uri="{FF2B5EF4-FFF2-40B4-BE49-F238E27FC236}">
                <a16:creationId xmlns:a16="http://schemas.microsoft.com/office/drawing/2014/main" id="{14A34082-6685-40A3-9A34-6768E2D6EE48}"/>
              </a:ext>
            </a:extLst>
          </p:cNvPr>
          <p:cNvGraphicFramePr>
            <a:graphicFrameLocks noGrp="1"/>
          </p:cNvGraphicFramePr>
          <p:nvPr>
            <p:ph idx="1"/>
          </p:nvPr>
        </p:nvGraphicFramePr>
        <p:xfrm>
          <a:off x="838200" y="973138"/>
          <a:ext cx="10515600" cy="5748337"/>
        </p:xfrm>
        <a:graphic>
          <a:graphicData uri="http://schemas.openxmlformats.org/drawingml/2006/chart">
            <c:chart xmlns:c="http://schemas.openxmlformats.org/drawingml/2006/chart" xmlns:r="http://schemas.openxmlformats.org/officeDocument/2006/relationships" r:id="rId2"/>
          </a:graphicData>
        </a:graphic>
      </p:graphicFrame>
      <p:sp>
        <p:nvSpPr>
          <p:cNvPr id="3" name="矩形 2"/>
          <p:cNvSpPr/>
          <p:nvPr/>
        </p:nvSpPr>
        <p:spPr>
          <a:xfrm>
            <a:off x="7987553" y="6201521"/>
            <a:ext cx="1479176" cy="439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6830611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標題 1">
            <a:extLst>
              <a:ext uri="{FF2B5EF4-FFF2-40B4-BE49-F238E27FC236}">
                <a16:creationId xmlns:a16="http://schemas.microsoft.com/office/drawing/2014/main" id="{3B56A8DD-326E-42D2-B31D-DB6959ECEA97}"/>
              </a:ext>
            </a:extLst>
          </p:cNvPr>
          <p:cNvSpPr txBox="1"/>
          <p:nvPr/>
        </p:nvSpPr>
        <p:spPr bwMode="auto">
          <a:xfrm>
            <a:off x="1024494" y="130032"/>
            <a:ext cx="10166059" cy="12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495">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ea typeface="新細明體" panose="02020500000000000000" pitchFamily="18" charset="-120"/>
              </a:defRPr>
            </a:lvl1pPr>
            <a:lvl2pPr marL="382905" indent="-182880" defTabSz="912495">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ea typeface="新細明體" panose="02020500000000000000" pitchFamily="18" charset="-120"/>
              </a:defRPr>
            </a:lvl2pPr>
            <a:lvl3pPr marL="567055"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3pPr>
            <a:lvl4pPr marL="749300"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4pPr>
            <a:lvl5pPr marL="932180" indent="-182880" defTabSz="912495">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5pPr>
            <a:lvl6pPr marL="13893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6pPr>
            <a:lvl7pPr marL="18465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7pPr>
            <a:lvl8pPr marL="23037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8pPr>
            <a:lvl9pPr marL="2760980" indent="-182880" defTabSz="912495"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ea typeface="新細明體" panose="02020500000000000000" pitchFamily="18" charset="-120"/>
              </a:defRPr>
            </a:lvl9pPr>
          </a:lstStyle>
          <a:p>
            <a:pPr marL="0" marR="0" lvl="0" indent="0" algn="ctr" defTabSz="912495" rtl="0" eaLnBrk="1" fontAlgn="base" latinLnBrk="0" hangingPunct="1">
              <a:lnSpc>
                <a:spcPct val="100000"/>
              </a:lnSpc>
              <a:spcBef>
                <a:spcPct val="0"/>
              </a:spcBef>
              <a:spcAft>
                <a:spcPct val="0"/>
              </a:spcAft>
              <a:buClrTx/>
              <a:buSzTx/>
              <a:buFont typeface="Calibri" panose="020F0502020204030204" pitchFamily="34" charset="0"/>
              <a:buNone/>
              <a:tabLst/>
              <a:defRPr/>
            </a:pPr>
            <a:r>
              <a:rPr kumimoji="0" lang="zh-TW" altLang="en-US" sz="3200" b="1" i="0" u="none" strike="noStrike" kern="1200" cap="none" spc="0" normalizeH="0" baseline="0" noProof="0" dirty="0">
                <a:ln>
                  <a:noFill/>
                </a:ln>
                <a:solidFill>
                  <a:srgbClr val="13947C"/>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運用數位學習平臺提升自主學習能力及學習成效</a:t>
            </a:r>
          </a:p>
        </p:txBody>
      </p:sp>
      <p:grpSp>
        <p:nvGrpSpPr>
          <p:cNvPr id="8" name="群組 7">
            <a:extLst>
              <a:ext uri="{FF2B5EF4-FFF2-40B4-BE49-F238E27FC236}">
                <a16:creationId xmlns:a16="http://schemas.microsoft.com/office/drawing/2014/main" id="{20B9377F-BD51-43C5-9286-E5378C1BA2F0}"/>
              </a:ext>
            </a:extLst>
          </p:cNvPr>
          <p:cNvGrpSpPr/>
          <p:nvPr/>
        </p:nvGrpSpPr>
        <p:grpSpPr>
          <a:xfrm>
            <a:off x="658388" y="1571570"/>
            <a:ext cx="10737043" cy="4554322"/>
            <a:chOff x="658388" y="1571570"/>
            <a:chExt cx="10737043" cy="4554322"/>
          </a:xfrm>
        </p:grpSpPr>
        <p:sp>
          <p:nvSpPr>
            <p:cNvPr id="15" name="箭號: 向下 14">
              <a:extLst>
                <a:ext uri="{FF2B5EF4-FFF2-40B4-BE49-F238E27FC236}">
                  <a16:creationId xmlns:a16="http://schemas.microsoft.com/office/drawing/2014/main" id="{B80CE583-1582-4202-9B89-C781DF1B8AFC}"/>
                </a:ext>
              </a:extLst>
            </p:cNvPr>
            <p:cNvSpPr/>
            <p:nvPr/>
          </p:nvSpPr>
          <p:spPr>
            <a:xfrm rot="13072693">
              <a:off x="3941677" y="2607241"/>
              <a:ext cx="415136" cy="1829009"/>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grpSp>
          <p:nvGrpSpPr>
            <p:cNvPr id="21" name="群組 20">
              <a:extLst>
                <a:ext uri="{FF2B5EF4-FFF2-40B4-BE49-F238E27FC236}">
                  <a16:creationId xmlns:a16="http://schemas.microsoft.com/office/drawing/2014/main" id="{6570DBA3-2E86-4869-A79E-6B6E9E844D71}"/>
                </a:ext>
              </a:extLst>
            </p:cNvPr>
            <p:cNvGrpSpPr/>
            <p:nvPr/>
          </p:nvGrpSpPr>
          <p:grpSpPr>
            <a:xfrm>
              <a:off x="950987" y="4364578"/>
              <a:ext cx="3368054" cy="1258144"/>
              <a:chOff x="2386428" y="4244009"/>
              <a:chExt cx="2851494" cy="1641317"/>
            </a:xfrm>
          </p:grpSpPr>
          <p:sp>
            <p:nvSpPr>
              <p:cNvPr id="9" name="矩形: 圓角 8">
                <a:extLst>
                  <a:ext uri="{FF2B5EF4-FFF2-40B4-BE49-F238E27FC236}">
                    <a16:creationId xmlns:a16="http://schemas.microsoft.com/office/drawing/2014/main" id="{3F69AB8E-6B16-4B21-956D-62F3C51D578A}"/>
                  </a:ext>
                </a:extLst>
              </p:cNvPr>
              <p:cNvSpPr/>
              <p:nvPr/>
            </p:nvSpPr>
            <p:spPr>
              <a:xfrm>
                <a:off x="2386428" y="4244009"/>
                <a:ext cx="2851494" cy="1641317"/>
              </a:xfrm>
              <a:prstGeom prst="roundRect">
                <a:avLst/>
              </a:prstGeom>
              <a:noFill/>
              <a:ln w="38100">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自主學習</a:t>
                </a:r>
              </a:p>
            </p:txBody>
          </p:sp>
          <p:sp>
            <p:nvSpPr>
              <p:cNvPr id="11" name="矩形: 圓角 10">
                <a:extLst>
                  <a:ext uri="{FF2B5EF4-FFF2-40B4-BE49-F238E27FC236}">
                    <a16:creationId xmlns:a16="http://schemas.microsoft.com/office/drawing/2014/main" id="{52A20C23-B136-4B77-8B03-03C90CC66410}"/>
                  </a:ext>
                </a:extLst>
              </p:cNvPr>
              <p:cNvSpPr/>
              <p:nvPr/>
            </p:nvSpPr>
            <p:spPr>
              <a:xfrm>
                <a:off x="2517455" y="4386573"/>
                <a:ext cx="2589440" cy="1356188"/>
              </a:xfrm>
              <a:prstGeom prst="roundRect">
                <a:avLst/>
              </a:prstGeom>
              <a:solidFill>
                <a:schemeClr val="accent6">
                  <a:lumMod val="60000"/>
                  <a:lumOff val="40000"/>
                </a:scheme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70AD47">
                        <a:lumMod val="50000"/>
                      </a:srgbClr>
                    </a:solidFill>
                    <a:effectLst/>
                    <a:uLnTx/>
                    <a:uFillTx/>
                    <a:latin typeface="微軟正黑體" panose="020B0604030504040204" pitchFamily="34" charset="-120"/>
                    <a:ea typeface="微軟正黑體" panose="020B0604030504040204" pitchFamily="34" charset="-120"/>
                    <a:cs typeface="+mn-cs"/>
                  </a:rPr>
                  <a:t>自主學習</a:t>
                </a:r>
              </a:p>
            </p:txBody>
          </p:sp>
        </p:grpSp>
        <p:grpSp>
          <p:nvGrpSpPr>
            <p:cNvPr id="23" name="群組 22">
              <a:extLst>
                <a:ext uri="{FF2B5EF4-FFF2-40B4-BE49-F238E27FC236}">
                  <a16:creationId xmlns:a16="http://schemas.microsoft.com/office/drawing/2014/main" id="{758514FA-F406-4412-B199-C2F4EDB93CE3}"/>
                </a:ext>
              </a:extLst>
            </p:cNvPr>
            <p:cNvGrpSpPr/>
            <p:nvPr/>
          </p:nvGrpSpPr>
          <p:grpSpPr>
            <a:xfrm>
              <a:off x="7946597" y="4374337"/>
              <a:ext cx="3448834" cy="1258144"/>
              <a:chOff x="7339775" y="4244008"/>
              <a:chExt cx="2935558" cy="1641317"/>
            </a:xfrm>
          </p:grpSpPr>
          <p:sp>
            <p:nvSpPr>
              <p:cNvPr id="10" name="矩形: 圓角 9">
                <a:extLst>
                  <a:ext uri="{FF2B5EF4-FFF2-40B4-BE49-F238E27FC236}">
                    <a16:creationId xmlns:a16="http://schemas.microsoft.com/office/drawing/2014/main" id="{8FAFA880-7569-4CA8-BB6A-18F5C81AB889}"/>
                  </a:ext>
                </a:extLst>
              </p:cNvPr>
              <p:cNvSpPr/>
              <p:nvPr/>
            </p:nvSpPr>
            <p:spPr>
              <a:xfrm>
                <a:off x="7458148" y="4386572"/>
                <a:ext cx="2695271" cy="1356188"/>
              </a:xfrm>
              <a:prstGeom prst="roundRect">
                <a:avLst/>
              </a:prstGeom>
              <a:solidFill>
                <a:srgbClr val="FF6699"/>
              </a:solidFill>
              <a:ln>
                <a:noFill/>
              </a:ln>
              <a:effectLst>
                <a:glow rad="101600">
                  <a:srgbClr val="FF66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FFC000">
                        <a:lumMod val="20000"/>
                        <a:lumOff val="80000"/>
                      </a:srgbClr>
                    </a:solidFill>
                    <a:effectLst/>
                    <a:uLnTx/>
                    <a:uFillTx/>
                    <a:latin typeface="微軟正黑體" panose="020B0604030504040204" pitchFamily="34" charset="-120"/>
                    <a:ea typeface="微軟正黑體" panose="020B0604030504040204" pitchFamily="34" charset="-120"/>
                    <a:cs typeface="+mn-cs"/>
                  </a:rPr>
                  <a:t>學習成效</a:t>
                </a:r>
              </a:p>
            </p:txBody>
          </p:sp>
          <p:sp>
            <p:nvSpPr>
              <p:cNvPr id="12" name="矩形: 圓角 11">
                <a:extLst>
                  <a:ext uri="{FF2B5EF4-FFF2-40B4-BE49-F238E27FC236}">
                    <a16:creationId xmlns:a16="http://schemas.microsoft.com/office/drawing/2014/main" id="{A4FFCC2E-2EB5-46F2-AD45-D664BFD6C145}"/>
                  </a:ext>
                </a:extLst>
              </p:cNvPr>
              <p:cNvSpPr/>
              <p:nvPr/>
            </p:nvSpPr>
            <p:spPr>
              <a:xfrm>
                <a:off x="7339775" y="4244008"/>
                <a:ext cx="2935558" cy="1641317"/>
              </a:xfrm>
              <a:prstGeom prst="roundRect">
                <a:avLst/>
              </a:prstGeom>
              <a:noFill/>
              <a:ln w="38100">
                <a:solidFill>
                  <a:srgbClr val="FF669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22" name="群組 21">
              <a:extLst>
                <a:ext uri="{FF2B5EF4-FFF2-40B4-BE49-F238E27FC236}">
                  <a16:creationId xmlns:a16="http://schemas.microsoft.com/office/drawing/2014/main" id="{977376D6-0F06-4A77-99DB-A8F42D44ECA3}"/>
                </a:ext>
              </a:extLst>
            </p:cNvPr>
            <p:cNvGrpSpPr/>
            <p:nvPr/>
          </p:nvGrpSpPr>
          <p:grpSpPr>
            <a:xfrm>
              <a:off x="4268451" y="1571570"/>
              <a:ext cx="3678146" cy="1206800"/>
              <a:chOff x="4714432" y="1504544"/>
              <a:chExt cx="3359282" cy="1728477"/>
            </a:xfrm>
          </p:grpSpPr>
          <p:sp>
            <p:nvSpPr>
              <p:cNvPr id="7" name="矩形: 圓角 6">
                <a:extLst>
                  <a:ext uri="{FF2B5EF4-FFF2-40B4-BE49-F238E27FC236}">
                    <a16:creationId xmlns:a16="http://schemas.microsoft.com/office/drawing/2014/main" id="{9803EA0B-4E49-43EB-85D4-D5B8DC1732D9}"/>
                  </a:ext>
                </a:extLst>
              </p:cNvPr>
              <p:cNvSpPr/>
              <p:nvPr/>
            </p:nvSpPr>
            <p:spPr>
              <a:xfrm>
                <a:off x="4893823" y="1690689"/>
                <a:ext cx="3000500" cy="1356188"/>
              </a:xfrm>
              <a:prstGeom prst="roundRect">
                <a:avLst/>
              </a:prstGeom>
              <a:solidFill>
                <a:schemeClr val="accent2">
                  <a:lumMod val="40000"/>
                  <a:lumOff val="60000"/>
                </a:schemeClr>
              </a:soli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D7D31">
                        <a:lumMod val="50000"/>
                      </a:srgbClr>
                    </a:solidFill>
                    <a:effectLst/>
                    <a:uLnTx/>
                    <a:uFillTx/>
                    <a:latin typeface="微軟正黑體" panose="020B0604030504040204" pitchFamily="34" charset="-120"/>
                    <a:ea typeface="微軟正黑體" panose="020B0604030504040204" pitchFamily="34" charset="-120"/>
                    <a:cs typeface="+mn-cs"/>
                  </a:rPr>
                  <a:t>因材網使用</a:t>
                </a:r>
              </a:p>
            </p:txBody>
          </p:sp>
          <p:sp>
            <p:nvSpPr>
              <p:cNvPr id="13" name="矩形: 圓角 12">
                <a:extLst>
                  <a:ext uri="{FF2B5EF4-FFF2-40B4-BE49-F238E27FC236}">
                    <a16:creationId xmlns:a16="http://schemas.microsoft.com/office/drawing/2014/main" id="{F7D2B28E-0CD7-484B-8103-21FD161B0875}"/>
                  </a:ext>
                </a:extLst>
              </p:cNvPr>
              <p:cNvSpPr/>
              <p:nvPr/>
            </p:nvSpPr>
            <p:spPr>
              <a:xfrm>
                <a:off x="4714432" y="1504544"/>
                <a:ext cx="3359282" cy="1728477"/>
              </a:xfrm>
              <a:prstGeom prst="roundRect">
                <a:avLst/>
              </a:prstGeom>
              <a:noFill/>
              <a:ln w="38100">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40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sp>
          <p:nvSpPr>
            <p:cNvPr id="14" name="箭號: 向下 13">
              <a:extLst>
                <a:ext uri="{FF2B5EF4-FFF2-40B4-BE49-F238E27FC236}">
                  <a16:creationId xmlns:a16="http://schemas.microsoft.com/office/drawing/2014/main" id="{B07B4F08-5F1B-4163-A010-D2EC2AC21E4E}"/>
                </a:ext>
              </a:extLst>
            </p:cNvPr>
            <p:cNvSpPr/>
            <p:nvPr/>
          </p:nvSpPr>
          <p:spPr>
            <a:xfrm rot="2122739">
              <a:off x="4417758" y="2734062"/>
              <a:ext cx="412371" cy="1785253"/>
            </a:xfrm>
            <a:prstGeom prst="downArrow">
              <a:avLst>
                <a:gd name="adj1" fmla="val 53332"/>
                <a:gd name="adj2" fmla="val 50000"/>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6" name="箭號: 向下 15">
              <a:extLst>
                <a:ext uri="{FF2B5EF4-FFF2-40B4-BE49-F238E27FC236}">
                  <a16:creationId xmlns:a16="http://schemas.microsoft.com/office/drawing/2014/main" id="{2EBDC78B-AA92-4F40-B414-3D4C487E880A}"/>
                </a:ext>
              </a:extLst>
            </p:cNvPr>
            <p:cNvSpPr/>
            <p:nvPr/>
          </p:nvSpPr>
          <p:spPr>
            <a:xfrm rot="19784265">
              <a:off x="7623495" y="2771847"/>
              <a:ext cx="429432" cy="1684416"/>
            </a:xfrm>
            <a:prstGeom prst="downArrow">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7" name="箭號: 向下 16">
              <a:extLst>
                <a:ext uri="{FF2B5EF4-FFF2-40B4-BE49-F238E27FC236}">
                  <a16:creationId xmlns:a16="http://schemas.microsoft.com/office/drawing/2014/main" id="{223CBF75-179C-4F69-AF4B-F9A76E15E883}"/>
                </a:ext>
              </a:extLst>
            </p:cNvPr>
            <p:cNvSpPr/>
            <p:nvPr/>
          </p:nvSpPr>
          <p:spPr>
            <a:xfrm rot="16200000">
              <a:off x="5890291" y="3151378"/>
              <a:ext cx="500154" cy="3588154"/>
            </a:xfrm>
            <a:prstGeom prst="downArrow">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Calibri"/>
                <a:ea typeface="新細明體" panose="02020500000000000000" pitchFamily="18" charset="-120"/>
                <a:cs typeface="+mn-cs"/>
              </a:endParaRPr>
            </a:p>
          </p:txBody>
        </p:sp>
        <p:sp>
          <p:nvSpPr>
            <p:cNvPr id="19" name="圖說文字: 直線加上強調線 18">
              <a:extLst>
                <a:ext uri="{FF2B5EF4-FFF2-40B4-BE49-F238E27FC236}">
                  <a16:creationId xmlns:a16="http://schemas.microsoft.com/office/drawing/2014/main" id="{187C6AC9-071C-4CFF-A4EC-D49930C66D79}"/>
                </a:ext>
              </a:extLst>
            </p:cNvPr>
            <p:cNvSpPr/>
            <p:nvPr/>
          </p:nvSpPr>
          <p:spPr>
            <a:xfrm>
              <a:off x="658388" y="3057854"/>
              <a:ext cx="2579643" cy="493984"/>
            </a:xfrm>
            <a:prstGeom prst="accentCallout1">
              <a:avLst>
                <a:gd name="adj1" fmla="val 41833"/>
                <a:gd name="adj2" fmla="val 106938"/>
                <a:gd name="adj3" fmla="val 40306"/>
                <a:gd name="adj4" fmla="val 137586"/>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自主學習能力越強者</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使用因材網時數越多</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0" name="圖說文字: 直線加上強調線 19">
              <a:extLst>
                <a:ext uri="{FF2B5EF4-FFF2-40B4-BE49-F238E27FC236}">
                  <a16:creationId xmlns:a16="http://schemas.microsoft.com/office/drawing/2014/main" id="{2B956BC4-C173-4EB9-B865-D393CB3EBE7F}"/>
                </a:ext>
              </a:extLst>
            </p:cNvPr>
            <p:cNvSpPr/>
            <p:nvPr/>
          </p:nvSpPr>
          <p:spPr>
            <a:xfrm>
              <a:off x="8385205" y="3247885"/>
              <a:ext cx="3010226" cy="378714"/>
            </a:xfrm>
            <a:prstGeom prst="accentCallout1">
              <a:avLst>
                <a:gd name="adj1" fmla="val 50865"/>
                <a:gd name="adj2" fmla="val -20"/>
                <a:gd name="adj3" fmla="val 52763"/>
                <a:gd name="adj4" fmla="val -15873"/>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因材網使用時數越多</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學習成效提升越大</a:t>
              </a:r>
            </a:p>
          </p:txBody>
        </p:sp>
        <p:sp>
          <p:nvSpPr>
            <p:cNvPr id="24" name="圖說文字: 直線加上強調線 23">
              <a:extLst>
                <a:ext uri="{FF2B5EF4-FFF2-40B4-BE49-F238E27FC236}">
                  <a16:creationId xmlns:a16="http://schemas.microsoft.com/office/drawing/2014/main" id="{321E81DD-45F7-48D3-B10B-216094903099}"/>
                </a:ext>
              </a:extLst>
            </p:cNvPr>
            <p:cNvSpPr/>
            <p:nvPr/>
          </p:nvSpPr>
          <p:spPr>
            <a:xfrm>
              <a:off x="5046900" y="3521745"/>
              <a:ext cx="2489677" cy="478232"/>
            </a:xfrm>
            <a:prstGeom prst="accentCallout1">
              <a:avLst>
                <a:gd name="adj1" fmla="val 54121"/>
                <a:gd name="adj2" fmla="val 215"/>
                <a:gd name="adj3" fmla="val 55294"/>
                <a:gd name="adj4" fmla="val -1643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因材網提升學生的</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自主學習能力</a:t>
              </a:r>
            </a:p>
          </p:txBody>
        </p:sp>
        <p:sp>
          <p:nvSpPr>
            <p:cNvPr id="27" name="圖說文字: 折線加上強調線 26">
              <a:extLst>
                <a:ext uri="{FF2B5EF4-FFF2-40B4-BE49-F238E27FC236}">
                  <a16:creationId xmlns:a16="http://schemas.microsoft.com/office/drawing/2014/main" id="{E58CC890-E4E9-49CD-BF27-D338CE8A1007}"/>
                </a:ext>
              </a:extLst>
            </p:cNvPr>
            <p:cNvSpPr/>
            <p:nvPr/>
          </p:nvSpPr>
          <p:spPr>
            <a:xfrm>
              <a:off x="5268559" y="5513440"/>
              <a:ext cx="2665884" cy="612452"/>
            </a:xfrm>
            <a:prstGeom prst="accentCallout2">
              <a:avLst>
                <a:gd name="adj1" fmla="val 18750"/>
                <a:gd name="adj2" fmla="val -1095"/>
                <a:gd name="adj3" fmla="val 18750"/>
                <a:gd name="adj4" fmla="val -16667"/>
                <a:gd name="adj5" fmla="val -68989"/>
                <a:gd name="adj6" fmla="val -164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直接效果：學生自主學習能力高提升學習成就好</a:t>
              </a:r>
              <a:endParaRPr kumimoji="0" lang="en-US" altLang="zh-TW" sz="20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28" name="圖片 27">
              <a:extLst>
                <a:ext uri="{FF2B5EF4-FFF2-40B4-BE49-F238E27FC236}">
                  <a16:creationId xmlns:a16="http://schemas.microsoft.com/office/drawing/2014/main" id="{AD6EDB0E-05C8-4F75-8806-196FAC82F32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8000" b="93333" l="10000" r="90000">
                          <a14:foregroundMark x1="36667" y1="32000" x2="38667" y2="28000"/>
                          <a14:foregroundMark x1="37333" y1="29333" x2="34000" y2="29333"/>
                          <a14:foregroundMark x1="35667" y1="27333" x2="35667" y2="27333"/>
                          <a14:foregroundMark x1="36000" y1="25000" x2="36000" y2="25000"/>
                          <a14:foregroundMark x1="36000" y1="24333" x2="36000" y2="24333"/>
                          <a14:foregroundMark x1="35667" y1="23333" x2="35667" y2="23333"/>
                          <a14:foregroundMark x1="36000" y1="22000" x2="36000" y2="22000"/>
                          <a14:foregroundMark x1="32333" y1="28333" x2="32333" y2="28333"/>
                          <a14:foregroundMark x1="48667" y1="65333" x2="48667" y2="65333"/>
                          <a14:foregroundMark x1="48000" y1="65000" x2="50333" y2="67667"/>
                          <a14:foregroundMark x1="50667" y1="68667" x2="56667" y2="76000"/>
                          <a14:foregroundMark x1="57333" y1="77000" x2="57333" y2="77000"/>
                          <a14:foregroundMark x1="58000" y1="76333" x2="58000" y2="76333"/>
                          <a14:foregroundMark x1="56000" y1="77667" x2="47000" y2="66000"/>
                          <a14:foregroundMark x1="46333" y1="65333" x2="46333" y2="65333"/>
                          <a14:foregroundMark x1="10000" y1="93000" x2="45000" y2="66667"/>
                          <a14:foregroundMark x1="55667" y1="78667" x2="40667" y2="93333"/>
                          <a14:foregroundMark x1="47667" y1="80333" x2="34000" y2="83333"/>
                          <a14:foregroundMark x1="38333" y1="85000" x2="23667" y2="89667"/>
                        </a14:backgroundRemoval>
                      </a14:imgEffect>
                    </a14:imgLayer>
                  </a14:imgProps>
                </a:ext>
                <a:ext uri="{28A0092B-C50C-407E-A947-70E740481C1C}">
                  <a14:useLocalDpi xmlns:a14="http://schemas.microsoft.com/office/drawing/2010/main"/>
                </a:ext>
              </a:extLst>
            </a:blip>
            <a:srcRect l="11894" t="6823" r="10442" b="7420"/>
            <a:stretch/>
          </p:blipFill>
          <p:spPr>
            <a:xfrm>
              <a:off x="10106394" y="4529626"/>
              <a:ext cx="853761" cy="942733"/>
            </a:xfrm>
            <a:prstGeom prst="rect">
              <a:avLst/>
            </a:prstGeom>
          </p:spPr>
        </p:pic>
        <p:grpSp>
          <p:nvGrpSpPr>
            <p:cNvPr id="2" name="群組 1">
              <a:extLst>
                <a:ext uri="{FF2B5EF4-FFF2-40B4-BE49-F238E27FC236}">
                  <a16:creationId xmlns:a16="http://schemas.microsoft.com/office/drawing/2014/main" id="{61B4DDFB-E0AA-427F-8B94-F0B183AF33DC}"/>
                </a:ext>
              </a:extLst>
            </p:cNvPr>
            <p:cNvGrpSpPr/>
            <p:nvPr/>
          </p:nvGrpSpPr>
          <p:grpSpPr>
            <a:xfrm>
              <a:off x="2942997" y="4508930"/>
              <a:ext cx="1014711" cy="969439"/>
              <a:chOff x="2708806" y="4842313"/>
              <a:chExt cx="929947" cy="1105777"/>
            </a:xfrm>
          </p:grpSpPr>
          <p:sp>
            <p:nvSpPr>
              <p:cNvPr id="29" name="Oval 9">
                <a:extLst>
                  <a:ext uri="{FF2B5EF4-FFF2-40B4-BE49-F238E27FC236}">
                    <a16:creationId xmlns:a16="http://schemas.microsoft.com/office/drawing/2014/main" id="{16AA4437-A360-4DD4-8B6D-A04BF0383481}"/>
                  </a:ext>
                </a:extLst>
              </p:cNvPr>
              <p:cNvSpPr/>
              <p:nvPr/>
            </p:nvSpPr>
            <p:spPr>
              <a:xfrm>
                <a:off x="2791487" y="5065599"/>
                <a:ext cx="705410" cy="668677"/>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HK" sz="1000" b="0" i="0" u="none" strike="noStrike" kern="1200" cap="none" spc="0" normalizeH="0" baseline="0" noProof="0">
                  <a:ln>
                    <a:noFill/>
                  </a:ln>
                  <a:solidFill>
                    <a:prstClr val="white"/>
                  </a:solidFill>
                  <a:effectLst/>
                  <a:uLnTx/>
                  <a:uFillTx/>
                  <a:latin typeface="微軟正黑體" panose="020B0604030504040204" pitchFamily="34" charset="-120"/>
                  <a:ea typeface="+mn-ea"/>
                  <a:cs typeface="+mn-cs"/>
                </a:endParaRPr>
              </a:p>
            </p:txBody>
          </p:sp>
          <p:sp>
            <p:nvSpPr>
              <p:cNvPr id="30" name="TextBox 6">
                <a:extLst>
                  <a:ext uri="{FF2B5EF4-FFF2-40B4-BE49-F238E27FC236}">
                    <a16:creationId xmlns:a16="http://schemas.microsoft.com/office/drawing/2014/main" id="{DE9B1254-165B-4849-8449-70F97972D5A9}"/>
                  </a:ext>
                </a:extLst>
              </p:cNvPr>
              <p:cNvSpPr txBox="1"/>
              <p:nvPr/>
            </p:nvSpPr>
            <p:spPr>
              <a:xfrm>
                <a:off x="3063336" y="5500534"/>
                <a:ext cx="202532"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擇策</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1" name="TextBox 7">
                <a:extLst>
                  <a:ext uri="{FF2B5EF4-FFF2-40B4-BE49-F238E27FC236}">
                    <a16:creationId xmlns:a16="http://schemas.microsoft.com/office/drawing/2014/main" id="{8767DA73-9341-465C-91C0-B57E5E8920CC}"/>
                  </a:ext>
                </a:extLst>
              </p:cNvPr>
              <p:cNvSpPr txBox="1"/>
              <p:nvPr/>
            </p:nvSpPr>
            <p:spPr>
              <a:xfrm>
                <a:off x="2708806" y="5192872"/>
                <a:ext cx="199174"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監評</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2" name="TextBox 8">
                <a:extLst>
                  <a:ext uri="{FF2B5EF4-FFF2-40B4-BE49-F238E27FC236}">
                    <a16:creationId xmlns:a16="http://schemas.microsoft.com/office/drawing/2014/main" id="{C1B4FAA9-DB33-4296-83CA-8D31603D4D49}"/>
                  </a:ext>
                </a:extLst>
              </p:cNvPr>
              <p:cNvSpPr txBox="1"/>
              <p:nvPr/>
            </p:nvSpPr>
            <p:spPr>
              <a:xfrm>
                <a:off x="3056092" y="4842313"/>
                <a:ext cx="209776" cy="447556"/>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調</a:t>
                </a:r>
                <a:r>
                  <a:rPr kumimoji="0" lang="zh-TW" altLang="en-US"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節</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3" name="TextBox 10">
                <a:extLst>
                  <a:ext uri="{FF2B5EF4-FFF2-40B4-BE49-F238E27FC236}">
                    <a16:creationId xmlns:a16="http://schemas.microsoft.com/office/drawing/2014/main" id="{8AD64E38-67A8-4AD4-800E-8D34CC1AA14E}"/>
                  </a:ext>
                </a:extLst>
              </p:cNvPr>
              <p:cNvSpPr txBox="1"/>
              <p:nvPr/>
            </p:nvSpPr>
            <p:spPr>
              <a:xfrm>
                <a:off x="3421178" y="5188273"/>
                <a:ext cx="217575" cy="451723"/>
              </a:xfrm>
              <a:prstGeom prst="round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zh-TW" sz="1100" b="0" i="0" u="none" strike="noStrike" kern="1200" cap="none" spc="0" normalizeH="0" baseline="0" noProof="0" dirty="0">
                    <a:ln>
                      <a:noFill/>
                    </a:ln>
                    <a:solidFill>
                      <a:prstClr val="white"/>
                    </a:solidFill>
                    <a:effectLst/>
                    <a:uLnTx/>
                    <a:uFillTx/>
                    <a:latin typeface="微軟正黑體" panose="020B0604030504040204" pitchFamily="34" charset="-120"/>
                    <a:ea typeface="新細明體" panose="02020500000000000000" pitchFamily="18" charset="-120"/>
                    <a:cs typeface="+mn-cs"/>
                  </a:rPr>
                  <a:t>定標</a:t>
                </a:r>
                <a:endParaRPr kumimoji="0" lang="en-HK" sz="1100" b="0" i="0" u="none" strike="noStrike" kern="1200" cap="none" spc="0" normalizeH="0" baseline="0" noProof="0" dirty="0">
                  <a:ln>
                    <a:noFill/>
                  </a:ln>
                  <a:solidFill>
                    <a:prstClr val="white"/>
                  </a:solidFill>
                  <a:effectLst/>
                  <a:uLnTx/>
                  <a:uFillTx/>
                  <a:latin typeface="微軟正黑體" panose="020B0604030504040204" pitchFamily="34" charset="-120"/>
                  <a:ea typeface="+mn-ea"/>
                  <a:cs typeface="+mn-cs"/>
                </a:endParaRPr>
              </a:p>
            </p:txBody>
          </p:sp>
          <p:sp>
            <p:nvSpPr>
              <p:cNvPr id="34" name="等腰三角形 33">
                <a:extLst>
                  <a:ext uri="{FF2B5EF4-FFF2-40B4-BE49-F238E27FC236}">
                    <a16:creationId xmlns:a16="http://schemas.microsoft.com/office/drawing/2014/main" id="{AE2C4325-F041-4719-9E88-515BFDB549BD}"/>
                  </a:ext>
                </a:extLst>
              </p:cNvPr>
              <p:cNvSpPr/>
              <p:nvPr/>
            </p:nvSpPr>
            <p:spPr>
              <a:xfrm>
                <a:off x="3312102" y="5650796"/>
                <a:ext cx="55154"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5" name="等腰三角形 34">
                <a:extLst>
                  <a:ext uri="{FF2B5EF4-FFF2-40B4-BE49-F238E27FC236}">
                    <a16:creationId xmlns:a16="http://schemas.microsoft.com/office/drawing/2014/main" id="{B4B8C6F4-308D-4670-AAAB-FF0144157AD0}"/>
                  </a:ext>
                </a:extLst>
              </p:cNvPr>
              <p:cNvSpPr/>
              <p:nvPr/>
            </p:nvSpPr>
            <p:spPr>
              <a:xfrm rot="3289542">
                <a:off x="2938447" y="5649541"/>
                <a:ext cx="50063"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6" name="等腰三角形 35">
                <a:extLst>
                  <a:ext uri="{FF2B5EF4-FFF2-40B4-BE49-F238E27FC236}">
                    <a16:creationId xmlns:a16="http://schemas.microsoft.com/office/drawing/2014/main" id="{A8B3A678-7DAF-4C15-BBC2-2693C4B662E7}"/>
                  </a:ext>
                </a:extLst>
              </p:cNvPr>
              <p:cNvSpPr/>
              <p:nvPr/>
            </p:nvSpPr>
            <p:spPr>
              <a:xfrm rot="3289542">
                <a:off x="2931113" y="5103537"/>
                <a:ext cx="50063" cy="4571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37" name="等腰三角形 36">
                <a:extLst>
                  <a:ext uri="{FF2B5EF4-FFF2-40B4-BE49-F238E27FC236}">
                    <a16:creationId xmlns:a16="http://schemas.microsoft.com/office/drawing/2014/main" id="{ED5CD12B-7457-4E85-A3B3-519A7A8FE8CD}"/>
                  </a:ext>
                </a:extLst>
              </p:cNvPr>
              <p:cNvSpPr/>
              <p:nvPr/>
            </p:nvSpPr>
            <p:spPr>
              <a:xfrm rot="362826">
                <a:off x="3317485" y="5096827"/>
                <a:ext cx="61714" cy="47299"/>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pic>
          <p:nvPicPr>
            <p:cNvPr id="41" name="圖片 40">
              <a:extLst>
                <a:ext uri="{FF2B5EF4-FFF2-40B4-BE49-F238E27FC236}">
                  <a16:creationId xmlns:a16="http://schemas.microsoft.com/office/drawing/2014/main" id="{0C4064D0-DEEE-4B8B-8227-299A77EE8A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8185" y="1749914"/>
              <a:ext cx="860261" cy="881767"/>
            </a:xfrm>
            <a:prstGeom prst="rect">
              <a:avLst/>
            </a:prstGeom>
          </p:spPr>
        </p:pic>
      </p:grpSp>
      <p:sp>
        <p:nvSpPr>
          <p:cNvPr id="3" name="投影片編號版面配置區 2">
            <a:extLst>
              <a:ext uri="{FF2B5EF4-FFF2-40B4-BE49-F238E27FC236}">
                <a16:creationId xmlns:a16="http://schemas.microsoft.com/office/drawing/2014/main" id="{7A2DAAAD-8509-4AEB-B5DB-1269F301D0B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8" name="燕尾形 43">
            <a:extLst>
              <a:ext uri="{FF2B5EF4-FFF2-40B4-BE49-F238E27FC236}">
                <a16:creationId xmlns:a16="http://schemas.microsoft.com/office/drawing/2014/main" id="{3E7C8C80-B3EA-44F8-8D70-035D0D574449}"/>
              </a:ext>
            </a:extLst>
          </p:cNvPr>
          <p:cNvSpPr/>
          <p:nvPr/>
        </p:nvSpPr>
        <p:spPr>
          <a:xfrm>
            <a:off x="1115582" y="574701"/>
            <a:ext cx="450573" cy="317461"/>
          </a:xfrm>
          <a:prstGeom prst="chevron">
            <a:avLst/>
          </a:prstGeom>
          <a:solidFill>
            <a:srgbClr val="23B08D"/>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 lastClr="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2894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223886" y="2067101"/>
            <a:ext cx="11115412" cy="2122618"/>
          </a:xfrm>
        </p:spPr>
        <p:txBody>
          <a:bodyPr>
            <a:noAutofit/>
          </a:bodyPr>
          <a:lstStyle/>
          <a:p>
            <a:pPr>
              <a:lnSpc>
                <a:spcPct val="150000"/>
              </a:lnSpc>
            </a:pPr>
            <a:br>
              <a:rPr lang="en-US" altLang="zh-TW" sz="4400" dirty="0"/>
            </a:br>
            <a:r>
              <a:rPr lang="zh-TW" altLang="en-US" sz="1800" dirty="0"/>
              <a:t>    </a:t>
            </a:r>
            <a:br>
              <a:rPr lang="en-US" altLang="zh-TW" sz="4400" dirty="0"/>
            </a:br>
            <a:r>
              <a:rPr lang="en-US" altLang="zh-TW" sz="4400" dirty="0"/>
              <a:t> </a:t>
            </a:r>
            <a:r>
              <a:rPr lang="zh-TW" altLang="en-US" sz="4400" dirty="0"/>
              <a:t>嘉義縣國中小，可以怎麼做？</a:t>
            </a:r>
            <a:br>
              <a:rPr lang="en-US" altLang="zh-TW" sz="4400" dirty="0"/>
            </a:br>
            <a:endParaRPr lang="en-GB" altLang="en-US" sz="440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836CA4A-736A-4E2C-83B3-B2886B00F40A}"/>
              </a:ext>
            </a:extLst>
          </p:cNvPr>
          <p:cNvSpPr>
            <a:spLocks noGrp="1"/>
          </p:cNvSpPr>
          <p:nvPr>
            <p:ph type="sldNum" sz="quarter" idx="12"/>
          </p:nvPr>
        </p:nvSpPr>
        <p:spPr/>
        <p:txBody>
          <a:bodyPr/>
          <a:lstStyle/>
          <a:p>
            <a:pPr>
              <a:defRPr/>
            </a:pPr>
            <a:fld id="{0770487F-9BD5-42AD-8B02-2C1798740C25}" type="slidenum">
              <a:rPr lang="en-GB" altLang="en-US" smtClean="0">
                <a:solidFill>
                  <a:prstClr val="white">
                    <a:lumMod val="85000"/>
                  </a:prstClr>
                </a:solidFill>
              </a:rPr>
              <a:pPr>
                <a:defRPr/>
              </a:pPr>
              <a:t>46</a:t>
            </a:fld>
            <a:endParaRPr lang="en-GB" altLang="en-US">
              <a:solidFill>
                <a:prstClr val="white">
                  <a:lumMod val="85000"/>
                </a:prstClr>
              </a:solidFill>
            </a:endParaRPr>
          </a:p>
        </p:txBody>
      </p:sp>
      <p:sp>
        <p:nvSpPr>
          <p:cNvPr id="4" name="文字方塊 3">
            <a:extLst>
              <a:ext uri="{FF2B5EF4-FFF2-40B4-BE49-F238E27FC236}">
                <a16:creationId xmlns:a16="http://schemas.microsoft.com/office/drawing/2014/main" id="{CC505F8A-CE2E-373B-91E8-6E3D5BB509FD}"/>
              </a:ext>
            </a:extLst>
          </p:cNvPr>
          <p:cNvSpPr txBox="1"/>
          <p:nvPr/>
        </p:nvSpPr>
        <p:spPr>
          <a:xfrm>
            <a:off x="3364583" y="3842710"/>
            <a:ext cx="7259425" cy="2062103"/>
          </a:xfrm>
          <a:prstGeom prst="rect">
            <a:avLst/>
          </a:prstGeom>
          <a:no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嘉義縣推動中小學數位學習精進方案，</a:t>
            </a:r>
            <a:r>
              <a:rPr lang="zh-TW" altLang="en-US" sz="3200" b="1" dirty="0">
                <a:solidFill>
                  <a:srgbClr val="FF0000"/>
                </a:solidFill>
                <a:latin typeface="微軟正黑體" panose="020B0604030504040204" pitchFamily="34" charset="-120"/>
                <a:ea typeface="微軟正黑體" panose="020B0604030504040204" pitchFamily="34" charset="-120"/>
              </a:rPr>
              <a:t>不是選擇，而是必然</a:t>
            </a:r>
            <a:r>
              <a:rPr lang="zh-TW" altLang="en-US" sz="3200" b="1" dirty="0">
                <a:latin typeface="微軟正黑體" panose="020B0604030504040204" pitchFamily="34" charset="-120"/>
                <a:ea typeface="微軟正黑體" panose="020B0604030504040204" pitchFamily="34" charset="-120"/>
              </a:rPr>
              <a:t>，並且已經走向</a:t>
            </a:r>
            <a:r>
              <a:rPr lang="zh-TW" altLang="en-US" sz="3200" b="1" dirty="0">
                <a:solidFill>
                  <a:srgbClr val="FF0000"/>
                </a:solidFill>
                <a:latin typeface="微軟正黑體" panose="020B0604030504040204" pitchFamily="34" charset="-120"/>
                <a:ea typeface="微軟正黑體" panose="020B0604030504040204" pitchFamily="34" charset="-120"/>
              </a:rPr>
              <a:t>「跨系統協作」</a:t>
            </a:r>
            <a:r>
              <a:rPr lang="zh-TW" altLang="en-US" sz="3200" b="1" dirty="0">
                <a:latin typeface="微軟正黑體" panose="020B0604030504040204" pitchFamily="34" charset="-120"/>
                <a:ea typeface="微軟正黑體" panose="020B0604030504040204" pitchFamily="34" charset="-120"/>
              </a:rPr>
              <a:t>模式 </a:t>
            </a:r>
            <a:br>
              <a:rPr lang="en-US" altLang="zh-TW" sz="3200" b="1" dirty="0">
                <a:latin typeface="微軟正黑體" panose="020B0604030504040204" pitchFamily="34" charset="-120"/>
                <a:ea typeface="微軟正黑體" panose="020B0604030504040204" pitchFamily="34" charset="-120"/>
              </a:rPr>
            </a:br>
            <a:endParaRPr lang="zh-TW" altLang="en-US" sz="3200" b="1" dirty="0">
              <a:latin typeface="微軟正黑體" panose="020B0604030504040204" pitchFamily="34" charset="-120"/>
              <a:ea typeface="微軟正黑體" panose="020B0604030504040204" pitchFamily="34" charset="-120"/>
            </a:endParaRPr>
          </a:p>
        </p:txBody>
      </p:sp>
      <p:pic>
        <p:nvPicPr>
          <p:cNvPr id="6" name="圖形 5" descr="雲端運算 以實心填滿">
            <a:extLst>
              <a:ext uri="{FF2B5EF4-FFF2-40B4-BE49-F238E27FC236}">
                <a16:creationId xmlns:a16="http://schemas.microsoft.com/office/drawing/2014/main" id="{47ACACBF-53F2-A5AA-1215-D1EDD457B1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5262" y="4993837"/>
            <a:ext cx="914400" cy="914400"/>
          </a:xfrm>
          <a:prstGeom prst="rect">
            <a:avLst/>
          </a:prstGeom>
        </p:spPr>
      </p:pic>
      <p:pic>
        <p:nvPicPr>
          <p:cNvPr id="8" name="圖形 7" descr="教室 以實心填滿">
            <a:extLst>
              <a:ext uri="{FF2B5EF4-FFF2-40B4-BE49-F238E27FC236}">
                <a16:creationId xmlns:a16="http://schemas.microsoft.com/office/drawing/2014/main" id="{7ED6D93C-6D47-4832-0119-3E02F9588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728" y="954464"/>
            <a:ext cx="1474510" cy="1474510"/>
          </a:xfrm>
          <a:prstGeom prst="rect">
            <a:avLst/>
          </a:prstGeom>
        </p:spPr>
      </p:pic>
    </p:spTree>
    <p:extLst>
      <p:ext uri="{BB962C8B-B14F-4D97-AF65-F5344CB8AC3E}">
        <p14:creationId xmlns:p14="http://schemas.microsoft.com/office/powerpoint/2010/main" val="25458027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6993BE-1FDF-428F-9269-DB9019402107}"/>
              </a:ext>
            </a:extLst>
          </p:cNvPr>
          <p:cNvSpPr>
            <a:spLocks noGrp="1"/>
          </p:cNvSpPr>
          <p:nvPr>
            <p:ph type="title"/>
          </p:nvPr>
        </p:nvSpPr>
        <p:spPr>
          <a:xfrm>
            <a:off x="743932" y="227679"/>
            <a:ext cx="10515600" cy="708301"/>
          </a:xfrm>
        </p:spPr>
        <p:txBody>
          <a:bodyPr>
            <a:normAutofit/>
          </a:bodyPr>
          <a:lstStyle/>
          <a:p>
            <a:pPr algn="ctr"/>
            <a:r>
              <a:rPr lang="zh-TW" altLang="en-US" sz="3600" b="1" dirty="0">
                <a:highlight>
                  <a:srgbClr val="FFFF00"/>
                </a:highlight>
              </a:rPr>
              <a:t>嘉 義 縣 全 縣 國 中 小 推 動 架 構</a:t>
            </a:r>
          </a:p>
        </p:txBody>
      </p:sp>
      <p:sp>
        <p:nvSpPr>
          <p:cNvPr id="4" name="投影片編號版面配置區 3">
            <a:extLst>
              <a:ext uri="{FF2B5EF4-FFF2-40B4-BE49-F238E27FC236}">
                <a16:creationId xmlns:a16="http://schemas.microsoft.com/office/drawing/2014/main" id="{5A8CF08A-D997-4BF1-821C-91B09ED1E251}"/>
              </a:ext>
            </a:extLst>
          </p:cNvPr>
          <p:cNvSpPr>
            <a:spLocks noGrp="1"/>
          </p:cNvSpPr>
          <p:nvPr>
            <p:ph type="sldNum" sz="quarter" idx="12"/>
          </p:nvPr>
        </p:nvSpPr>
        <p:spPr/>
        <p:txBody>
          <a:bodyPr/>
          <a:lstStyle/>
          <a:p>
            <a:fld id="{027F88FA-95D8-A04F-8E36-24DD1F38BB56}" type="slidenum">
              <a:rPr kumimoji="1" lang="zh-TW" altLang="en-US" smtClean="0"/>
              <a:t>47</a:t>
            </a:fld>
            <a:endParaRPr kumimoji="1" lang="zh-TW" altLang="en-US"/>
          </a:p>
        </p:txBody>
      </p:sp>
      <p:pic>
        <p:nvPicPr>
          <p:cNvPr id="5" name="圖片 4">
            <a:extLst>
              <a:ext uri="{FF2B5EF4-FFF2-40B4-BE49-F238E27FC236}">
                <a16:creationId xmlns:a16="http://schemas.microsoft.com/office/drawing/2014/main" id="{9BE30C81-6EE6-45A5-BBF5-1969031FB95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218" y="1172816"/>
            <a:ext cx="10730146" cy="5220669"/>
          </a:xfrm>
          <a:prstGeom prst="rect">
            <a:avLst/>
          </a:prstGeom>
        </p:spPr>
      </p:pic>
      <p:sp>
        <p:nvSpPr>
          <p:cNvPr id="6" name="橢圓 5">
            <a:extLst>
              <a:ext uri="{FF2B5EF4-FFF2-40B4-BE49-F238E27FC236}">
                <a16:creationId xmlns:a16="http://schemas.microsoft.com/office/drawing/2014/main" id="{6909695D-F0AE-4F67-8A98-BE6865265552}"/>
              </a:ext>
            </a:extLst>
          </p:cNvPr>
          <p:cNvSpPr/>
          <p:nvPr/>
        </p:nvSpPr>
        <p:spPr>
          <a:xfrm>
            <a:off x="4072380" y="2978870"/>
            <a:ext cx="6325385" cy="38791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圓角 7">
            <a:extLst>
              <a:ext uri="{FF2B5EF4-FFF2-40B4-BE49-F238E27FC236}">
                <a16:creationId xmlns:a16="http://schemas.microsoft.com/office/drawing/2014/main" id="{49A7C367-A175-4F9B-A369-3AA4B89AF7F8}"/>
              </a:ext>
            </a:extLst>
          </p:cNvPr>
          <p:cNvSpPr/>
          <p:nvPr/>
        </p:nvSpPr>
        <p:spPr>
          <a:xfrm>
            <a:off x="9087438" y="935979"/>
            <a:ext cx="2794368" cy="1119063"/>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本縣公私立國中小、</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兩所縣高中皆屬計畫執行範疇</a:t>
            </a:r>
          </a:p>
        </p:txBody>
      </p:sp>
    </p:spTree>
    <p:extLst>
      <p:ext uri="{BB962C8B-B14F-4D97-AF65-F5344CB8AC3E}">
        <p14:creationId xmlns:p14="http://schemas.microsoft.com/office/powerpoint/2010/main" val="3269769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CE763F-7655-BC8C-C661-EA9D367D59B3}"/>
              </a:ext>
            </a:extLst>
          </p:cNvPr>
          <p:cNvSpPr>
            <a:spLocks noGrp="1"/>
          </p:cNvSpPr>
          <p:nvPr>
            <p:ph type="title"/>
          </p:nvPr>
        </p:nvSpPr>
        <p:spPr>
          <a:xfrm>
            <a:off x="421064" y="281451"/>
            <a:ext cx="11349872" cy="708301"/>
          </a:xfrm>
        </p:spPr>
        <p:txBody>
          <a:bodyPr>
            <a:noAutofit/>
          </a:bodyPr>
          <a:lstStyle/>
          <a:p>
            <a:pPr algn="ctr"/>
            <a:r>
              <a:rPr lang="zh-TW" altLang="en-US" sz="3000" b="1" dirty="0">
                <a:solidFill>
                  <a:srgbClr val="FF0000"/>
                </a:solidFill>
              </a:rPr>
              <a:t>班班有網路、生生用平板、校校須推動</a:t>
            </a:r>
          </a:p>
        </p:txBody>
      </p:sp>
      <p:pic>
        <p:nvPicPr>
          <p:cNvPr id="5" name="圖片 4">
            <a:hlinkClick r:id="rId2"/>
            <a:extLst>
              <a:ext uri="{FF2B5EF4-FFF2-40B4-BE49-F238E27FC236}">
                <a16:creationId xmlns:a16="http://schemas.microsoft.com/office/drawing/2014/main" id="{C74DFDED-3E35-42D4-1688-E78D9D513138}"/>
              </a:ext>
            </a:extLst>
          </p:cNvPr>
          <p:cNvPicPr>
            <a:picLocks noChangeAspect="1"/>
          </p:cNvPicPr>
          <p:nvPr/>
        </p:nvPicPr>
        <p:blipFill>
          <a:blip r:embed="rId3"/>
          <a:stretch>
            <a:fillRect/>
          </a:stretch>
        </p:blipFill>
        <p:spPr>
          <a:xfrm>
            <a:off x="0" y="1042276"/>
            <a:ext cx="12192000" cy="5815724"/>
          </a:xfrm>
          <a:prstGeom prst="rect">
            <a:avLst/>
          </a:prstGeom>
        </p:spPr>
      </p:pic>
    </p:spTree>
    <p:extLst>
      <p:ext uri="{BB962C8B-B14F-4D97-AF65-F5344CB8AC3E}">
        <p14:creationId xmlns:p14="http://schemas.microsoft.com/office/powerpoint/2010/main" val="2722792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79319" y="83127"/>
            <a:ext cx="2031325"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名詞釋義</a:t>
            </a:r>
          </a:p>
        </p:txBody>
      </p:sp>
      <p:sp>
        <p:nvSpPr>
          <p:cNvPr id="6" name="矩形 5"/>
          <p:cNvSpPr/>
          <p:nvPr/>
        </p:nvSpPr>
        <p:spPr>
          <a:xfrm>
            <a:off x="2882562" y="92334"/>
            <a:ext cx="5595602" cy="646331"/>
          </a:xfrm>
          <a:prstGeom prst="rect">
            <a:avLst/>
          </a:prstGeom>
        </p:spPr>
        <p:txBody>
          <a:bodyPr wrap="square">
            <a:spAutoFit/>
          </a:bodyPr>
          <a:lstStyle/>
          <a:p>
            <a:r>
              <a:rPr lang="zh-TW" altLang="en-US" b="1" dirty="0">
                <a:latin typeface="微軟正黑體" panose="020B0604030504040204" pitchFamily="34" charset="-120"/>
                <a:ea typeface="微軟正黑體" panose="020B0604030504040204" pitchFamily="34" charset="-120"/>
              </a:rPr>
              <a:t>前瞻學校</a:t>
            </a:r>
            <a:r>
              <a:rPr lang="en-US" altLang="zh-TW" b="1" dirty="0">
                <a:latin typeface="微軟正黑體" panose="020B0604030504040204" pitchFamily="34" charset="-120"/>
                <a:ea typeface="微軟正黑體" panose="020B0604030504040204" pitchFamily="34" charset="-120"/>
              </a:rPr>
              <a:t>(A</a:t>
            </a:r>
            <a:r>
              <a:rPr lang="zh-TW" altLang="en-US" b="1" dirty="0">
                <a:latin typeface="微軟正黑體" panose="020B0604030504040204" pitchFamily="34" charset="-120"/>
                <a:ea typeface="微軟正黑體" panose="020B0604030504040204" pitchFamily="34" charset="-120"/>
              </a:rPr>
              <a:t>組學校</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111</a:t>
            </a:r>
            <a:r>
              <a:rPr lang="zh-TW" altLang="en-US" b="1" dirty="0">
                <a:latin typeface="微軟正黑體" panose="020B0604030504040204" pitchFamily="34" charset="-120"/>
                <a:ea typeface="微軟正黑體" panose="020B0604030504040204" pitchFamily="34" charset="-120"/>
              </a:rPr>
              <a:t>年度類</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學校</a:t>
            </a:r>
            <a:endParaRPr lang="en-US" altLang="zh-TW" b="1" dirty="0">
              <a:latin typeface="微軟正黑體" panose="020B0604030504040204" pitchFamily="34" charset="-120"/>
              <a:ea typeface="微軟正黑體" panose="020B0604030504040204" pitchFamily="34" charset="-120"/>
            </a:endParaRPr>
          </a:p>
          <a:p>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非前瞻學校</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(B</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組學校</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：非上述學校</a:t>
            </a:r>
            <a:endParaRPr lang="en-US" altLang="zh-TW" b="1" dirty="0">
              <a:solidFill>
                <a:schemeClr val="accent4">
                  <a:lumMod val="50000"/>
                </a:schemeClr>
              </a:solidFill>
              <a:latin typeface="微軟正黑體" panose="020B0604030504040204" pitchFamily="34" charset="-120"/>
              <a:ea typeface="微軟正黑體" panose="020B0604030504040204" pitchFamily="34" charset="-120"/>
            </a:endParaRPr>
          </a:p>
        </p:txBody>
      </p:sp>
      <p:sp>
        <p:nvSpPr>
          <p:cNvPr id="4" name="箭號: 向左 3">
            <a:extLst>
              <a:ext uri="{FF2B5EF4-FFF2-40B4-BE49-F238E27FC236}">
                <a16:creationId xmlns:a16="http://schemas.microsoft.com/office/drawing/2014/main" id="{86F7346C-442E-F689-0A9A-9D1D4D14DD43}"/>
              </a:ext>
            </a:extLst>
          </p:cNvPr>
          <p:cNvSpPr/>
          <p:nvPr/>
        </p:nvSpPr>
        <p:spPr>
          <a:xfrm>
            <a:off x="10322351" y="2516957"/>
            <a:ext cx="593889" cy="5279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5555EB1D-2E4D-9B06-F9CC-2A7C50749882}"/>
              </a:ext>
            </a:extLst>
          </p:cNvPr>
          <p:cNvSpPr txBox="1"/>
          <p:nvPr/>
        </p:nvSpPr>
        <p:spPr>
          <a:xfrm>
            <a:off x="11029363" y="1310326"/>
            <a:ext cx="593890" cy="3785652"/>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多數學校屬非前瞻學校</a:t>
            </a:r>
          </a:p>
        </p:txBody>
      </p:sp>
      <p:pic>
        <p:nvPicPr>
          <p:cNvPr id="11" name="圖片 10">
            <a:extLst>
              <a:ext uri="{FF2B5EF4-FFF2-40B4-BE49-F238E27FC236}">
                <a16:creationId xmlns:a16="http://schemas.microsoft.com/office/drawing/2014/main" id="{C8B19AC8-6646-07D1-8A1C-252403C556D3}"/>
              </a:ext>
            </a:extLst>
          </p:cNvPr>
          <p:cNvPicPr>
            <a:picLocks noChangeAspect="1"/>
          </p:cNvPicPr>
          <p:nvPr/>
        </p:nvPicPr>
        <p:blipFill>
          <a:blip r:embed="rId2"/>
          <a:stretch>
            <a:fillRect/>
          </a:stretch>
        </p:blipFill>
        <p:spPr>
          <a:xfrm>
            <a:off x="568747" y="684020"/>
            <a:ext cx="9429909" cy="6173980"/>
          </a:xfrm>
          <a:prstGeom prst="rect">
            <a:avLst/>
          </a:prstGeom>
        </p:spPr>
      </p:pic>
      <p:sp>
        <p:nvSpPr>
          <p:cNvPr id="2" name="矩形 1">
            <a:extLst>
              <a:ext uri="{FF2B5EF4-FFF2-40B4-BE49-F238E27FC236}">
                <a16:creationId xmlns:a16="http://schemas.microsoft.com/office/drawing/2014/main" id="{EE9BE0D1-2FB2-0A19-844B-EABA76E62FE0}"/>
              </a:ext>
            </a:extLst>
          </p:cNvPr>
          <p:cNvSpPr/>
          <p:nvPr/>
        </p:nvSpPr>
        <p:spPr>
          <a:xfrm>
            <a:off x="7069117" y="932155"/>
            <a:ext cx="2929539" cy="58335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426166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7" name="Google Shape;2743;p75"/>
          <p:cNvSpPr/>
          <p:nvPr/>
        </p:nvSpPr>
        <p:spPr>
          <a:xfrm>
            <a:off x="8942080" y="957881"/>
            <a:ext cx="3184616" cy="1918852"/>
          </a:xfrm>
          <a:prstGeom prst="wedgeRectCallout">
            <a:avLst>
              <a:gd name="adj1" fmla="val -37546"/>
              <a:gd name="adj2" fmla="val 84403"/>
            </a:avLst>
          </a:prstGeom>
          <a:solidFill>
            <a:schemeClr val="accent2">
              <a:lumMod val="75000"/>
            </a:schemeClr>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20" y="324486"/>
            <a:ext cx="7665720"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Microsoft JhengHei"/>
                <a:ea typeface="Microsoft JhengHei"/>
                <a:sym typeface="Microsoft JhengHei"/>
              </a:rPr>
              <a:t>基本理念</a:t>
            </a:r>
            <a:endParaRPr lang="zh-TW" altLang="en-US" dirty="0"/>
          </a:p>
        </p:txBody>
      </p:sp>
      <p:grpSp>
        <p:nvGrpSpPr>
          <p:cNvPr id="5" name="群組 4"/>
          <p:cNvGrpSpPr/>
          <p:nvPr/>
        </p:nvGrpSpPr>
        <p:grpSpPr>
          <a:xfrm>
            <a:off x="1695539" y="5516238"/>
            <a:ext cx="1836000" cy="1380542"/>
            <a:chOff x="10367035" y="2979045"/>
            <a:chExt cx="1836000" cy="1380542"/>
          </a:xfrm>
        </p:grpSpPr>
        <p:sp>
          <p:nvSpPr>
            <p:cNvPr id="99" name="Google Shape;602;p17"/>
            <p:cNvSpPr/>
            <p:nvPr/>
          </p:nvSpPr>
          <p:spPr>
            <a:xfrm>
              <a:off x="10481686" y="2979045"/>
              <a:ext cx="1601429" cy="1380542"/>
            </a:xfrm>
            <a:prstGeom prst="hexagon">
              <a:avLst>
                <a:gd name="adj" fmla="val 25000"/>
                <a:gd name="vf" fmla="val 115470"/>
              </a:avLst>
            </a:prstGeom>
            <a:solidFill>
              <a:srgbClr val="9BBB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BBB40"/>
                </a:solidFill>
                <a:latin typeface="Calibri"/>
                <a:ea typeface="Calibri"/>
                <a:cs typeface="Calibri"/>
                <a:sym typeface="Calibri"/>
              </a:endParaRPr>
            </a:p>
          </p:txBody>
        </p:sp>
        <p:sp>
          <p:nvSpPr>
            <p:cNvPr id="102" name="Google Shape;610;p17"/>
            <p:cNvSpPr txBox="1"/>
            <p:nvPr/>
          </p:nvSpPr>
          <p:spPr>
            <a:xfrm>
              <a:off x="10367035" y="3044079"/>
              <a:ext cx="1836000" cy="954195"/>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美國</a:t>
              </a:r>
              <a:endParaRPr lang="en-US" altLang="zh-TW"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國家工程院</a:t>
              </a:r>
              <a:endParaRPr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400"/>
                <a:buFont typeface="Arial"/>
                <a:buNone/>
              </a:pPr>
              <a:r>
                <a:rPr lang="zh-TW" altLang="en-US" sz="1400" b="0" i="0" u="none" strike="noStrike" cap="none" dirty="0">
                  <a:solidFill>
                    <a:schemeClr val="lt1"/>
                  </a:solidFill>
                  <a:latin typeface="Calibri"/>
                  <a:ea typeface="Calibri"/>
                  <a:cs typeface="Calibri"/>
                  <a:sym typeface="Calibri"/>
                </a:rPr>
                <a:t>未來</a:t>
              </a:r>
              <a:r>
                <a:rPr lang="en-US" altLang="zh-TW" sz="1400" b="0" i="0" u="none" strike="noStrike" cap="none" dirty="0">
                  <a:solidFill>
                    <a:schemeClr val="lt1"/>
                  </a:solidFill>
                  <a:latin typeface="Calibri"/>
                  <a:ea typeface="Calibri"/>
                  <a:cs typeface="Calibri"/>
                  <a:sym typeface="Calibri"/>
                </a:rPr>
                <a:t>14</a:t>
              </a:r>
              <a:r>
                <a:rPr lang="zh-TW" altLang="en-US" sz="1400" b="0" i="0" u="none" strike="noStrike" cap="none" dirty="0">
                  <a:solidFill>
                    <a:schemeClr val="lt1"/>
                  </a:solidFill>
                  <a:latin typeface="Calibri"/>
                  <a:ea typeface="Calibri"/>
                  <a:cs typeface="Calibri"/>
                  <a:sym typeface="Calibri"/>
                </a:rPr>
                <a:t>個</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1400"/>
                <a:buFont typeface="Arial"/>
                <a:buNone/>
              </a:pPr>
              <a:r>
                <a:rPr lang="zh-TW" altLang="en-US" sz="1400" b="0" i="0" u="none" strike="noStrike" cap="none" dirty="0">
                  <a:solidFill>
                    <a:schemeClr val="lt1"/>
                  </a:solidFill>
                  <a:latin typeface="Calibri"/>
                  <a:ea typeface="Calibri"/>
                  <a:cs typeface="Calibri"/>
                  <a:sym typeface="Calibri"/>
                </a:rPr>
                <a:t>重大挑戰之一</a:t>
              </a:r>
              <a:endParaRPr sz="1400" b="0" i="0" u="none" strike="noStrike" cap="none" dirty="0">
                <a:solidFill>
                  <a:srgbClr val="000000"/>
                </a:solidFill>
                <a:latin typeface="Arial"/>
                <a:ea typeface="Arial"/>
                <a:cs typeface="Arial"/>
                <a:sym typeface="Arial"/>
              </a:endParaRPr>
            </a:p>
          </p:txBody>
        </p:sp>
      </p:grpSp>
      <p:grpSp>
        <p:nvGrpSpPr>
          <p:cNvPr id="6" name="群組 5"/>
          <p:cNvGrpSpPr/>
          <p:nvPr/>
        </p:nvGrpSpPr>
        <p:grpSpPr>
          <a:xfrm>
            <a:off x="-37007" y="5238489"/>
            <a:ext cx="1836000" cy="1380542"/>
            <a:chOff x="9100944" y="5076075"/>
            <a:chExt cx="1836000" cy="1380542"/>
          </a:xfrm>
        </p:grpSpPr>
        <p:sp>
          <p:nvSpPr>
            <p:cNvPr id="98" name="Google Shape;600;p17"/>
            <p:cNvSpPr/>
            <p:nvPr/>
          </p:nvSpPr>
          <p:spPr>
            <a:xfrm>
              <a:off x="9198795" y="5076075"/>
              <a:ext cx="1601429" cy="1380542"/>
            </a:xfrm>
            <a:prstGeom prst="hexagon">
              <a:avLst>
                <a:gd name="adj" fmla="val 25000"/>
                <a:gd name="vf" fmla="val 115470"/>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611;p17"/>
            <p:cNvSpPr txBox="1"/>
            <p:nvPr/>
          </p:nvSpPr>
          <p:spPr>
            <a:xfrm>
              <a:off x="9100944" y="5132668"/>
              <a:ext cx="1836000" cy="95763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en-US" altLang="zh-CN" sz="2000" b="1" dirty="0">
                  <a:solidFill>
                    <a:schemeClr val="lt1"/>
                  </a:solidFill>
                  <a:latin typeface="Calibri"/>
                  <a:ea typeface="Calibri"/>
                  <a:cs typeface="Calibri"/>
                  <a:sym typeface="Calibri"/>
                </a:rPr>
                <a:t>UNESCO</a:t>
              </a: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「青島宣言」</a:t>
              </a:r>
              <a:endParaRPr lang="en-US" altLang="zh-TW" sz="1400"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Arial"/>
                  <a:cs typeface="Calibri"/>
                  <a:sym typeface="Calibri"/>
                </a:rPr>
                <a:t>人工智慧與</a:t>
              </a:r>
              <a:endParaRPr lang="en-US" altLang="zh-TW" sz="1400" b="0" i="0" u="none" strike="noStrike" cap="none"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Arial"/>
                  <a:cs typeface="Calibri"/>
                  <a:sym typeface="Calibri"/>
                </a:rPr>
                <a:t>教育共識</a:t>
              </a:r>
              <a:endParaRPr sz="1400" b="0" i="0" u="none" strike="noStrike" cap="none" dirty="0">
                <a:solidFill>
                  <a:srgbClr val="000000"/>
                </a:solidFill>
                <a:latin typeface="Arial"/>
                <a:ea typeface="Arial"/>
                <a:cs typeface="Arial"/>
                <a:sym typeface="Arial"/>
              </a:endParaRPr>
            </a:p>
          </p:txBody>
        </p:sp>
      </p:grpSp>
      <p:grpSp>
        <p:nvGrpSpPr>
          <p:cNvPr id="111" name="群組 110"/>
          <p:cNvGrpSpPr/>
          <p:nvPr/>
        </p:nvGrpSpPr>
        <p:grpSpPr>
          <a:xfrm>
            <a:off x="459846" y="3588304"/>
            <a:ext cx="1836000" cy="1380542"/>
            <a:chOff x="9100944" y="5076075"/>
            <a:chExt cx="1836000" cy="1380542"/>
          </a:xfrm>
        </p:grpSpPr>
        <p:sp>
          <p:nvSpPr>
            <p:cNvPr id="112" name="Google Shape;600;p17"/>
            <p:cNvSpPr/>
            <p:nvPr/>
          </p:nvSpPr>
          <p:spPr>
            <a:xfrm>
              <a:off x="9198795" y="5076075"/>
              <a:ext cx="1601429" cy="1380542"/>
            </a:xfrm>
            <a:prstGeom prst="hexagon">
              <a:avLst>
                <a:gd name="adj" fmla="val 25000"/>
                <a:gd name="vf" fmla="val 115470"/>
              </a:avLst>
            </a:prstGeom>
            <a:solidFill>
              <a:schemeClr val="tx2">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611;p17"/>
            <p:cNvSpPr txBox="1"/>
            <p:nvPr/>
          </p:nvSpPr>
          <p:spPr>
            <a:xfrm>
              <a:off x="9100944" y="5076075"/>
              <a:ext cx="1836000" cy="1014225"/>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sz="2000" b="1" dirty="0">
                  <a:solidFill>
                    <a:schemeClr val="lt1"/>
                  </a:solidFill>
                  <a:latin typeface="Calibri"/>
                  <a:ea typeface="Calibri"/>
                  <a:cs typeface="Calibri"/>
                  <a:sym typeface="Calibri"/>
                </a:rPr>
                <a:t>美國</a:t>
              </a:r>
              <a:endParaRPr lang="en-US" altLang="zh-TW" sz="2000" b="1"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2000" b="1" dirty="0">
                  <a:solidFill>
                    <a:schemeClr val="lt1"/>
                  </a:solidFill>
                  <a:latin typeface="Calibri"/>
                  <a:ea typeface="Calibri"/>
                  <a:cs typeface="Calibri"/>
                  <a:sym typeface="Calibri"/>
                </a:rPr>
                <a:t>蘭德智庫</a:t>
              </a:r>
              <a:endParaRPr lang="en-US" altLang="zh-TW" sz="2000" b="1"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客製化教學</a:t>
              </a:r>
              <a:endParaRPr lang="en-US" altLang="zh-TW" sz="1400" dirty="0">
                <a:solidFill>
                  <a:schemeClr val="lt1"/>
                </a:solidFill>
                <a:latin typeface="Calibri"/>
                <a:ea typeface="Arial"/>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dirty="0">
                  <a:solidFill>
                    <a:schemeClr val="lt1"/>
                  </a:solidFill>
                  <a:latin typeface="Calibri"/>
                  <a:ea typeface="Arial"/>
                  <a:cs typeface="Calibri"/>
                  <a:sym typeface="Calibri"/>
                </a:rPr>
                <a:t>提升學生表現</a:t>
              </a:r>
              <a:endParaRPr sz="1400" b="0" i="0" u="none" strike="noStrike" cap="none" dirty="0">
                <a:solidFill>
                  <a:srgbClr val="000000"/>
                </a:solidFill>
                <a:latin typeface="Arial"/>
                <a:ea typeface="Arial"/>
                <a:cs typeface="Arial"/>
                <a:sym typeface="Arial"/>
              </a:endParaRPr>
            </a:p>
          </p:txBody>
        </p:sp>
      </p:grpSp>
      <p:grpSp>
        <p:nvGrpSpPr>
          <p:cNvPr id="8" name="群組 7"/>
          <p:cNvGrpSpPr/>
          <p:nvPr/>
        </p:nvGrpSpPr>
        <p:grpSpPr>
          <a:xfrm>
            <a:off x="7045" y="1002248"/>
            <a:ext cx="10276763" cy="4875675"/>
            <a:chOff x="1068735" y="1125091"/>
            <a:chExt cx="10276763" cy="4875675"/>
          </a:xfrm>
        </p:grpSpPr>
        <p:grpSp>
          <p:nvGrpSpPr>
            <p:cNvPr id="33" name="Google Shape;652;p19"/>
            <p:cNvGrpSpPr/>
            <p:nvPr/>
          </p:nvGrpSpPr>
          <p:grpSpPr>
            <a:xfrm>
              <a:off x="4039739" y="4735431"/>
              <a:ext cx="4074039" cy="1265335"/>
              <a:chOff x="3138311" y="4819788"/>
              <a:chExt cx="5699125" cy="1770064"/>
            </a:xfrm>
          </p:grpSpPr>
          <p:sp>
            <p:nvSpPr>
              <p:cNvPr id="34" name="Google Shape;653;p19"/>
              <p:cNvSpPr/>
              <p:nvPr/>
            </p:nvSpPr>
            <p:spPr>
              <a:xfrm>
                <a:off x="3138311" y="6381889"/>
                <a:ext cx="5699125" cy="207963"/>
              </a:xfrm>
              <a:custGeom>
                <a:avLst/>
                <a:gdLst/>
                <a:ahLst/>
                <a:cxnLst/>
                <a:rect l="l" t="t" r="r" b="b"/>
                <a:pathLst>
                  <a:path w="1517" h="55" extrusionOk="0">
                    <a:moveTo>
                      <a:pt x="1491" y="0"/>
                    </a:moveTo>
                    <a:cubicBezTo>
                      <a:pt x="1491" y="0"/>
                      <a:pt x="1503" y="32"/>
                      <a:pt x="1447" y="32"/>
                    </a:cubicBezTo>
                    <a:cubicBezTo>
                      <a:pt x="1425" y="32"/>
                      <a:pt x="1116" y="32"/>
                      <a:pt x="794" y="32"/>
                    </a:cubicBezTo>
                    <a:cubicBezTo>
                      <a:pt x="722" y="32"/>
                      <a:pt x="722" y="32"/>
                      <a:pt x="722" y="32"/>
                    </a:cubicBezTo>
                    <a:cubicBezTo>
                      <a:pt x="401" y="32"/>
                      <a:pt x="92" y="32"/>
                      <a:pt x="70" y="32"/>
                    </a:cubicBezTo>
                    <a:cubicBezTo>
                      <a:pt x="14" y="32"/>
                      <a:pt x="26" y="0"/>
                      <a:pt x="26" y="0"/>
                    </a:cubicBezTo>
                    <a:cubicBezTo>
                      <a:pt x="26" y="0"/>
                      <a:pt x="0" y="34"/>
                      <a:pt x="96" y="55"/>
                    </a:cubicBezTo>
                    <a:cubicBezTo>
                      <a:pt x="1420" y="55"/>
                      <a:pt x="1420" y="55"/>
                      <a:pt x="1420" y="55"/>
                    </a:cubicBezTo>
                    <a:cubicBezTo>
                      <a:pt x="1517" y="34"/>
                      <a:pt x="1491" y="0"/>
                      <a:pt x="1491" y="0"/>
                    </a:cubicBezTo>
                    <a:close/>
                  </a:path>
                </a:pathLst>
              </a:custGeom>
              <a:gradFill>
                <a:gsLst>
                  <a:gs pos="0">
                    <a:srgbClr val="000000"/>
                  </a:gs>
                  <a:gs pos="51000">
                    <a:srgbClr val="7A7A7A"/>
                  </a:gs>
                  <a:gs pos="100000">
                    <a:srgbClr val="A5A5A5"/>
                  </a:gs>
                </a:gsLst>
                <a:lin ang="54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654;p19"/>
              <p:cNvSpPr/>
              <p:nvPr/>
            </p:nvSpPr>
            <p:spPr>
              <a:xfrm>
                <a:off x="3190698" y="4819788"/>
                <a:ext cx="5594350" cy="1682752"/>
              </a:xfrm>
              <a:custGeom>
                <a:avLst/>
                <a:gdLst/>
                <a:ahLst/>
                <a:cxnLst/>
                <a:rect l="l" t="t" r="r" b="b"/>
                <a:pathLst>
                  <a:path w="1489" h="446" extrusionOk="0">
                    <a:moveTo>
                      <a:pt x="1477" y="414"/>
                    </a:moveTo>
                    <a:cubicBezTo>
                      <a:pt x="1477" y="414"/>
                      <a:pt x="1218" y="44"/>
                      <a:pt x="1207" y="26"/>
                    </a:cubicBezTo>
                    <a:cubicBezTo>
                      <a:pt x="1190" y="1"/>
                      <a:pt x="1175" y="0"/>
                      <a:pt x="1175" y="0"/>
                    </a:cubicBezTo>
                    <a:cubicBezTo>
                      <a:pt x="247" y="0"/>
                      <a:pt x="247" y="0"/>
                      <a:pt x="247" y="0"/>
                    </a:cubicBezTo>
                    <a:cubicBezTo>
                      <a:pt x="247" y="0"/>
                      <a:pt x="225" y="6"/>
                      <a:pt x="215" y="26"/>
                    </a:cubicBezTo>
                    <a:cubicBezTo>
                      <a:pt x="206" y="45"/>
                      <a:pt x="12" y="414"/>
                      <a:pt x="12" y="414"/>
                    </a:cubicBezTo>
                    <a:cubicBezTo>
                      <a:pt x="12" y="414"/>
                      <a:pt x="0" y="446"/>
                      <a:pt x="56" y="446"/>
                    </a:cubicBezTo>
                    <a:cubicBezTo>
                      <a:pt x="78" y="446"/>
                      <a:pt x="387" y="446"/>
                      <a:pt x="708" y="446"/>
                    </a:cubicBezTo>
                    <a:cubicBezTo>
                      <a:pt x="708" y="446"/>
                      <a:pt x="708" y="446"/>
                      <a:pt x="708" y="446"/>
                    </a:cubicBezTo>
                    <a:cubicBezTo>
                      <a:pt x="709" y="446"/>
                      <a:pt x="709" y="446"/>
                      <a:pt x="709" y="446"/>
                    </a:cubicBezTo>
                    <a:cubicBezTo>
                      <a:pt x="709" y="446"/>
                      <a:pt x="709" y="446"/>
                      <a:pt x="709" y="446"/>
                    </a:cubicBezTo>
                    <a:cubicBezTo>
                      <a:pt x="1031" y="446"/>
                      <a:pt x="1411" y="446"/>
                      <a:pt x="1433" y="446"/>
                    </a:cubicBezTo>
                    <a:cubicBezTo>
                      <a:pt x="1489" y="446"/>
                      <a:pt x="1477" y="414"/>
                      <a:pt x="1477" y="414"/>
                    </a:cubicBezTo>
                    <a:close/>
                  </a:path>
                </a:pathLst>
              </a:custGeom>
              <a:gradFill>
                <a:gsLst>
                  <a:gs pos="0">
                    <a:srgbClr val="7A7A7A"/>
                  </a:gs>
                  <a:gs pos="17000">
                    <a:srgbClr val="535353"/>
                  </a:gs>
                  <a:gs pos="100000">
                    <a:srgbClr val="000000"/>
                  </a:gs>
                </a:gsLst>
                <a:lin ang="27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655;p19"/>
              <p:cNvSpPr/>
              <p:nvPr/>
            </p:nvSpPr>
            <p:spPr>
              <a:xfrm>
                <a:off x="3792362" y="4965839"/>
                <a:ext cx="4387851" cy="1352551"/>
              </a:xfrm>
              <a:custGeom>
                <a:avLst/>
                <a:gdLst/>
                <a:ahLst/>
                <a:cxnLst/>
                <a:rect l="l" t="t" r="r" b="b"/>
                <a:pathLst>
                  <a:path w="2764" h="852" extrusionOk="0">
                    <a:moveTo>
                      <a:pt x="343" y="0"/>
                    </a:moveTo>
                    <a:lnTo>
                      <a:pt x="2284" y="0"/>
                    </a:lnTo>
                    <a:lnTo>
                      <a:pt x="2764" y="852"/>
                    </a:lnTo>
                    <a:lnTo>
                      <a:pt x="0" y="852"/>
                    </a:lnTo>
                    <a:lnTo>
                      <a:pt x="343" y="0"/>
                    </a:lnTo>
                    <a:close/>
                  </a:path>
                </a:pathLst>
              </a:custGeom>
              <a:solidFill>
                <a:srgbClr val="5EC6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4" name="Google Shape;661;p19"/>
            <p:cNvSpPr/>
            <p:nvPr/>
          </p:nvSpPr>
          <p:spPr>
            <a:xfrm>
              <a:off x="3559570" y="3136429"/>
              <a:ext cx="1083533" cy="1083533"/>
            </a:xfrm>
            <a:prstGeom prst="ellipse">
              <a:avLst/>
            </a:prstGeom>
            <a:solidFill>
              <a:srgbClr val="546E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662;p19"/>
            <p:cNvSpPr/>
            <p:nvPr/>
          </p:nvSpPr>
          <p:spPr>
            <a:xfrm>
              <a:off x="5406324" y="2280262"/>
              <a:ext cx="1083533" cy="1083533"/>
            </a:xfrm>
            <a:prstGeom prst="ellipse">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663;p19"/>
            <p:cNvSpPr/>
            <p:nvPr/>
          </p:nvSpPr>
          <p:spPr>
            <a:xfrm>
              <a:off x="7242887" y="3171890"/>
              <a:ext cx="1083533" cy="1083533"/>
            </a:xfrm>
            <a:prstGeom prst="ellipse">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673;p19"/>
            <p:cNvSpPr txBox="1"/>
            <p:nvPr/>
          </p:nvSpPr>
          <p:spPr>
            <a:xfrm>
              <a:off x="1068735" y="2200570"/>
              <a:ext cx="3418570" cy="830997"/>
            </a:xfrm>
            <a:prstGeom prst="rect">
              <a:avLst/>
            </a:prstGeom>
            <a:noFill/>
            <a:ln>
              <a:noFill/>
            </a:ln>
          </p:spPr>
          <p:txBody>
            <a:bodyPr spcFirstLastPara="1" wrap="square" lIns="91425" tIns="45700" rIns="91425" bIns="45700" anchor="t" anchorCtr="0">
              <a:noAutofit/>
            </a:bodyPr>
            <a:lstStyle/>
            <a:p>
              <a:pPr lvl="0" algn="r">
                <a:lnSpc>
                  <a:spcPct val="120000"/>
                </a:lnSpc>
                <a:buClr>
                  <a:srgbClr val="000000"/>
                </a:buClr>
                <a:buSzPts val="2400"/>
              </a:pPr>
              <a:r>
                <a:rPr lang="zh-CN" altLang="en-US" sz="2400" b="1" dirty="0">
                  <a:solidFill>
                    <a:srgbClr val="546E7A"/>
                  </a:solidFill>
                  <a:ea typeface="Calibri"/>
                  <a:cs typeface="Calibri"/>
                  <a:sym typeface="Calibri"/>
                </a:rPr>
                <a:t>個人化學習（</a:t>
              </a:r>
              <a:r>
                <a:rPr lang="en-US" altLang="zh-CN" sz="2400" b="1" dirty="0">
                  <a:solidFill>
                    <a:srgbClr val="546E7A"/>
                  </a:solidFill>
                  <a:ea typeface="Calibri"/>
                  <a:cs typeface="Calibri"/>
                  <a:sym typeface="Calibri"/>
                </a:rPr>
                <a:t>personalized learning</a:t>
              </a:r>
              <a:r>
                <a:rPr lang="zh-CN" altLang="en-US" sz="2400" b="1" dirty="0">
                  <a:solidFill>
                    <a:srgbClr val="546E7A"/>
                  </a:solidFill>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83" name="Google Shape;674;p19"/>
            <p:cNvSpPr txBox="1"/>
            <p:nvPr/>
          </p:nvSpPr>
          <p:spPr>
            <a:xfrm>
              <a:off x="3656028" y="1125091"/>
              <a:ext cx="4567371" cy="830997"/>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CN" altLang="en-US" sz="2400" b="1" dirty="0">
                  <a:solidFill>
                    <a:srgbClr val="5EC6D3"/>
                  </a:solidFill>
                  <a:ea typeface="Calibri"/>
                  <a:cs typeface="Calibri"/>
                  <a:sym typeface="Calibri"/>
                </a:rPr>
                <a:t>人工智慧導入數位學習</a:t>
              </a:r>
              <a:endParaRPr lang="en-US" altLang="zh-CN" sz="2400" b="1" dirty="0">
                <a:solidFill>
                  <a:srgbClr val="5EC6D3"/>
                </a:solidFill>
                <a:ea typeface="Calibri"/>
                <a:cs typeface="Calibri"/>
                <a:sym typeface="Calibri"/>
              </a:endParaRPr>
            </a:p>
            <a:p>
              <a:pPr lvl="0" algn="ctr">
                <a:lnSpc>
                  <a:spcPct val="120000"/>
                </a:lnSpc>
                <a:buClr>
                  <a:srgbClr val="000000"/>
                </a:buClr>
                <a:buSzPts val="2400"/>
              </a:pPr>
              <a:r>
                <a:rPr lang="en-US" altLang="zh-CN" sz="2400" b="1" dirty="0">
                  <a:solidFill>
                    <a:srgbClr val="5EC6D3"/>
                  </a:solidFill>
                  <a:ea typeface="Calibri"/>
                  <a:cs typeface="Calibri"/>
                  <a:sym typeface="Calibri"/>
                </a:rPr>
                <a:t>(Artificial Intelligence in e-learning)</a:t>
              </a:r>
              <a:endParaRPr sz="1400" b="0" i="0" u="none" strike="noStrike" cap="none" dirty="0">
                <a:solidFill>
                  <a:srgbClr val="000000"/>
                </a:solidFill>
                <a:latin typeface="Arial"/>
                <a:ea typeface="Arial"/>
                <a:cs typeface="Arial"/>
                <a:sym typeface="Arial"/>
              </a:endParaRPr>
            </a:p>
          </p:txBody>
        </p:sp>
        <p:sp>
          <p:nvSpPr>
            <p:cNvPr id="84" name="Google Shape;675;p19"/>
            <p:cNvSpPr txBox="1"/>
            <p:nvPr/>
          </p:nvSpPr>
          <p:spPr>
            <a:xfrm>
              <a:off x="8488980" y="3171890"/>
              <a:ext cx="2856518" cy="83099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400"/>
                <a:buFont typeface="Arial"/>
                <a:buNone/>
              </a:pPr>
              <a:r>
                <a:rPr lang="zh-TW" altLang="en-US" sz="2400" b="1" dirty="0">
                  <a:solidFill>
                    <a:srgbClr val="F8841D"/>
                  </a:solidFill>
                  <a:latin typeface="Calibri"/>
                  <a:ea typeface="Calibri"/>
                  <a:cs typeface="Calibri"/>
                  <a:sym typeface="Calibri"/>
                </a:rPr>
                <a:t>未來</a:t>
              </a:r>
              <a:r>
                <a:rPr lang="zh-TW" altLang="en-US" sz="2400" b="1" i="0" u="none" strike="noStrike" cap="none" dirty="0">
                  <a:solidFill>
                    <a:srgbClr val="F8841D"/>
                  </a:solidFill>
                  <a:latin typeface="Calibri"/>
                  <a:ea typeface="Calibri"/>
                  <a:cs typeface="Calibri"/>
                  <a:sym typeface="Calibri"/>
                </a:rPr>
                <a:t>重要趨勢</a:t>
              </a:r>
            </a:p>
            <a:p>
              <a:pPr marL="0" marR="0" lvl="0" indent="0" algn="l" rtl="0">
                <a:lnSpc>
                  <a:spcPct val="120000"/>
                </a:lnSpc>
                <a:spcBef>
                  <a:spcPts val="0"/>
                </a:spcBef>
                <a:spcAft>
                  <a:spcPts val="0"/>
                </a:spcAft>
                <a:buClr>
                  <a:srgbClr val="000000"/>
                </a:buClr>
                <a:buSzPts val="2400"/>
                <a:buFont typeface="Arial"/>
                <a:buNone/>
              </a:pPr>
              <a:r>
                <a:rPr lang="zh-TW" altLang="en-US" sz="1600" b="0" i="0" u="none" strike="noStrike" cap="none" dirty="0">
                  <a:solidFill>
                    <a:srgbClr val="595959"/>
                  </a:solidFill>
                  <a:latin typeface="Calibri"/>
                  <a:ea typeface="Calibri"/>
                  <a:cs typeface="Calibri"/>
                  <a:sym typeface="Calibri"/>
                </a:rPr>
                <a:t>科技輔助自主學習</a:t>
              </a:r>
              <a:endParaRPr sz="1400" b="0" i="0" u="none" strike="noStrike" cap="none" dirty="0">
                <a:solidFill>
                  <a:srgbClr val="000000"/>
                </a:solidFill>
                <a:latin typeface="Arial"/>
                <a:ea typeface="Arial"/>
                <a:cs typeface="Arial"/>
                <a:sym typeface="Arial"/>
              </a:endParaRPr>
            </a:p>
          </p:txBody>
        </p:sp>
        <p:sp>
          <p:nvSpPr>
            <p:cNvPr id="117" name="Google Shape;1463;p42"/>
            <p:cNvSpPr/>
            <p:nvPr/>
          </p:nvSpPr>
          <p:spPr>
            <a:xfrm>
              <a:off x="3992922" y="3394122"/>
              <a:ext cx="202699" cy="181909"/>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464;p42"/>
            <p:cNvSpPr/>
            <p:nvPr/>
          </p:nvSpPr>
          <p:spPr>
            <a:xfrm>
              <a:off x="3920158" y="3633203"/>
              <a:ext cx="350824" cy="275463"/>
            </a:xfrm>
            <a:custGeom>
              <a:avLst/>
              <a:gdLst/>
              <a:ahLst/>
              <a:cxnLst/>
              <a:rect l="l" t="t" r="r" b="b"/>
              <a:pathLst>
                <a:path w="19" h="15" extrusionOk="0">
                  <a:moveTo>
                    <a:pt x="10" y="0"/>
                  </a:moveTo>
                  <a:cubicBezTo>
                    <a:pt x="2" y="0"/>
                    <a:pt x="0" y="15"/>
                    <a:pt x="0" y="15"/>
                  </a:cubicBezTo>
                  <a:cubicBezTo>
                    <a:pt x="19" y="15"/>
                    <a:pt x="19" y="15"/>
                    <a:pt x="19" y="15"/>
                  </a:cubicBezTo>
                  <a:cubicBezTo>
                    <a:pt x="19" y="15"/>
                    <a:pt x="17" y="0"/>
                    <a:pt x="1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9" name="Google Shape;1579;p45"/>
            <p:cNvGrpSpPr/>
            <p:nvPr/>
          </p:nvGrpSpPr>
          <p:grpSpPr>
            <a:xfrm>
              <a:off x="5702860" y="2603663"/>
              <a:ext cx="492727" cy="474612"/>
              <a:chOff x="4564644" y="1812730"/>
              <a:chExt cx="215900" cy="207963"/>
            </a:xfrm>
          </p:grpSpPr>
          <p:sp>
            <p:nvSpPr>
              <p:cNvPr id="120" name="Google Shape;1580;p45"/>
              <p:cNvSpPr/>
              <p:nvPr/>
            </p:nvSpPr>
            <p:spPr>
              <a:xfrm>
                <a:off x="4564644" y="1812730"/>
                <a:ext cx="215900" cy="207963"/>
              </a:xfrm>
              <a:custGeom>
                <a:avLst/>
                <a:gdLst/>
                <a:ahLst/>
                <a:cxnLst/>
                <a:rect l="l" t="t" r="r" b="b"/>
                <a:pathLst>
                  <a:path w="133" h="127" extrusionOk="0">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121" name="Google Shape;1581;p45"/>
              <p:cNvSpPr/>
              <p:nvPr/>
            </p:nvSpPr>
            <p:spPr>
              <a:xfrm>
                <a:off x="4666245" y="1949257"/>
                <a:ext cx="15875" cy="17463"/>
              </a:xfrm>
              <a:prstGeom prst="ellipse">
                <a:avLst/>
              </a:pr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grpSp>
        <p:sp>
          <p:nvSpPr>
            <p:cNvPr id="122" name="Google Shape;1802;p51"/>
            <p:cNvSpPr/>
            <p:nvPr/>
          </p:nvSpPr>
          <p:spPr>
            <a:xfrm>
              <a:off x="7336577" y="3503968"/>
              <a:ext cx="890668" cy="423982"/>
            </a:xfrm>
            <a:custGeom>
              <a:avLst/>
              <a:gdLst/>
              <a:ahLst/>
              <a:cxnLst/>
              <a:rect l="l" t="t" r="r" b="b"/>
              <a:pathLst>
                <a:path w="584" h="278" extrusionOk="0">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4" name="群組 113"/>
          <p:cNvGrpSpPr/>
          <p:nvPr/>
        </p:nvGrpSpPr>
        <p:grpSpPr>
          <a:xfrm>
            <a:off x="8358447" y="4383234"/>
            <a:ext cx="1836000" cy="1380542"/>
            <a:chOff x="7814745" y="2979045"/>
            <a:chExt cx="1836000" cy="1380542"/>
          </a:xfrm>
        </p:grpSpPr>
        <p:sp>
          <p:nvSpPr>
            <p:cNvPr id="115" name="Google Shape;604;p17"/>
            <p:cNvSpPr/>
            <p:nvPr/>
          </p:nvSpPr>
          <p:spPr>
            <a:xfrm>
              <a:off x="7948158" y="2979045"/>
              <a:ext cx="1601429" cy="1380542"/>
            </a:xfrm>
            <a:prstGeom prst="hexagon">
              <a:avLst>
                <a:gd name="adj" fmla="val 25000"/>
                <a:gd name="vf" fmla="val 115470"/>
              </a:avLst>
            </a:prstGeom>
            <a:solidFill>
              <a:srgbClr val="F2685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609;p17"/>
            <p:cNvSpPr txBox="1"/>
            <p:nvPr/>
          </p:nvSpPr>
          <p:spPr>
            <a:xfrm>
              <a:off x="7814745" y="3060158"/>
              <a:ext cx="1836000" cy="93811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b="1" i="0" u="none" strike="noStrike" cap="none" dirty="0">
                  <a:solidFill>
                    <a:schemeClr val="lt1"/>
                  </a:solidFill>
                  <a:latin typeface="Calibri"/>
                  <a:ea typeface="Calibri"/>
                  <a:cs typeface="Calibri"/>
                  <a:sym typeface="Calibri"/>
                </a:rPr>
                <a:t>蓋茲基金會</a:t>
              </a:r>
              <a:endParaRPr lang="en-US" altLang="zh-TW"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投入數億美元</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支持個人化學習的</a:t>
              </a:r>
              <a:endParaRPr lang="en-US" altLang="zh-TW" sz="1400" b="0"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研究與開發</a:t>
              </a:r>
              <a:endParaRPr sz="1400" b="0" i="0" u="none" strike="noStrike" cap="none" dirty="0">
                <a:solidFill>
                  <a:srgbClr val="000000"/>
                </a:solidFill>
                <a:latin typeface="Arial"/>
                <a:ea typeface="Arial"/>
                <a:cs typeface="Arial"/>
                <a:sym typeface="Arial"/>
              </a:endParaRPr>
            </a:p>
          </p:txBody>
        </p:sp>
      </p:grpSp>
      <p:grpSp>
        <p:nvGrpSpPr>
          <p:cNvPr id="10" name="群組 9"/>
          <p:cNvGrpSpPr/>
          <p:nvPr/>
        </p:nvGrpSpPr>
        <p:grpSpPr>
          <a:xfrm>
            <a:off x="8848234" y="1008001"/>
            <a:ext cx="3372308" cy="2485593"/>
            <a:chOff x="8840786" y="1590548"/>
            <a:chExt cx="3372308" cy="2485593"/>
          </a:xfrm>
        </p:grpSpPr>
        <p:sp>
          <p:nvSpPr>
            <p:cNvPr id="128" name="Google Shape;2747;p75"/>
            <p:cNvSpPr txBox="1"/>
            <p:nvPr/>
          </p:nvSpPr>
          <p:spPr>
            <a:xfrm>
              <a:off x="9306831" y="1590548"/>
              <a:ext cx="2426314" cy="400110"/>
            </a:xfrm>
            <a:prstGeom prst="rect">
              <a:avLst/>
            </a:prstGeom>
            <a:noFill/>
            <a:ln>
              <a:noFill/>
            </a:ln>
          </p:spPr>
          <p:txBody>
            <a:bodyPr spcFirstLastPara="1" wrap="square" lIns="91425" tIns="45700" rIns="91425" bIns="45700" anchor="t" anchorCtr="0">
              <a:noAutofit/>
            </a:bodyPr>
            <a:lstStyle/>
            <a:p>
              <a:pPr lvl="0" algn="ctr">
                <a:buClr>
                  <a:srgbClr val="000000"/>
                </a:buClr>
                <a:buSzPts val="2000"/>
              </a:pPr>
              <a:r>
                <a:rPr lang="zh-CN" altLang="en-US" sz="2000" b="1" dirty="0">
                  <a:solidFill>
                    <a:schemeClr val="lt1"/>
                  </a:solidFill>
                  <a:latin typeface="Arial"/>
                  <a:ea typeface="Arial"/>
                  <a:cs typeface="Arial"/>
                  <a:sym typeface="Arial"/>
                </a:rPr>
                <a:t>關鍵</a:t>
              </a:r>
            </a:p>
          </p:txBody>
        </p:sp>
        <p:sp>
          <p:nvSpPr>
            <p:cNvPr id="129" name="Google Shape;2748;p75"/>
            <p:cNvSpPr/>
            <p:nvPr/>
          </p:nvSpPr>
          <p:spPr>
            <a:xfrm>
              <a:off x="8840786" y="1926878"/>
              <a:ext cx="3372308" cy="2149263"/>
            </a:xfrm>
            <a:prstGeom prst="rect">
              <a:avLst/>
            </a:prstGeom>
            <a:noFill/>
            <a:ln>
              <a:noFill/>
            </a:ln>
          </p:spPr>
          <p:txBody>
            <a:bodyPr spcFirstLastPara="1" wrap="square" lIns="91425" tIns="45700" rIns="91425" bIns="45700" anchor="t" anchorCtr="0">
              <a:noAutofit/>
            </a:bodyPr>
            <a:lstStyle/>
            <a:p>
              <a:pPr lvl="0" algn="ctr">
                <a:lnSpc>
                  <a:spcPct val="130000"/>
                </a:lnSpc>
                <a:buClr>
                  <a:srgbClr val="000000"/>
                </a:buClr>
                <a:buSzPts val="1400"/>
              </a:pPr>
              <a:r>
                <a:rPr lang="en-US" altLang="zh-TW" sz="1400" dirty="0">
                  <a:solidFill>
                    <a:schemeClr val="lt1"/>
                  </a:solidFill>
                  <a:latin typeface="Arial"/>
                  <a:ea typeface="Arial"/>
                  <a:cs typeface="Arial"/>
                  <a:sym typeface="Arial"/>
                </a:rPr>
                <a:t>1.</a:t>
              </a:r>
              <a:r>
                <a:rPr lang="zh-TW" altLang="en-US" sz="1400" dirty="0">
                  <a:solidFill>
                    <a:schemeClr val="lt1"/>
                  </a:solidFill>
                  <a:latin typeface="Arial"/>
                  <a:ea typeface="Arial"/>
                  <a:cs typeface="Arial"/>
                  <a:sym typeface="Arial"/>
                </a:rPr>
                <a:t>支持自主學習的人工智慧的學習系統</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2.</a:t>
              </a:r>
              <a:r>
                <a:rPr lang="zh-TW" altLang="en-US" sz="1400" dirty="0">
                  <a:solidFill>
                    <a:schemeClr val="lt1"/>
                  </a:solidFill>
                  <a:latin typeface="Arial"/>
                  <a:ea typeface="Arial"/>
                  <a:cs typeface="Arial"/>
                  <a:sym typeface="Arial"/>
                </a:rPr>
                <a:t>個人化學習載具與網路</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3.</a:t>
              </a:r>
              <a:r>
                <a:rPr lang="zh-TW" altLang="en-US" sz="1400" dirty="0">
                  <a:solidFill>
                    <a:schemeClr val="lt1"/>
                  </a:solidFill>
                  <a:latin typeface="Arial"/>
                  <a:ea typeface="Arial"/>
                  <a:cs typeface="Arial"/>
                  <a:sym typeface="Arial"/>
                </a:rPr>
                <a:t>科技輔助自主學習的教學與學習模式</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4.</a:t>
              </a:r>
              <a:r>
                <a:rPr lang="zh-TW" altLang="en-US" sz="1400" dirty="0">
                  <a:solidFill>
                    <a:schemeClr val="lt1"/>
                  </a:solidFill>
                  <a:latin typeface="Arial"/>
                  <a:ea typeface="Arial"/>
                  <a:cs typeface="Arial"/>
                  <a:sym typeface="Arial"/>
                </a:rPr>
                <a:t>教師培力與支持系統</a:t>
              </a:r>
            </a:p>
            <a:p>
              <a:pPr lvl="0" algn="ctr">
                <a:lnSpc>
                  <a:spcPct val="130000"/>
                </a:lnSpc>
                <a:buClr>
                  <a:srgbClr val="000000"/>
                </a:buClr>
                <a:buSzPts val="1400"/>
              </a:pPr>
              <a:r>
                <a:rPr lang="en-US" altLang="zh-TW" sz="1400" dirty="0">
                  <a:solidFill>
                    <a:schemeClr val="lt1"/>
                  </a:solidFill>
                  <a:latin typeface="Arial"/>
                  <a:ea typeface="Arial"/>
                  <a:cs typeface="Arial"/>
                  <a:sym typeface="Arial"/>
                </a:rPr>
                <a:t>5.</a:t>
              </a:r>
              <a:r>
                <a:rPr lang="zh-TW" altLang="en-US" sz="1400" dirty="0">
                  <a:solidFill>
                    <a:schemeClr val="lt1"/>
                  </a:solidFill>
                  <a:latin typeface="Arial"/>
                  <a:ea typeface="Arial"/>
                  <a:cs typeface="Arial"/>
                  <a:sym typeface="Arial"/>
                </a:rPr>
                <a:t>學習分析與大數據的應用</a:t>
              </a:r>
            </a:p>
          </p:txBody>
        </p:sp>
      </p:grpSp>
      <p:grpSp>
        <p:nvGrpSpPr>
          <p:cNvPr id="4" name="群組 3"/>
          <p:cNvGrpSpPr/>
          <p:nvPr/>
        </p:nvGrpSpPr>
        <p:grpSpPr>
          <a:xfrm>
            <a:off x="6976370" y="5444174"/>
            <a:ext cx="1836000" cy="1380542"/>
            <a:chOff x="7814745" y="2979045"/>
            <a:chExt cx="1836000" cy="1380542"/>
          </a:xfrm>
        </p:grpSpPr>
        <p:sp>
          <p:nvSpPr>
            <p:cNvPr id="100" name="Google Shape;604;p17"/>
            <p:cNvSpPr/>
            <p:nvPr/>
          </p:nvSpPr>
          <p:spPr>
            <a:xfrm>
              <a:off x="7948158" y="2979045"/>
              <a:ext cx="1601429" cy="1380542"/>
            </a:xfrm>
            <a:prstGeom prst="hexagon">
              <a:avLst>
                <a:gd name="adj" fmla="val 25000"/>
                <a:gd name="vf" fmla="val 115470"/>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609;p17"/>
            <p:cNvSpPr txBox="1"/>
            <p:nvPr/>
          </p:nvSpPr>
          <p:spPr>
            <a:xfrm>
              <a:off x="7814745" y="3296351"/>
              <a:ext cx="1836000" cy="701923"/>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zh-TW" altLang="en-US" sz="2000" b="1" i="0" u="none" strike="noStrike" cap="none" dirty="0">
                  <a:solidFill>
                    <a:schemeClr val="lt1"/>
                  </a:solidFill>
                  <a:latin typeface="Calibri"/>
                  <a:ea typeface="Calibri"/>
                  <a:cs typeface="Calibri"/>
                  <a:sym typeface="Calibri"/>
                </a:rPr>
                <a:t>美國教育部</a:t>
              </a:r>
              <a:endParaRPr lang="en-US" altLang="zh-TW" sz="2000" b="1" i="0" u="none" strike="noStrike" cap="none" dirty="0">
                <a:solidFill>
                  <a:schemeClr val="lt1"/>
                </a:solidFill>
                <a:latin typeface="Calibri"/>
                <a:ea typeface="Calibri"/>
                <a:cs typeface="Calibri"/>
                <a:sym typeface="Calibri"/>
              </a:endParaRPr>
            </a:p>
            <a:p>
              <a:pPr marL="0" marR="0" lvl="0" indent="0" algn="ctr" rtl="0">
                <a:lnSpc>
                  <a:spcPct val="120000"/>
                </a:lnSpc>
                <a:spcBef>
                  <a:spcPts val="0"/>
                </a:spcBef>
                <a:spcAft>
                  <a:spcPts val="0"/>
                </a:spcAft>
                <a:buClr>
                  <a:srgbClr val="000000"/>
                </a:buClr>
                <a:buSzPts val="2000"/>
                <a:buFont typeface="Arial"/>
                <a:buNone/>
              </a:pPr>
              <a:r>
                <a:rPr lang="zh-TW" altLang="en-US" sz="1400" b="0" i="0" u="none" strike="noStrike" cap="none" dirty="0">
                  <a:solidFill>
                    <a:schemeClr val="lt1"/>
                  </a:solidFill>
                  <a:latin typeface="Calibri"/>
                  <a:ea typeface="Calibri"/>
                  <a:cs typeface="Calibri"/>
                  <a:sym typeface="Calibri"/>
                </a:rPr>
                <a:t>邁向巔峰計畫</a:t>
              </a:r>
              <a:endParaRPr sz="1400" b="0" i="0" u="none" strike="noStrike" cap="none" dirty="0">
                <a:solidFill>
                  <a:srgbClr val="000000"/>
                </a:solidFill>
                <a:latin typeface="Arial"/>
                <a:ea typeface="Arial"/>
                <a:cs typeface="Arial"/>
                <a:sym typeface="Arial"/>
              </a:endParaRPr>
            </a:p>
          </p:txBody>
        </p:sp>
      </p:grpSp>
      <p:grpSp>
        <p:nvGrpSpPr>
          <p:cNvPr id="130" name="Google Shape;656;p19"/>
          <p:cNvGrpSpPr/>
          <p:nvPr/>
        </p:nvGrpSpPr>
        <p:grpSpPr>
          <a:xfrm>
            <a:off x="3822374" y="3550591"/>
            <a:ext cx="2157199" cy="1648053"/>
            <a:chOff x="7164566" y="4996155"/>
            <a:chExt cx="423145" cy="323274"/>
          </a:xfrm>
        </p:grpSpPr>
        <p:sp>
          <p:nvSpPr>
            <p:cNvPr id="131" name="Google Shape;657;p19"/>
            <p:cNvSpPr/>
            <p:nvPr/>
          </p:nvSpPr>
          <p:spPr>
            <a:xfrm>
              <a:off x="7277581" y="5164362"/>
              <a:ext cx="199746" cy="86733"/>
            </a:xfrm>
            <a:custGeom>
              <a:avLst/>
              <a:gdLst/>
              <a:ahLst/>
              <a:cxnLst/>
              <a:rect l="l" t="t" r="r" b="b"/>
              <a:pathLst>
                <a:path w="32" h="14" extrusionOk="0">
                  <a:moveTo>
                    <a:pt x="27" y="14"/>
                  </a:moveTo>
                  <a:cubicBezTo>
                    <a:pt x="26" y="14"/>
                    <a:pt x="25" y="13"/>
                    <a:pt x="24" y="12"/>
                  </a:cubicBezTo>
                  <a:cubicBezTo>
                    <a:pt x="22" y="10"/>
                    <a:pt x="19" y="9"/>
                    <a:pt x="16" y="9"/>
                  </a:cubicBezTo>
                  <a:cubicBezTo>
                    <a:pt x="13" y="9"/>
                    <a:pt x="10" y="10"/>
                    <a:pt x="8" y="12"/>
                  </a:cubicBezTo>
                  <a:cubicBezTo>
                    <a:pt x="6" y="14"/>
                    <a:pt x="4" y="14"/>
                    <a:pt x="2" y="12"/>
                  </a:cubicBezTo>
                  <a:cubicBezTo>
                    <a:pt x="0" y="11"/>
                    <a:pt x="0" y="8"/>
                    <a:pt x="2" y="7"/>
                  </a:cubicBezTo>
                  <a:cubicBezTo>
                    <a:pt x="5" y="3"/>
                    <a:pt x="11" y="0"/>
                    <a:pt x="16" y="0"/>
                  </a:cubicBezTo>
                  <a:cubicBezTo>
                    <a:pt x="22" y="0"/>
                    <a:pt x="27" y="3"/>
                    <a:pt x="30" y="7"/>
                  </a:cubicBezTo>
                  <a:cubicBezTo>
                    <a:pt x="32" y="8"/>
                    <a:pt x="32" y="11"/>
                    <a:pt x="30" y="12"/>
                  </a:cubicBezTo>
                  <a:cubicBezTo>
                    <a:pt x="29" y="13"/>
                    <a:pt x="28" y="14"/>
                    <a:pt x="27" y="14"/>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658;p19"/>
            <p:cNvSpPr/>
            <p:nvPr/>
          </p:nvSpPr>
          <p:spPr>
            <a:xfrm>
              <a:off x="7222387" y="5077631"/>
              <a:ext cx="310132" cy="113015"/>
            </a:xfrm>
            <a:custGeom>
              <a:avLst/>
              <a:gdLst/>
              <a:ahLst/>
              <a:cxnLst/>
              <a:rect l="l" t="t" r="r" b="b"/>
              <a:pathLst>
                <a:path w="50" h="18" extrusionOk="0">
                  <a:moveTo>
                    <a:pt x="46" y="17"/>
                  </a:moveTo>
                  <a:cubicBezTo>
                    <a:pt x="45" y="17"/>
                    <a:pt x="43" y="17"/>
                    <a:pt x="43" y="16"/>
                  </a:cubicBezTo>
                  <a:cubicBezTo>
                    <a:pt x="38" y="11"/>
                    <a:pt x="32" y="9"/>
                    <a:pt x="25" y="9"/>
                  </a:cubicBezTo>
                  <a:cubicBezTo>
                    <a:pt x="18" y="9"/>
                    <a:pt x="12" y="11"/>
                    <a:pt x="8" y="16"/>
                  </a:cubicBezTo>
                  <a:cubicBezTo>
                    <a:pt x="6" y="18"/>
                    <a:pt x="3" y="18"/>
                    <a:pt x="2" y="16"/>
                  </a:cubicBezTo>
                  <a:cubicBezTo>
                    <a:pt x="0" y="14"/>
                    <a:pt x="0" y="12"/>
                    <a:pt x="2" y="10"/>
                  </a:cubicBezTo>
                  <a:cubicBezTo>
                    <a:pt x="8" y="4"/>
                    <a:pt x="16" y="0"/>
                    <a:pt x="25" y="0"/>
                  </a:cubicBezTo>
                  <a:cubicBezTo>
                    <a:pt x="34" y="0"/>
                    <a:pt x="42" y="4"/>
                    <a:pt x="48" y="10"/>
                  </a:cubicBezTo>
                  <a:cubicBezTo>
                    <a:pt x="50" y="12"/>
                    <a:pt x="50" y="14"/>
                    <a:pt x="49" y="16"/>
                  </a:cubicBezTo>
                  <a:cubicBezTo>
                    <a:pt x="48" y="17"/>
                    <a:pt x="47" y="17"/>
                    <a:pt x="46" y="17"/>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659;p19"/>
            <p:cNvSpPr/>
            <p:nvPr/>
          </p:nvSpPr>
          <p:spPr>
            <a:xfrm>
              <a:off x="7164566" y="4996155"/>
              <a:ext cx="423145" cy="126155"/>
            </a:xfrm>
            <a:custGeom>
              <a:avLst/>
              <a:gdLst/>
              <a:ahLst/>
              <a:cxnLst/>
              <a:rect l="l" t="t" r="r" b="b"/>
              <a:pathLst>
                <a:path w="68" h="20" extrusionOk="0">
                  <a:moveTo>
                    <a:pt x="64" y="20"/>
                  </a:moveTo>
                  <a:cubicBezTo>
                    <a:pt x="63" y="20"/>
                    <a:pt x="62" y="19"/>
                    <a:pt x="61" y="19"/>
                  </a:cubicBezTo>
                  <a:cubicBezTo>
                    <a:pt x="54" y="12"/>
                    <a:pt x="44" y="8"/>
                    <a:pt x="34" y="8"/>
                  </a:cubicBezTo>
                  <a:cubicBezTo>
                    <a:pt x="24" y="8"/>
                    <a:pt x="15" y="12"/>
                    <a:pt x="7" y="19"/>
                  </a:cubicBezTo>
                  <a:cubicBezTo>
                    <a:pt x="6" y="20"/>
                    <a:pt x="3" y="20"/>
                    <a:pt x="2" y="19"/>
                  </a:cubicBezTo>
                  <a:cubicBezTo>
                    <a:pt x="0" y="17"/>
                    <a:pt x="0" y="14"/>
                    <a:pt x="2" y="13"/>
                  </a:cubicBezTo>
                  <a:cubicBezTo>
                    <a:pt x="10" y="4"/>
                    <a:pt x="22" y="0"/>
                    <a:pt x="34" y="0"/>
                  </a:cubicBezTo>
                  <a:cubicBezTo>
                    <a:pt x="46" y="0"/>
                    <a:pt x="58" y="4"/>
                    <a:pt x="67" y="13"/>
                  </a:cubicBezTo>
                  <a:cubicBezTo>
                    <a:pt x="68" y="14"/>
                    <a:pt x="68" y="17"/>
                    <a:pt x="67" y="19"/>
                  </a:cubicBezTo>
                  <a:cubicBezTo>
                    <a:pt x="66" y="19"/>
                    <a:pt x="65" y="20"/>
                    <a:pt x="64" y="20"/>
                  </a:cubicBezTo>
                  <a:close/>
                </a:path>
              </a:pathLst>
            </a:cu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660;p19"/>
            <p:cNvSpPr/>
            <p:nvPr/>
          </p:nvSpPr>
          <p:spPr>
            <a:xfrm>
              <a:off x="7345915" y="5258979"/>
              <a:ext cx="63078" cy="60450"/>
            </a:xfrm>
            <a:prstGeom prst="ellipse">
              <a:avLst/>
            </a:prstGeom>
            <a:solidFill>
              <a:srgbClr val="A5A5A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491165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FAA23C-D501-412C-8AD4-08CCCA33FD02}"/>
              </a:ext>
            </a:extLst>
          </p:cNvPr>
          <p:cNvSpPr>
            <a:spLocks noGrp="1"/>
          </p:cNvSpPr>
          <p:nvPr>
            <p:ph type="title"/>
          </p:nvPr>
        </p:nvSpPr>
        <p:spPr>
          <a:xfrm>
            <a:off x="461128" y="136525"/>
            <a:ext cx="10515600" cy="708301"/>
          </a:xfrm>
        </p:spPr>
        <p:txBody>
          <a:bodyPr/>
          <a:lstStyle/>
          <a:p>
            <a:r>
              <a:rPr lang="zh-TW" altLang="en-US" dirty="0"/>
              <a:t>前瞻計畫</a:t>
            </a:r>
            <a:r>
              <a:rPr lang="zh-TW" altLang="en-US" b="1" dirty="0">
                <a:solidFill>
                  <a:srgbClr val="FF0000"/>
                </a:solidFill>
              </a:rPr>
              <a:t>設備的使用</a:t>
            </a:r>
            <a:endParaRPr lang="zh-TW" altLang="en-US" dirty="0"/>
          </a:p>
        </p:txBody>
      </p:sp>
      <p:sp>
        <p:nvSpPr>
          <p:cNvPr id="3" name="內容版面配置區 2">
            <a:extLst>
              <a:ext uri="{FF2B5EF4-FFF2-40B4-BE49-F238E27FC236}">
                <a16:creationId xmlns:a16="http://schemas.microsoft.com/office/drawing/2014/main" id="{F2C36B2E-30C3-40E3-A612-E598338EDB6A}"/>
              </a:ext>
            </a:extLst>
          </p:cNvPr>
          <p:cNvSpPr>
            <a:spLocks noGrp="1"/>
          </p:cNvSpPr>
          <p:nvPr>
            <p:ph idx="1"/>
          </p:nvPr>
        </p:nvSpPr>
        <p:spPr>
          <a:xfrm>
            <a:off x="649664" y="826450"/>
            <a:ext cx="4093565" cy="4351338"/>
          </a:xfrm>
        </p:spPr>
        <p:txBody>
          <a:bodyPr/>
          <a:lstStyle/>
          <a:p>
            <a:r>
              <a:rPr lang="en-US" altLang="zh-TW" dirty="0">
                <a:hlinkClick r:id="rId3"/>
              </a:rPr>
              <a:t>http://fidssl.cyc.edu.tw/</a:t>
            </a:r>
            <a:endParaRPr lang="en-US" altLang="zh-TW" dirty="0"/>
          </a:p>
          <a:p>
            <a:endParaRPr lang="zh-TW" altLang="en-US" dirty="0"/>
          </a:p>
        </p:txBody>
      </p:sp>
      <p:sp>
        <p:nvSpPr>
          <p:cNvPr id="4" name="投影片編號版面配置區 3">
            <a:extLst>
              <a:ext uri="{FF2B5EF4-FFF2-40B4-BE49-F238E27FC236}">
                <a16:creationId xmlns:a16="http://schemas.microsoft.com/office/drawing/2014/main" id="{46F641C6-1D0A-46E8-9AFB-2F2D0F6071AA}"/>
              </a:ext>
            </a:extLst>
          </p:cNvPr>
          <p:cNvSpPr>
            <a:spLocks noGrp="1"/>
          </p:cNvSpPr>
          <p:nvPr>
            <p:ph type="sldNum" sz="quarter" idx="12"/>
          </p:nvPr>
        </p:nvSpPr>
        <p:spPr/>
        <p:txBody>
          <a:bodyPr/>
          <a:lstStyle/>
          <a:p>
            <a:fld id="{027F88FA-95D8-A04F-8E36-24DD1F38BB56}" type="slidenum">
              <a:rPr kumimoji="1" lang="zh-TW" altLang="en-US" smtClean="0"/>
              <a:t>50</a:t>
            </a:fld>
            <a:endParaRPr kumimoji="1" lang="zh-TW" altLang="en-US"/>
          </a:p>
        </p:txBody>
      </p:sp>
      <p:pic>
        <p:nvPicPr>
          <p:cNvPr id="7" name="圖片 6">
            <a:extLst>
              <a:ext uri="{FF2B5EF4-FFF2-40B4-BE49-F238E27FC236}">
                <a16:creationId xmlns:a16="http://schemas.microsoft.com/office/drawing/2014/main" id="{9A1904E1-600A-CD43-BA3B-E2253CAD8D01}"/>
              </a:ext>
            </a:extLst>
          </p:cNvPr>
          <p:cNvPicPr>
            <a:picLocks noChangeAspect="1"/>
          </p:cNvPicPr>
          <p:nvPr/>
        </p:nvPicPr>
        <p:blipFill>
          <a:blip r:embed="rId4"/>
          <a:stretch>
            <a:fillRect/>
          </a:stretch>
        </p:blipFill>
        <p:spPr>
          <a:xfrm>
            <a:off x="20450" y="1440840"/>
            <a:ext cx="8228004" cy="4732272"/>
          </a:xfrm>
          <a:prstGeom prst="rect">
            <a:avLst/>
          </a:prstGeom>
          <a:ln>
            <a:noFill/>
          </a:ln>
          <a:effectLst>
            <a:softEdge rad="112500"/>
          </a:effectLst>
        </p:spPr>
      </p:pic>
      <p:pic>
        <p:nvPicPr>
          <p:cNvPr id="12" name="圖片 11">
            <a:extLst>
              <a:ext uri="{FF2B5EF4-FFF2-40B4-BE49-F238E27FC236}">
                <a16:creationId xmlns:a16="http://schemas.microsoft.com/office/drawing/2014/main" id="{28623601-A2D4-C754-72D1-1FF1419169E3}"/>
              </a:ext>
            </a:extLst>
          </p:cNvPr>
          <p:cNvPicPr>
            <a:picLocks noChangeAspect="1"/>
          </p:cNvPicPr>
          <p:nvPr/>
        </p:nvPicPr>
        <p:blipFill>
          <a:blip r:embed="rId5"/>
          <a:stretch>
            <a:fillRect/>
          </a:stretch>
        </p:blipFill>
        <p:spPr>
          <a:xfrm>
            <a:off x="4931765" y="464515"/>
            <a:ext cx="7176133" cy="4501463"/>
          </a:xfrm>
          <a:prstGeom prst="rect">
            <a:avLst/>
          </a:prstGeom>
          <a:ln>
            <a:noFill/>
          </a:ln>
          <a:effectLst>
            <a:softEdge rad="112500"/>
          </a:effectLst>
        </p:spPr>
      </p:pic>
      <p:sp>
        <p:nvSpPr>
          <p:cNvPr id="13" name="矩形 12">
            <a:extLst>
              <a:ext uri="{FF2B5EF4-FFF2-40B4-BE49-F238E27FC236}">
                <a16:creationId xmlns:a16="http://schemas.microsoft.com/office/drawing/2014/main" id="{7FA94F64-64B5-2CEE-07C1-12678E098469}"/>
              </a:ext>
            </a:extLst>
          </p:cNvPr>
          <p:cNvSpPr/>
          <p:nvPr/>
        </p:nvSpPr>
        <p:spPr>
          <a:xfrm>
            <a:off x="5071621" y="3223967"/>
            <a:ext cx="2026763" cy="6127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04304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9123" y="2877469"/>
            <a:ext cx="11115412" cy="2122618"/>
          </a:xfrm>
        </p:spPr>
        <p:txBody>
          <a:bodyPr>
            <a:noAutofit/>
          </a:bodyPr>
          <a:lstStyle/>
          <a:p>
            <a:pPr>
              <a:lnSpc>
                <a:spcPct val="150000"/>
              </a:lnSpc>
            </a:pPr>
            <a:br>
              <a:rPr lang="en-US" altLang="zh-TW" sz="4400" dirty="0"/>
            </a:br>
            <a:r>
              <a:rPr lang="zh-TW" altLang="en-US" sz="4400" dirty="0"/>
              <a:t>嘉義縣</a:t>
            </a:r>
            <a:r>
              <a:rPr lang="en-US" altLang="zh-TW" sz="4400" dirty="0"/>
              <a:t>111 </a:t>
            </a:r>
            <a:r>
              <a:rPr lang="zh-TW" altLang="en-US" sz="4400" dirty="0"/>
              <a:t>年推動中小學</a:t>
            </a:r>
            <a:br>
              <a:rPr lang="en-US" altLang="zh-TW" sz="4400" dirty="0"/>
            </a:br>
            <a:r>
              <a:rPr lang="zh-TW" altLang="en-US" sz="4400" dirty="0"/>
              <a:t>數位學習精進方案 </a:t>
            </a:r>
            <a:br>
              <a:rPr lang="en-US" altLang="zh-TW" sz="4400" dirty="0"/>
            </a:br>
            <a:r>
              <a:rPr lang="zh-TW" altLang="en-US" sz="1800" dirty="0"/>
              <a:t>    </a:t>
            </a:r>
            <a:br>
              <a:rPr lang="en-US" altLang="zh-TW" sz="4400" dirty="0"/>
            </a:br>
            <a:r>
              <a:rPr lang="en-US" altLang="zh-TW" sz="4400" dirty="0"/>
              <a:t> </a:t>
            </a:r>
            <a:r>
              <a:rPr lang="zh-TW" altLang="en-US" sz="6000" dirty="0">
                <a:solidFill>
                  <a:srgbClr val="7030A0"/>
                </a:solidFill>
              </a:rPr>
              <a:t>透過</a:t>
            </a:r>
            <a:r>
              <a:rPr lang="zh-TW" altLang="en-US" sz="6000" dirty="0">
                <a:solidFill>
                  <a:srgbClr val="FF0000"/>
                </a:solidFill>
              </a:rPr>
              <a:t>重點學校</a:t>
            </a:r>
            <a:r>
              <a:rPr lang="zh-TW" altLang="en-US" sz="6000" dirty="0">
                <a:solidFill>
                  <a:srgbClr val="7030A0"/>
                </a:solidFill>
              </a:rPr>
              <a:t>協助各校運作</a:t>
            </a:r>
            <a:endParaRPr lang="en-GB" altLang="en-US" sz="6000"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836CA4A-736A-4E2C-83B3-B2886B00F40A}"/>
              </a:ext>
            </a:extLst>
          </p:cNvPr>
          <p:cNvSpPr>
            <a:spLocks noGrp="1"/>
          </p:cNvSpPr>
          <p:nvPr>
            <p:ph type="sldNum" sz="quarter" idx="12"/>
          </p:nvPr>
        </p:nvSpPr>
        <p:spPr/>
        <p:txBody>
          <a:bodyPr/>
          <a:lstStyle/>
          <a:p>
            <a:pPr>
              <a:defRPr/>
            </a:pPr>
            <a:fld id="{0770487F-9BD5-42AD-8B02-2C1798740C25}" type="slidenum">
              <a:rPr lang="en-GB" altLang="en-US" smtClean="0">
                <a:solidFill>
                  <a:prstClr val="white">
                    <a:lumMod val="85000"/>
                  </a:prstClr>
                </a:solidFill>
              </a:rPr>
              <a:pPr>
                <a:defRPr/>
              </a:pPr>
              <a:t>51</a:t>
            </a:fld>
            <a:endParaRPr lang="en-GB" altLang="en-US">
              <a:solidFill>
                <a:prstClr val="white">
                  <a:lumMod val="85000"/>
                </a:prstClr>
              </a:solidFill>
            </a:endParaRPr>
          </a:p>
        </p:txBody>
      </p:sp>
    </p:spTree>
    <p:extLst>
      <p:ext uri="{BB962C8B-B14F-4D97-AF65-F5344CB8AC3E}">
        <p14:creationId xmlns:p14="http://schemas.microsoft.com/office/powerpoint/2010/main" val="20345053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48146" y="384463"/>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計畫目標</a:t>
            </a:r>
          </a:p>
        </p:txBody>
      </p:sp>
      <p:sp>
        <p:nvSpPr>
          <p:cNvPr id="7" name="文字方塊 6"/>
          <p:cNvSpPr txBox="1"/>
          <p:nvPr/>
        </p:nvSpPr>
        <p:spPr>
          <a:xfrm>
            <a:off x="748146" y="4501699"/>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計畫期程</a:t>
            </a:r>
          </a:p>
        </p:txBody>
      </p:sp>
      <p:sp>
        <p:nvSpPr>
          <p:cNvPr id="3" name="矩形 2"/>
          <p:cNvSpPr/>
          <p:nvPr/>
        </p:nvSpPr>
        <p:spPr>
          <a:xfrm>
            <a:off x="1753176" y="5209585"/>
            <a:ext cx="8476506" cy="461665"/>
          </a:xfrm>
          <a:prstGeom prst="rect">
            <a:avLst/>
          </a:prstGeom>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自 </a:t>
            </a:r>
            <a:r>
              <a:rPr lang="en-US" altLang="zh-TW" sz="2400" b="1" dirty="0">
                <a:solidFill>
                  <a:srgbClr val="FF0000"/>
                </a:solidFill>
                <a:latin typeface="微軟正黑體" panose="020B0604030504040204" pitchFamily="34" charset="-120"/>
                <a:ea typeface="微軟正黑體" panose="020B0604030504040204" pitchFamily="34" charset="-120"/>
              </a:rPr>
              <a:t>111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1 </a:t>
            </a:r>
            <a:r>
              <a:rPr lang="zh-TW" altLang="en-US" sz="2400" b="1" dirty="0">
                <a:solidFill>
                  <a:srgbClr val="FF0000"/>
                </a:solidFill>
                <a:latin typeface="微軟正黑體" panose="020B0604030504040204" pitchFamily="34" charset="-120"/>
                <a:ea typeface="微軟正黑體" panose="020B0604030504040204" pitchFamily="34" charset="-120"/>
              </a:rPr>
              <a:t>日起 </a:t>
            </a:r>
            <a:r>
              <a:rPr lang="en-US" altLang="zh-TW" sz="2400" b="1" dirty="0">
                <a:solidFill>
                  <a:srgbClr val="FF0000"/>
                </a:solidFill>
                <a:latin typeface="微軟正黑體" panose="020B0604030504040204" pitchFamily="34" charset="-120"/>
                <a:ea typeface="微軟正黑體" panose="020B0604030504040204" pitchFamily="34" charset="-120"/>
              </a:rPr>
              <a:t>114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12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31 </a:t>
            </a:r>
            <a:r>
              <a:rPr lang="zh-TW" altLang="en-US" sz="2400" b="1" dirty="0">
                <a:solidFill>
                  <a:srgbClr val="FF0000"/>
                </a:solidFill>
                <a:latin typeface="微軟正黑體" panose="020B0604030504040204" pitchFamily="34" charset="-120"/>
                <a:ea typeface="微軟正黑體" panose="020B0604030504040204" pitchFamily="34" charset="-120"/>
              </a:rPr>
              <a:t>日</a:t>
            </a:r>
            <a:r>
              <a:rPr lang="zh-TW" altLang="en-US" sz="2400" b="1" dirty="0">
                <a:latin typeface="微軟正黑體" panose="020B0604030504040204" pitchFamily="34" charset="-120"/>
                <a:ea typeface="微軟正黑體" panose="020B0604030504040204" pitchFamily="34" charset="-120"/>
              </a:rPr>
              <a:t>止，為期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年。</a:t>
            </a:r>
          </a:p>
        </p:txBody>
      </p:sp>
      <p:sp>
        <p:nvSpPr>
          <p:cNvPr id="10" name="五邊形 9"/>
          <p:cNvSpPr/>
          <p:nvPr/>
        </p:nvSpPr>
        <p:spPr>
          <a:xfrm>
            <a:off x="2300739" y="1571507"/>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經驗分享</a:t>
            </a:r>
          </a:p>
        </p:txBody>
      </p:sp>
      <p:sp>
        <p:nvSpPr>
          <p:cNvPr id="11" name="五邊形 10"/>
          <p:cNvSpPr/>
          <p:nvPr/>
        </p:nvSpPr>
        <p:spPr>
          <a:xfrm>
            <a:off x="2300740" y="2797853"/>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專業對話</a:t>
            </a:r>
          </a:p>
        </p:txBody>
      </p:sp>
      <p:sp>
        <p:nvSpPr>
          <p:cNvPr id="12" name="橢圓 11"/>
          <p:cNvSpPr/>
          <p:nvPr/>
        </p:nvSpPr>
        <p:spPr>
          <a:xfrm>
            <a:off x="6016335" y="1205345"/>
            <a:ext cx="2868589" cy="2712028"/>
          </a:xfrm>
          <a:prstGeom prst="ellipse">
            <a:avLst/>
          </a:prstGeom>
          <a:solidFill>
            <a:schemeClr val="accent4">
              <a:lumMod val="20000"/>
              <a:lumOff val="80000"/>
            </a:schemeClr>
          </a:solidFill>
          <a:ln>
            <a:solidFill>
              <a:schemeClr val="accent6">
                <a:lumMod val="60000"/>
                <a:lumOff val="4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非</a:t>
            </a:r>
            <a:r>
              <a:rPr lang="zh-TW" altLang="en-US" sz="3600" b="1" dirty="0">
                <a:solidFill>
                  <a:schemeClr val="tx1"/>
                </a:solidFill>
                <a:latin typeface="微軟正黑體" panose="020B0604030504040204" pitchFamily="34" charset="-120"/>
                <a:ea typeface="微軟正黑體" panose="020B0604030504040204" pitchFamily="34" charset="-120"/>
              </a:rPr>
              <a:t>非前瞻學校</a:t>
            </a:r>
            <a:endParaRPr lang="en-US" altLang="zh-TW" sz="3600" b="1" dirty="0">
              <a:solidFill>
                <a:schemeClr val="tx1"/>
              </a:solidFill>
              <a:latin typeface="微軟正黑體" panose="020B0604030504040204" pitchFamily="34" charset="-120"/>
              <a:ea typeface="微軟正黑體" panose="020B0604030504040204" pitchFamily="34" charset="-120"/>
            </a:endParaRPr>
          </a:p>
          <a:p>
            <a:pPr algn="ctr"/>
            <a:r>
              <a:rPr lang="en-US" altLang="zh-TW" sz="3600" b="1" dirty="0">
                <a:solidFill>
                  <a:schemeClr val="tx1"/>
                </a:solidFill>
                <a:latin typeface="微軟正黑體" panose="020B0604030504040204" pitchFamily="34" charset="-120"/>
                <a:ea typeface="微軟正黑體" panose="020B0604030504040204" pitchFamily="34" charset="-120"/>
              </a:rPr>
              <a:t>(B</a:t>
            </a:r>
            <a:r>
              <a:rPr lang="zh-TW" altLang="en-US" sz="3600" b="1" dirty="0">
                <a:solidFill>
                  <a:schemeClr val="tx1"/>
                </a:solidFill>
                <a:latin typeface="微軟正黑體" panose="020B0604030504040204" pitchFamily="34" charset="-120"/>
                <a:ea typeface="微軟正黑體" panose="020B0604030504040204" pitchFamily="34" charset="-120"/>
              </a:rPr>
              <a:t>組學校</a:t>
            </a:r>
            <a:r>
              <a:rPr lang="en-US" altLang="zh-TW" sz="3600" b="1" dirty="0">
                <a:solidFill>
                  <a:schemeClr val="tx1"/>
                </a:solidFill>
                <a:latin typeface="微軟正黑體" panose="020B0604030504040204" pitchFamily="34" charset="-120"/>
                <a:ea typeface="微軟正黑體" panose="020B0604030504040204" pitchFamily="34" charset="-120"/>
              </a:rPr>
              <a:t>)</a:t>
            </a: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27126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descr="業績成長 以實心填滿">
            <a:extLst>
              <a:ext uri="{FF2B5EF4-FFF2-40B4-BE49-F238E27FC236}">
                <a16:creationId xmlns:a16="http://schemas.microsoft.com/office/drawing/2014/main" id="{996145B3-C007-B1A9-6239-7B9A11F86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5385" y="2083324"/>
            <a:ext cx="1965431" cy="1965431"/>
          </a:xfrm>
          <a:prstGeom prst="rect">
            <a:avLst/>
          </a:prstGeom>
        </p:spPr>
      </p:pic>
      <p:pic>
        <p:nvPicPr>
          <p:cNvPr id="4" name="圖片 3">
            <a:extLst>
              <a:ext uri="{FF2B5EF4-FFF2-40B4-BE49-F238E27FC236}">
                <a16:creationId xmlns:a16="http://schemas.microsoft.com/office/drawing/2014/main" id="{547B3837-65E7-104E-0BFF-8AEDB153228C}"/>
              </a:ext>
            </a:extLst>
          </p:cNvPr>
          <p:cNvPicPr>
            <a:picLocks noChangeAspect="1"/>
          </p:cNvPicPr>
          <p:nvPr/>
        </p:nvPicPr>
        <p:blipFill>
          <a:blip r:embed="rId5"/>
          <a:stretch>
            <a:fillRect/>
          </a:stretch>
        </p:blipFill>
        <p:spPr>
          <a:xfrm>
            <a:off x="0" y="0"/>
            <a:ext cx="10190802" cy="6858000"/>
          </a:xfrm>
          <a:prstGeom prst="rect">
            <a:avLst/>
          </a:prstGeom>
        </p:spPr>
      </p:pic>
    </p:spTree>
    <p:extLst>
      <p:ext uri="{BB962C8B-B14F-4D97-AF65-F5344CB8AC3E}">
        <p14:creationId xmlns:p14="http://schemas.microsoft.com/office/powerpoint/2010/main" val="38042982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06582" y="83127"/>
            <a:ext cx="4339650"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非前瞻學校工作任務</a:t>
            </a:r>
          </a:p>
        </p:txBody>
      </p:sp>
      <p:graphicFrame>
        <p:nvGraphicFramePr>
          <p:cNvPr id="2" name="資料庫圖表 1"/>
          <p:cNvGraphicFramePr/>
          <p:nvPr/>
        </p:nvGraphicFramePr>
        <p:xfrm>
          <a:off x="708662" y="3281291"/>
          <a:ext cx="10296786" cy="2017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921016" y="841277"/>
            <a:ext cx="10428855" cy="1686487"/>
          </a:xfrm>
          <a:prstGeom prst="rect">
            <a:avLst/>
          </a:prstGeom>
          <a:noFill/>
        </p:spPr>
        <p:txBody>
          <a:bodyPr wrap="square" rtlCol="0">
            <a:spAutoFit/>
          </a:bodyPr>
          <a:lstStyle/>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1.</a:t>
            </a:r>
            <a:r>
              <a:rPr lang="zh-TW" altLang="en-US" sz="2400" b="1" dirty="0">
                <a:solidFill>
                  <a:srgbClr val="FF0000"/>
                </a:solidFill>
                <a:latin typeface="微軟正黑體" panose="020B0604030504040204" pitchFamily="34" charset="-120"/>
                <a:ea typeface="微軟正黑體" panose="020B0604030504040204" pitchFamily="34" charset="-120"/>
              </a:rPr>
              <a:t>每年每校至少參加跨校、跨縣市公開觀議課</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2.</a:t>
            </a:r>
            <a:r>
              <a:rPr lang="zh-TW" altLang="en-US" sz="2400" b="1" dirty="0">
                <a:solidFill>
                  <a:srgbClr val="FF0000"/>
                </a:solidFill>
                <a:latin typeface="微軟正黑體" panose="020B0604030504040204" pitchFamily="34" charset="-120"/>
                <a:ea typeface="微軟正黑體" panose="020B0604030504040204" pitchFamily="34" charset="-120"/>
              </a:rPr>
              <a:t>每年每校至少辦理</a:t>
            </a:r>
            <a:r>
              <a:rPr lang="en-US" altLang="zh-TW" sz="2400" b="1" dirty="0">
                <a:solidFill>
                  <a:srgbClr val="FF0000"/>
                </a:solidFill>
                <a:latin typeface="微軟正黑體" panose="020B0604030504040204" pitchFamily="34" charset="-120"/>
                <a:ea typeface="微軟正黑體" panose="020B0604030504040204" pitchFamily="34" charset="-120"/>
              </a:rPr>
              <a:t>1</a:t>
            </a:r>
            <a:r>
              <a:rPr lang="zh-TW" altLang="en-US" sz="2400" b="1" dirty="0">
                <a:solidFill>
                  <a:srgbClr val="FF0000"/>
                </a:solidFill>
                <a:latin typeface="微軟正黑體" panose="020B0604030504040204" pitchFamily="34" charset="-120"/>
                <a:ea typeface="微軟正黑體" panose="020B0604030504040204" pitchFamily="34" charset="-120"/>
              </a:rPr>
              <a:t>次數位學習模式公開授課，由縣市政府管控品質</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3.</a:t>
            </a:r>
            <a:r>
              <a:rPr lang="zh-TW" altLang="en-US" sz="2400" b="1" dirty="0">
                <a:solidFill>
                  <a:srgbClr val="FF0000"/>
                </a:solidFill>
                <a:latin typeface="微軟正黑體" panose="020B0604030504040204" pitchFamily="34" charset="-120"/>
                <a:ea typeface="微軟正黑體" panose="020B0604030504040204" pitchFamily="34" charset="-120"/>
              </a:rPr>
              <a:t>所有教師</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zh-TW" altLang="en-US" sz="2400" b="1" dirty="0">
                <a:solidFill>
                  <a:srgbClr val="FF0000"/>
                </a:solidFill>
                <a:latin typeface="微軟正黑體" panose="020B0604030504040204" pitchFamily="34" charset="-120"/>
                <a:ea typeface="微軟正黑體" panose="020B0604030504040204" pitchFamily="34" charset="-120"/>
              </a:rPr>
              <a:t>年內須全數參加</a:t>
            </a:r>
            <a:r>
              <a:rPr lang="en-US" altLang="zh-TW" sz="2400" b="1" dirty="0">
                <a:solidFill>
                  <a:srgbClr val="FF0000"/>
                </a:solidFill>
                <a:latin typeface="微軟正黑體" panose="020B0604030504040204" pitchFamily="34" charset="-120"/>
                <a:ea typeface="微軟正黑體" panose="020B0604030504040204" pitchFamily="34" charset="-120"/>
              </a:rPr>
              <a:t>A1.</a:t>
            </a:r>
            <a:r>
              <a:rPr lang="zh-TW" altLang="en-US" sz="2400" b="1" dirty="0">
                <a:solidFill>
                  <a:srgbClr val="FF0000"/>
                </a:solidFill>
                <a:latin typeface="微軟正黑體" panose="020B0604030504040204" pitchFamily="34" charset="-120"/>
                <a:ea typeface="微軟正黑體" panose="020B0604030504040204" pitchFamily="34" charset="-120"/>
              </a:rPr>
              <a:t>數位學習工作坊</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A2</a:t>
            </a:r>
            <a:r>
              <a:rPr lang="zh-TW" altLang="en-US" sz="2400" b="1" dirty="0">
                <a:solidFill>
                  <a:srgbClr val="FF0000"/>
                </a:solidFill>
                <a:latin typeface="微軟正黑體" panose="020B0604030504040204" pitchFamily="34" charset="-120"/>
                <a:ea typeface="微軟正黑體" panose="020B0604030504040204" pitchFamily="34" charset="-120"/>
              </a:rPr>
              <a:t>數位學習工作坊</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二</a:t>
            </a:r>
            <a:r>
              <a:rPr lang="en-US" altLang="zh-TW" sz="2400" b="1"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22372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教師運用縣版課程包</a:t>
            </a:r>
            <a:endParaRPr lang="en-US" altLang="zh-TW" b="1"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教學模組</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進行教學</a:t>
            </a:r>
          </a:p>
        </p:txBody>
      </p:sp>
      <p:sp>
        <p:nvSpPr>
          <p:cNvPr id="9" name="文字方塊 8"/>
          <p:cNvSpPr txBox="1"/>
          <p:nvPr/>
        </p:nvSpPr>
        <p:spPr>
          <a:xfrm>
            <a:off x="887301" y="5299223"/>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師生運用工具或平台</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進行互動</a:t>
            </a:r>
          </a:p>
        </p:txBody>
      </p:sp>
      <p:sp>
        <p:nvSpPr>
          <p:cNvPr id="10" name="文字方塊 9"/>
          <p:cNvSpPr txBox="1"/>
          <p:nvPr/>
        </p:nvSpPr>
        <p:spPr>
          <a:xfrm>
            <a:off x="585705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自主學習教學設計與</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課堂實踐</a:t>
            </a:r>
          </a:p>
        </p:txBody>
      </p:sp>
      <p:sp>
        <p:nvSpPr>
          <p:cNvPr id="11" name="文字方塊 10"/>
          <p:cNvSpPr txBox="1"/>
          <p:nvPr/>
        </p:nvSpPr>
        <p:spPr>
          <a:xfrm>
            <a:off x="8303350" y="5323421"/>
            <a:ext cx="2954655" cy="923330"/>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結合學校跨域第一類課程</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或第四類課程計畫進行教學</a:t>
            </a:r>
            <a:endParaRPr lang="en-US" altLang="zh-TW" b="1" dirty="0">
              <a:latin typeface="微軟正黑體" panose="020B0604030504040204" pitchFamily="34" charset="-120"/>
              <a:ea typeface="微軟正黑體" panose="020B0604030504040204" pitchFamily="34" charset="-120"/>
            </a:endParaRPr>
          </a:p>
          <a:p>
            <a:endParaRPr lang="zh-TW" altLang="en-US" dirty="0"/>
          </a:p>
        </p:txBody>
      </p:sp>
      <p:sp>
        <p:nvSpPr>
          <p:cNvPr id="4" name="矩形 3"/>
          <p:cNvSpPr/>
          <p:nvPr/>
        </p:nvSpPr>
        <p:spPr>
          <a:xfrm>
            <a:off x="706582" y="2903664"/>
            <a:ext cx="9773829" cy="523220"/>
          </a:xfrm>
          <a:prstGeom prst="rect">
            <a:avLst/>
          </a:prstGeom>
        </p:spPr>
        <p:txBody>
          <a:bodyPr wrap="non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非前瞻學校四年公開授課任務進程研討</a:t>
            </a:r>
            <a:r>
              <a:rPr lang="en-US" altLang="zh-TW" sz="2800" b="1" dirty="0">
                <a:solidFill>
                  <a:srgbClr val="7030A0"/>
                </a:solidFill>
                <a:latin typeface="微軟正黑體" panose="020B0604030504040204" pitchFamily="34" charset="-120"/>
                <a:ea typeface="微軟正黑體" panose="020B0604030504040204" pitchFamily="34" charset="-120"/>
              </a:rPr>
              <a:t>(</a:t>
            </a:r>
            <a:r>
              <a:rPr lang="zh-TW" altLang="en-US" sz="2800" b="1" dirty="0">
                <a:solidFill>
                  <a:srgbClr val="7030A0"/>
                </a:solidFill>
                <a:latin typeface="微軟正黑體" panose="020B0604030504040204" pitchFamily="34" charset="-120"/>
                <a:ea typeface="微軟正黑體" panose="020B0604030504040204" pitchFamily="34" charset="-120"/>
              </a:rPr>
              <a:t>依序漸進、漸入佳境</a:t>
            </a:r>
            <a:r>
              <a:rPr lang="en-US" altLang="zh-TW" sz="2800" b="1" dirty="0">
                <a:solidFill>
                  <a:srgbClr val="7030A0"/>
                </a:solidFill>
                <a:latin typeface="微軟正黑體" panose="020B0604030504040204" pitchFamily="34" charset="-120"/>
                <a:ea typeface="微軟正黑體" panose="020B0604030504040204" pitchFamily="34" charset="-120"/>
              </a:rPr>
              <a:t>)</a:t>
            </a:r>
            <a:endParaRPr lang="zh-TW" altLang="en-US" sz="2800" b="1"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90780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advClick="0" advTm="4000">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10F03-1884-4D81-9D6D-0D0AD417441C}"/>
              </a:ext>
            </a:extLst>
          </p:cNvPr>
          <p:cNvSpPr>
            <a:spLocks noGrp="1"/>
          </p:cNvSpPr>
          <p:nvPr>
            <p:ph type="title"/>
          </p:nvPr>
        </p:nvSpPr>
        <p:spPr/>
        <p:txBody>
          <a:bodyPr>
            <a:normAutofit/>
          </a:bodyPr>
          <a:lstStyle/>
          <a:p>
            <a:pPr algn="ctr"/>
            <a:r>
              <a:rPr lang="zh-TW" altLang="en-US" sz="3600" b="1" dirty="0">
                <a:highlight>
                  <a:srgbClr val="FFFF00"/>
                </a:highlight>
              </a:rPr>
              <a:t>實施策略</a:t>
            </a:r>
          </a:p>
        </p:txBody>
      </p:sp>
      <p:sp>
        <p:nvSpPr>
          <p:cNvPr id="3" name="內容版面配置區 2">
            <a:extLst>
              <a:ext uri="{FF2B5EF4-FFF2-40B4-BE49-F238E27FC236}">
                <a16:creationId xmlns:a16="http://schemas.microsoft.com/office/drawing/2014/main" id="{B7663AD4-6421-40B0-B413-4797C73F06F5}"/>
              </a:ext>
            </a:extLst>
          </p:cNvPr>
          <p:cNvSpPr>
            <a:spLocks noGrp="1"/>
          </p:cNvSpPr>
          <p:nvPr>
            <p:ph idx="1"/>
          </p:nvPr>
        </p:nvSpPr>
        <p:spPr>
          <a:xfrm>
            <a:off x="389201" y="1316245"/>
            <a:ext cx="10276002" cy="4935753"/>
          </a:xfrm>
        </p:spPr>
        <p:txBody>
          <a:bodyPr>
            <a:normAutofit/>
          </a:bodyPr>
          <a:lstStyle/>
          <a:p>
            <a:pPr marL="457200" indent="0">
              <a:lnSpc>
                <a:spcPct val="120000"/>
              </a:lnSpc>
              <a:spcBef>
                <a:spcPts val="0"/>
              </a:spcBef>
              <a:buNone/>
            </a:pPr>
            <a:r>
              <a:rPr lang="zh-TW" altLang="en-US" b="1" kern="100" dirty="0">
                <a:latin typeface="微軟正黑體" panose="020B0604030504040204" pitchFamily="34" charset="-120"/>
                <a:ea typeface="微軟正黑體" panose="020B0604030504040204" pitchFamily="34" charset="-120"/>
              </a:rPr>
              <a:t>一</a:t>
            </a:r>
            <a:r>
              <a:rPr lang="zh-TW" altLang="zh-TW" b="1" kern="100" dirty="0">
                <a:effectLst/>
                <a:latin typeface="微軟正黑體" panose="020B0604030504040204" pitchFamily="34" charset="-120"/>
                <a:ea typeface="微軟正黑體" panose="020B0604030504040204" pitchFamily="34" charset="-120"/>
              </a:rPr>
              <a:t>、由</a:t>
            </a:r>
            <a:r>
              <a:rPr lang="zh-TW" altLang="zh-TW" b="1" kern="100" dirty="0">
                <a:solidFill>
                  <a:srgbClr val="7030A0"/>
                </a:solidFill>
                <a:effectLst/>
                <a:latin typeface="微軟正黑體" panose="020B0604030504040204" pitchFamily="34" charset="-120"/>
                <a:ea typeface="微軟正黑體" panose="020B0604030504040204" pitchFamily="34" charset="-120"/>
              </a:rPr>
              <a:t>數位學習專案辦公室</a:t>
            </a:r>
            <a:r>
              <a:rPr lang="zh-TW" altLang="zh-TW" b="1" kern="100" dirty="0">
                <a:effectLst/>
                <a:latin typeface="微軟正黑體" panose="020B0604030504040204" pitchFamily="34" charset="-120"/>
                <a:ea typeface="微軟正黑體" panose="020B0604030504040204" pitchFamily="34" charset="-120"/>
              </a:rPr>
              <a:t>規劃全縣數位學習的各面向與推動方針，引領全縣學校之數位學習前進</a:t>
            </a:r>
            <a:r>
              <a:rPr lang="zh-TW" altLang="en-US" b="1" kern="100" dirty="0">
                <a:effectLst/>
                <a:latin typeface="微軟正黑體" panose="020B0604030504040204" pitchFamily="34" charset="-120"/>
                <a:ea typeface="微軟正黑體" panose="020B0604030504040204" pitchFamily="34" charset="-120"/>
              </a:rPr>
              <a:t>，並以數位教學模式協助本縣學力提升</a:t>
            </a:r>
            <a:endParaRPr lang="zh-TW" altLang="zh-TW" b="1" kern="100" dirty="0">
              <a:effectLst/>
              <a:latin typeface="微軟正黑體" panose="020B0604030504040204" pitchFamily="34" charset="-120"/>
              <a:ea typeface="微軟正黑體" panose="020B0604030504040204" pitchFamily="34" charset="-120"/>
            </a:endParaRPr>
          </a:p>
          <a:p>
            <a:pPr marL="0" indent="0">
              <a:buNone/>
            </a:pPr>
            <a:endParaRPr lang="zh-TW" altLang="en-US" dirty="0"/>
          </a:p>
        </p:txBody>
      </p:sp>
      <p:sp>
        <p:nvSpPr>
          <p:cNvPr id="4" name="投影片編號版面配置區 3">
            <a:extLst>
              <a:ext uri="{FF2B5EF4-FFF2-40B4-BE49-F238E27FC236}">
                <a16:creationId xmlns:a16="http://schemas.microsoft.com/office/drawing/2014/main" id="{FE320345-9AA5-49CE-B1C0-3D4A29112C46}"/>
              </a:ext>
            </a:extLst>
          </p:cNvPr>
          <p:cNvSpPr>
            <a:spLocks noGrp="1"/>
          </p:cNvSpPr>
          <p:nvPr>
            <p:ph type="sldNum" sz="quarter" idx="12"/>
          </p:nvPr>
        </p:nvSpPr>
        <p:spPr/>
        <p:txBody>
          <a:bodyPr/>
          <a:lstStyle/>
          <a:p>
            <a:fld id="{027F88FA-95D8-A04F-8E36-24DD1F38BB56}" type="slidenum">
              <a:rPr kumimoji="1" lang="zh-TW" altLang="en-US" smtClean="0"/>
              <a:t>55</a:t>
            </a:fld>
            <a:endParaRPr kumimoji="1" lang="zh-TW" altLang="en-US"/>
          </a:p>
        </p:txBody>
      </p:sp>
      <p:pic>
        <p:nvPicPr>
          <p:cNvPr id="10" name="圖片 9">
            <a:extLst>
              <a:ext uri="{FF2B5EF4-FFF2-40B4-BE49-F238E27FC236}">
                <a16:creationId xmlns:a16="http://schemas.microsoft.com/office/drawing/2014/main" id="{C4DFBE2C-7244-447D-92CB-441F91648615}"/>
              </a:ext>
            </a:extLst>
          </p:cNvPr>
          <p:cNvPicPr>
            <a:picLocks noChangeAspect="1"/>
          </p:cNvPicPr>
          <p:nvPr/>
        </p:nvPicPr>
        <p:blipFill>
          <a:blip r:embed="rId2"/>
          <a:stretch>
            <a:fillRect/>
          </a:stretch>
        </p:blipFill>
        <p:spPr>
          <a:xfrm>
            <a:off x="6836373" y="2591250"/>
            <a:ext cx="5396015" cy="3408911"/>
          </a:xfrm>
          <a:prstGeom prst="rect">
            <a:avLst/>
          </a:prstGeom>
        </p:spPr>
      </p:pic>
      <p:sp>
        <p:nvSpPr>
          <p:cNvPr id="13" name="內容版面配置區 2">
            <a:extLst>
              <a:ext uri="{FF2B5EF4-FFF2-40B4-BE49-F238E27FC236}">
                <a16:creationId xmlns:a16="http://schemas.microsoft.com/office/drawing/2014/main" id="{ECA50DC7-35C8-481A-AD83-39FD82E49861}"/>
              </a:ext>
            </a:extLst>
          </p:cNvPr>
          <p:cNvSpPr txBox="1">
            <a:spLocks/>
          </p:cNvSpPr>
          <p:nvPr/>
        </p:nvSpPr>
        <p:spPr>
          <a:xfrm>
            <a:off x="115823" y="2739236"/>
            <a:ext cx="6079504" cy="4935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1520" indent="0">
              <a:lnSpc>
                <a:spcPct val="120000"/>
              </a:lnSpc>
              <a:spcBef>
                <a:spcPts val="0"/>
              </a:spcBef>
              <a:buFont typeface="Arial" panose="020B0604020202020204" pitchFamily="34" charset="0"/>
              <a:buNone/>
            </a:pPr>
            <a:r>
              <a:rPr lang="zh-TW" altLang="en-US"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 </a:t>
            </a:r>
            <a:r>
              <a:rPr lang="en-US"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一</a:t>
            </a:r>
            <a:r>
              <a:rPr lang="en-US"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設置</a:t>
            </a:r>
            <a:r>
              <a:rPr lang="en-US"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15</a:t>
            </a:r>
            <a:r>
              <a:rPr lang="zh-TW"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所</a:t>
            </a:r>
            <a:r>
              <a:rPr lang="zh-TW" altLang="zh-TW" b="1" dirty="0">
                <a:solidFill>
                  <a:srgbClr val="000000"/>
                </a:solidFill>
                <a:effectLst/>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重點學校</a:t>
            </a:r>
            <a:r>
              <a:rPr lang="zh-TW" altLang="zh-TW"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引領各校：</a:t>
            </a:r>
            <a:r>
              <a:rPr lang="zh-TW" altLang="zh-TW" b="1" dirty="0">
                <a:effectLst/>
                <a:latin typeface="微軟正黑體" panose="020B0604030504040204" pitchFamily="34" charset="-120"/>
                <a:ea typeface="微軟正黑體" panose="020B0604030504040204" pitchFamily="34" charset="-120"/>
                <a:cs typeface="Times New Roman" panose="02020603050405020304" pitchFamily="18" charset="0"/>
              </a:rPr>
              <a:t>重點學校運作模式</a:t>
            </a:r>
            <a:endParaRPr lang="en-US"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endParaRPr>
          </a:p>
          <a:p>
            <a:pPr marL="731520" indent="0">
              <a:lnSpc>
                <a:spcPct val="120000"/>
              </a:lnSpc>
              <a:spcBef>
                <a:spcPts val="0"/>
              </a:spcBef>
              <a:buFont typeface="Arial" panose="020B0604020202020204" pitchFamily="34" charset="0"/>
              <a:buNone/>
            </a:pPr>
            <a:r>
              <a:rPr lang="en-US"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二</a:t>
            </a:r>
            <a:r>
              <a:rPr lang="en-US"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鼓勵國中小學校推動可</a:t>
            </a:r>
            <a:r>
              <a:rPr lang="zh-TW" altLang="zh-TW" b="1" kern="100" dirty="0">
                <a:solidFill>
                  <a:srgbClr val="000000"/>
                </a:solidFill>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結合學習扶助方案</a:t>
            </a:r>
            <a:r>
              <a:rPr lang="zh-TW" altLang="zh-TW"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，或晚自習時段，或於寒暑假時段規劃差異化教學。</a:t>
            </a:r>
            <a:endParaRPr lang="zh-TW" altLang="zh-TW" sz="1800" b="1" kern="100" dirty="0">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zh-TW" altLang="en-US" dirty="0"/>
          </a:p>
        </p:txBody>
      </p:sp>
    </p:spTree>
    <p:extLst>
      <p:ext uri="{BB962C8B-B14F-4D97-AF65-F5344CB8AC3E}">
        <p14:creationId xmlns:p14="http://schemas.microsoft.com/office/powerpoint/2010/main" val="2922163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10F03-1884-4D81-9D6D-0D0AD417441C}"/>
              </a:ext>
            </a:extLst>
          </p:cNvPr>
          <p:cNvSpPr>
            <a:spLocks noGrp="1"/>
          </p:cNvSpPr>
          <p:nvPr>
            <p:ph type="title"/>
          </p:nvPr>
        </p:nvSpPr>
        <p:spPr>
          <a:xfrm>
            <a:off x="687371" y="263953"/>
            <a:ext cx="10515600" cy="708301"/>
          </a:xfrm>
        </p:spPr>
        <p:txBody>
          <a:bodyPr>
            <a:normAutofit/>
          </a:bodyPr>
          <a:lstStyle/>
          <a:p>
            <a:pPr algn="ctr"/>
            <a:r>
              <a:rPr lang="zh-TW" altLang="en-US" sz="3600" b="1" dirty="0">
                <a:highlight>
                  <a:srgbClr val="FFFF00"/>
                </a:highlight>
              </a:rPr>
              <a:t>實施策略</a:t>
            </a:r>
          </a:p>
        </p:txBody>
      </p:sp>
      <p:sp>
        <p:nvSpPr>
          <p:cNvPr id="4" name="投影片編號版面配置區 3">
            <a:extLst>
              <a:ext uri="{FF2B5EF4-FFF2-40B4-BE49-F238E27FC236}">
                <a16:creationId xmlns:a16="http://schemas.microsoft.com/office/drawing/2014/main" id="{FE320345-9AA5-49CE-B1C0-3D4A29112C46}"/>
              </a:ext>
            </a:extLst>
          </p:cNvPr>
          <p:cNvSpPr>
            <a:spLocks noGrp="1"/>
          </p:cNvSpPr>
          <p:nvPr>
            <p:ph type="sldNum" sz="quarter" idx="12"/>
          </p:nvPr>
        </p:nvSpPr>
        <p:spPr/>
        <p:txBody>
          <a:bodyPr/>
          <a:lstStyle/>
          <a:p>
            <a:fld id="{027F88FA-95D8-A04F-8E36-24DD1F38BB56}" type="slidenum">
              <a:rPr kumimoji="1" lang="zh-TW" altLang="en-US" smtClean="0"/>
              <a:t>56</a:t>
            </a:fld>
            <a:endParaRPr kumimoji="1" lang="zh-TW" altLang="en-US"/>
          </a:p>
        </p:txBody>
      </p:sp>
      <p:sp>
        <p:nvSpPr>
          <p:cNvPr id="13" name="內容版面配置區 2">
            <a:extLst>
              <a:ext uri="{FF2B5EF4-FFF2-40B4-BE49-F238E27FC236}">
                <a16:creationId xmlns:a16="http://schemas.microsoft.com/office/drawing/2014/main" id="{ECA50DC7-35C8-481A-AD83-39FD82E49861}"/>
              </a:ext>
            </a:extLst>
          </p:cNvPr>
          <p:cNvSpPr txBox="1">
            <a:spLocks/>
          </p:cNvSpPr>
          <p:nvPr/>
        </p:nvSpPr>
        <p:spPr>
          <a:xfrm>
            <a:off x="-367983" y="1288821"/>
            <a:ext cx="5992213" cy="4935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1520" indent="0">
              <a:lnSpc>
                <a:spcPct val="150000"/>
              </a:lnSpc>
              <a:spcBef>
                <a:spcPts val="0"/>
              </a:spcBef>
              <a:buFont typeface="Arial" panose="020B0604020202020204" pitchFamily="34" charset="0"/>
              <a:buNone/>
            </a:pPr>
            <a:r>
              <a:rPr lang="en-US"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三</a:t>
            </a:r>
            <a:r>
              <a:rPr lang="en-US"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u="sng"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各校配合典範</a:t>
            </a:r>
            <a:r>
              <a:rPr lang="en-US" altLang="zh-TW" sz="2200" b="1" u="sng"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u="sng"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重點學校</a:t>
            </a:r>
            <a:r>
              <a:rPr lang="zh-TW"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辦理</a:t>
            </a:r>
            <a:r>
              <a:rPr lang="zh-TW" altLang="zh-TW" sz="2200" b="1" kern="100" dirty="0">
                <a:solidFill>
                  <a:srgbClr val="000000"/>
                </a:solidFill>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數位學習</a:t>
            </a:r>
            <a:r>
              <a:rPr lang="zh-TW" altLang="en-US" sz="2200" b="1" kern="100" dirty="0">
                <a:solidFill>
                  <a:srgbClr val="000000"/>
                </a:solidFill>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社群共備活動</a:t>
            </a:r>
            <a:r>
              <a:rPr lang="zh-TW"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rPr>
              <a:t>，並可自辦校內數位學習教學活動及研習。</a:t>
            </a:r>
            <a:endParaRPr lang="en-US" altLang="zh-TW" sz="2200" b="1" kern="100" dirty="0">
              <a:solidFill>
                <a:srgbClr val="000000"/>
              </a:solidFill>
              <a:latin typeface="微軟正黑體" panose="020B0604030504040204" pitchFamily="34" charset="-120"/>
              <a:ea typeface="微軟正黑體" panose="020B0604030504040204" pitchFamily="34" charset="-120"/>
              <a:cs typeface="標楷體" panose="03000509000000000000" pitchFamily="65" charset="-120"/>
            </a:endParaRPr>
          </a:p>
          <a:p>
            <a:pPr marL="731520" indent="0">
              <a:lnSpc>
                <a:spcPct val="150000"/>
              </a:lnSpc>
              <a:spcBef>
                <a:spcPts val="0"/>
              </a:spcBef>
              <a:buNone/>
            </a:pPr>
            <a:r>
              <a:rPr lang="en-US"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四</a:t>
            </a:r>
            <a:r>
              <a:rPr lang="en-US"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kern="100" dirty="0">
                <a:solidFill>
                  <a:srgbClr val="000000"/>
                </a:solidFill>
                <a:effectLst/>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建置教學研習基地</a:t>
            </a:r>
            <a:r>
              <a:rPr lang="zh-TW"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，提供教師增能、共備、分享環境，設置數位專案辦公室實體研習空間、</a:t>
            </a:r>
            <a:r>
              <a:rPr lang="en-US"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MVB</a:t>
            </a:r>
            <a:r>
              <a:rPr lang="zh-TW"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數位教室</a:t>
            </a:r>
            <a:r>
              <a:rPr lang="en-US" altLang="zh-TW" sz="2200" b="1" kern="100" dirty="0">
                <a:solidFill>
                  <a:srgbClr val="000000"/>
                </a:solidFill>
                <a:effectLst/>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a:t>
            </a:r>
            <a:r>
              <a:rPr lang="zh-TW" altLang="en-US" sz="2200" b="1" kern="100" dirty="0">
                <a:solidFill>
                  <a:srgbClr val="000000"/>
                </a:solidFill>
                <a:effectLst/>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已設置</a:t>
            </a:r>
            <a:r>
              <a:rPr lang="en-US" altLang="zh-TW" sz="2200" b="1" kern="100" dirty="0">
                <a:solidFill>
                  <a:srgbClr val="000000"/>
                </a:solidFill>
                <a:effectLst/>
                <a:highlight>
                  <a:srgbClr val="FF00FF"/>
                </a:highligh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200" b="1" kern="100"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等，以符應數位學習及新興科技等教學趨勢、專業對話等需求。</a:t>
            </a:r>
            <a:endParaRPr lang="zh-TW" altLang="zh-TW" sz="2200" b="1" kern="100" dirty="0">
              <a:effectLst/>
              <a:latin typeface="微軟正黑體" panose="020B0604030504040204" pitchFamily="34" charset="-120"/>
              <a:ea typeface="微軟正黑體" panose="020B0604030504040204" pitchFamily="34" charset="-120"/>
            </a:endParaRPr>
          </a:p>
          <a:p>
            <a:pPr marL="731520" indent="0">
              <a:lnSpc>
                <a:spcPct val="150000"/>
              </a:lnSpc>
              <a:spcBef>
                <a:spcPts val="0"/>
              </a:spcBef>
              <a:buFont typeface="Arial" panose="020B0604020202020204" pitchFamily="34" charset="0"/>
              <a:buNone/>
            </a:pPr>
            <a:endParaRPr lang="zh-TW" altLang="zh-TW" sz="1800" b="1" kern="100" dirty="0">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zh-TW" altLang="en-US" dirty="0"/>
          </a:p>
        </p:txBody>
      </p:sp>
      <p:pic>
        <p:nvPicPr>
          <p:cNvPr id="6" name="圖片 5">
            <a:extLst>
              <a:ext uri="{FF2B5EF4-FFF2-40B4-BE49-F238E27FC236}">
                <a16:creationId xmlns:a16="http://schemas.microsoft.com/office/drawing/2014/main" id="{5BD52529-8C3A-4E86-8D5D-EA5E7714C358}"/>
              </a:ext>
            </a:extLst>
          </p:cNvPr>
          <p:cNvPicPr>
            <a:picLocks noChangeAspect="1"/>
          </p:cNvPicPr>
          <p:nvPr/>
        </p:nvPicPr>
        <p:blipFill>
          <a:blip r:embed="rId3"/>
          <a:stretch>
            <a:fillRect/>
          </a:stretch>
        </p:blipFill>
        <p:spPr>
          <a:xfrm>
            <a:off x="5624230" y="1395168"/>
            <a:ext cx="6567769" cy="4637800"/>
          </a:xfrm>
          <a:prstGeom prst="rect">
            <a:avLst/>
          </a:prstGeom>
        </p:spPr>
      </p:pic>
    </p:spTree>
    <p:extLst>
      <p:ext uri="{BB962C8B-B14F-4D97-AF65-F5344CB8AC3E}">
        <p14:creationId xmlns:p14="http://schemas.microsoft.com/office/powerpoint/2010/main" val="2207736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10F03-1884-4D81-9D6D-0D0AD417441C}"/>
              </a:ext>
            </a:extLst>
          </p:cNvPr>
          <p:cNvSpPr>
            <a:spLocks noGrp="1"/>
          </p:cNvSpPr>
          <p:nvPr>
            <p:ph type="title"/>
          </p:nvPr>
        </p:nvSpPr>
        <p:spPr>
          <a:xfrm>
            <a:off x="687371" y="263953"/>
            <a:ext cx="10515600" cy="708301"/>
          </a:xfrm>
        </p:spPr>
        <p:txBody>
          <a:bodyPr>
            <a:normAutofit/>
          </a:bodyPr>
          <a:lstStyle/>
          <a:p>
            <a:pPr algn="ctr"/>
            <a:r>
              <a:rPr lang="zh-TW" altLang="en-US" sz="3600" b="1" dirty="0">
                <a:highlight>
                  <a:srgbClr val="FFFF00"/>
                </a:highlight>
              </a:rPr>
              <a:t>實施策略</a:t>
            </a:r>
          </a:p>
        </p:txBody>
      </p:sp>
      <p:sp>
        <p:nvSpPr>
          <p:cNvPr id="4" name="投影片編號版面配置區 3">
            <a:extLst>
              <a:ext uri="{FF2B5EF4-FFF2-40B4-BE49-F238E27FC236}">
                <a16:creationId xmlns:a16="http://schemas.microsoft.com/office/drawing/2014/main" id="{FE320345-9AA5-49CE-B1C0-3D4A29112C46}"/>
              </a:ext>
            </a:extLst>
          </p:cNvPr>
          <p:cNvSpPr>
            <a:spLocks noGrp="1"/>
          </p:cNvSpPr>
          <p:nvPr>
            <p:ph type="sldNum" sz="quarter" idx="12"/>
          </p:nvPr>
        </p:nvSpPr>
        <p:spPr/>
        <p:txBody>
          <a:bodyPr/>
          <a:lstStyle/>
          <a:p>
            <a:fld id="{027F88FA-95D8-A04F-8E36-24DD1F38BB56}" type="slidenum">
              <a:rPr kumimoji="1" lang="zh-TW" altLang="en-US" smtClean="0"/>
              <a:t>57</a:t>
            </a:fld>
            <a:endParaRPr kumimoji="1" lang="zh-TW" altLang="en-US"/>
          </a:p>
        </p:txBody>
      </p:sp>
      <p:sp>
        <p:nvSpPr>
          <p:cNvPr id="13" name="內容版面配置區 2">
            <a:extLst>
              <a:ext uri="{FF2B5EF4-FFF2-40B4-BE49-F238E27FC236}">
                <a16:creationId xmlns:a16="http://schemas.microsoft.com/office/drawing/2014/main" id="{ECA50DC7-35C8-481A-AD83-39FD82E49861}"/>
              </a:ext>
            </a:extLst>
          </p:cNvPr>
          <p:cNvSpPr txBox="1">
            <a:spLocks/>
          </p:cNvSpPr>
          <p:nvPr/>
        </p:nvSpPr>
        <p:spPr>
          <a:xfrm>
            <a:off x="-402118" y="1215237"/>
            <a:ext cx="6777466" cy="4935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1520" indent="0">
              <a:lnSpc>
                <a:spcPct val="150000"/>
              </a:lnSpc>
              <a:spcBef>
                <a:spcPts val="0"/>
              </a:spcBef>
              <a:buFont typeface="Arial" panose="020B0604020202020204" pitchFamily="34" charset="0"/>
              <a:buNone/>
            </a:pPr>
            <a:r>
              <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五</a:t>
            </a:r>
            <a:r>
              <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課程教學輔導模式與目標</a:t>
            </a:r>
            <a:endPar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endParaRPr>
          </a:p>
          <a:p>
            <a:pPr marL="1080135" indent="0">
              <a:lnSpc>
                <a:spcPct val="150000"/>
              </a:lnSpc>
              <a:buNone/>
            </a:pPr>
            <a:r>
              <a:rPr lang="en-US" altLang="zh-TW" sz="2000" b="1" kern="100" dirty="0">
                <a:effectLst/>
                <a:highlight>
                  <a:srgbClr val="FF00FF"/>
                </a:highlight>
                <a:latin typeface="微軟正黑體" panose="020B0604030504040204" pitchFamily="34" charset="-120"/>
                <a:ea typeface="微軟正黑體" panose="020B0604030504040204" pitchFamily="34" charset="-120"/>
              </a:rPr>
              <a:t>1.</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領導</a:t>
            </a:r>
            <a:r>
              <a:rPr lang="zh-TW" altLang="en-US" sz="2000" b="1" kern="100" dirty="0">
                <a:highlight>
                  <a:srgbClr val="FF00FF"/>
                </a:highlight>
                <a:latin typeface="微軟正黑體" panose="020B0604030504040204" pitchFamily="34" charset="-120"/>
                <a:ea typeface="微軟正黑體" panose="020B0604030504040204" pitchFamily="34" charset="-120"/>
              </a:rPr>
              <a:t>扎</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根</a:t>
            </a:r>
            <a:r>
              <a:rPr lang="zh-TW" altLang="zh-TW" sz="2000" b="1" kern="100" dirty="0">
                <a:effectLst/>
                <a:latin typeface="微軟正黑體" panose="020B0604030504040204" pitchFamily="34" charset="-120"/>
                <a:ea typeface="微軟正黑體" panose="020B0604030504040204" pitchFamily="34" charset="-120"/>
              </a:rPr>
              <a:t>：辦理校長科技領導研習，增進校長資訊知能及數位學習相關知能，以提升校長科技領導能力。</a:t>
            </a:r>
          </a:p>
          <a:p>
            <a:pPr marL="1080135" indent="0">
              <a:lnSpc>
                <a:spcPct val="150000"/>
              </a:lnSpc>
              <a:buNone/>
            </a:pPr>
            <a:r>
              <a:rPr lang="en-US" altLang="zh-TW" sz="2000" b="1" kern="100" dirty="0">
                <a:effectLst/>
                <a:highlight>
                  <a:srgbClr val="FF00FF"/>
                </a:highlight>
                <a:latin typeface="微軟正黑體" panose="020B0604030504040204" pitchFamily="34" charset="-120"/>
                <a:ea typeface="微軟正黑體" panose="020B0604030504040204" pitchFamily="34" charset="-120"/>
              </a:rPr>
              <a:t>2.</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技術</a:t>
            </a:r>
            <a:r>
              <a:rPr lang="zh-TW" altLang="en-US" sz="2000" b="1" kern="100" dirty="0">
                <a:effectLst/>
                <a:highlight>
                  <a:srgbClr val="FF00FF"/>
                </a:highlight>
                <a:latin typeface="微軟正黑體" panose="020B0604030504040204" pitchFamily="34" charset="-120"/>
                <a:ea typeface="微軟正黑體" panose="020B0604030504040204" pitchFamily="34" charset="-120"/>
              </a:rPr>
              <a:t>扎</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根</a:t>
            </a:r>
            <a:r>
              <a:rPr lang="zh-TW" altLang="zh-TW" sz="2000" b="1" kern="100" dirty="0">
                <a:effectLst/>
                <a:latin typeface="微軟正黑體" panose="020B0604030504040204" pitchFamily="34" charset="-120"/>
                <a:ea typeface="微軟正黑體" panose="020B0604030504040204" pitchFamily="34" charset="-120"/>
              </a:rPr>
              <a:t>：由典範</a:t>
            </a:r>
            <a:r>
              <a:rPr lang="en-US" altLang="zh-TW" sz="2000" b="1" kern="100" dirty="0">
                <a:effectLst/>
                <a:latin typeface="微軟正黑體" panose="020B0604030504040204" pitchFamily="34" charset="-120"/>
                <a:ea typeface="微軟正黑體" panose="020B0604030504040204" pitchFamily="34" charset="-120"/>
              </a:rPr>
              <a:t>/</a:t>
            </a:r>
            <a:r>
              <a:rPr lang="zh-TW" altLang="zh-TW" sz="2000" b="1" kern="100" dirty="0">
                <a:effectLst/>
                <a:latin typeface="微軟正黑體" panose="020B0604030504040204" pitchFamily="34" charset="-120"/>
                <a:ea typeface="微軟正黑體" panose="020B0604030504040204" pitchFamily="34" charset="-120"/>
              </a:rPr>
              <a:t>重點學校組織資訊教師社群，每學期辦理資訊教師研習，使認識校內網路設施設備，以協助下列事項：</a:t>
            </a:r>
          </a:p>
          <a:p>
            <a:pPr marL="1080135" indent="0">
              <a:lnSpc>
                <a:spcPct val="150000"/>
              </a:lnSpc>
              <a:buNone/>
            </a:pPr>
            <a:r>
              <a:rPr lang="en-US" altLang="zh-TW" sz="2000" b="1" kern="100" dirty="0">
                <a:effectLst/>
                <a:highlight>
                  <a:srgbClr val="FF00FF"/>
                </a:highlight>
                <a:latin typeface="微軟正黑體" panose="020B0604030504040204" pitchFamily="34" charset="-120"/>
                <a:ea typeface="微軟正黑體" panose="020B0604030504040204" pitchFamily="34" charset="-120"/>
              </a:rPr>
              <a:t>3.</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國教輔導團培力</a:t>
            </a:r>
            <a:r>
              <a:rPr lang="zh-TW" altLang="zh-TW" sz="2000" b="1" kern="100" dirty="0">
                <a:effectLst/>
                <a:latin typeface="微軟正黑體" panose="020B0604030504040204" pitchFamily="34" charset="-120"/>
                <a:ea typeface="微軟正黑體" panose="020B0604030504040204" pitchFamily="34" charset="-120"/>
              </a:rPr>
              <a:t>：辦理國教輔導團數位學習培力研習，提升輔導團團員數位教學能力。</a:t>
            </a:r>
            <a:endParaRPr lang="zh-TW" altLang="zh-TW" sz="2000" b="1" kern="100" dirty="0">
              <a:latin typeface="微軟正黑體" panose="020B0604030504040204" pitchFamily="34" charset="-120"/>
              <a:ea typeface="微軟正黑體" panose="020B0604030504040204" pitchFamily="34" charset="-120"/>
            </a:endParaRPr>
          </a:p>
          <a:p>
            <a:pPr marL="0" indent="0">
              <a:buFont typeface="Arial" panose="020B0604020202020204" pitchFamily="34" charset="0"/>
              <a:buNone/>
            </a:pPr>
            <a:endParaRPr lang="zh-TW" altLang="en-US" dirty="0"/>
          </a:p>
        </p:txBody>
      </p:sp>
      <p:pic>
        <p:nvPicPr>
          <p:cNvPr id="7" name="圖片 6">
            <a:extLst>
              <a:ext uri="{FF2B5EF4-FFF2-40B4-BE49-F238E27FC236}">
                <a16:creationId xmlns:a16="http://schemas.microsoft.com/office/drawing/2014/main" id="{AFFD1AD3-2E4D-4A32-A0E6-72516BC068FB}"/>
              </a:ext>
            </a:extLst>
          </p:cNvPr>
          <p:cNvPicPr>
            <a:picLocks noChangeAspect="1"/>
          </p:cNvPicPr>
          <p:nvPr/>
        </p:nvPicPr>
        <p:blipFill>
          <a:blip r:embed="rId3"/>
          <a:stretch>
            <a:fillRect/>
          </a:stretch>
        </p:blipFill>
        <p:spPr>
          <a:xfrm>
            <a:off x="6419849" y="2055043"/>
            <a:ext cx="5621320" cy="3488608"/>
          </a:xfrm>
          <a:prstGeom prst="rect">
            <a:avLst/>
          </a:prstGeom>
        </p:spPr>
      </p:pic>
    </p:spTree>
    <p:extLst>
      <p:ext uri="{BB962C8B-B14F-4D97-AF65-F5344CB8AC3E}">
        <p14:creationId xmlns:p14="http://schemas.microsoft.com/office/powerpoint/2010/main" val="40788762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910F03-1884-4D81-9D6D-0D0AD417441C}"/>
              </a:ext>
            </a:extLst>
          </p:cNvPr>
          <p:cNvSpPr>
            <a:spLocks noGrp="1"/>
          </p:cNvSpPr>
          <p:nvPr>
            <p:ph type="title"/>
          </p:nvPr>
        </p:nvSpPr>
        <p:spPr>
          <a:xfrm>
            <a:off x="687371" y="263953"/>
            <a:ext cx="10515600" cy="708301"/>
          </a:xfrm>
        </p:spPr>
        <p:txBody>
          <a:bodyPr>
            <a:normAutofit/>
          </a:bodyPr>
          <a:lstStyle/>
          <a:p>
            <a:pPr algn="ctr"/>
            <a:r>
              <a:rPr lang="zh-TW" altLang="en-US" sz="3600" b="1" dirty="0">
                <a:highlight>
                  <a:srgbClr val="FFFF00"/>
                </a:highlight>
              </a:rPr>
              <a:t>實施策略</a:t>
            </a:r>
          </a:p>
        </p:txBody>
      </p:sp>
      <p:sp>
        <p:nvSpPr>
          <p:cNvPr id="4" name="投影片編號版面配置區 3">
            <a:extLst>
              <a:ext uri="{FF2B5EF4-FFF2-40B4-BE49-F238E27FC236}">
                <a16:creationId xmlns:a16="http://schemas.microsoft.com/office/drawing/2014/main" id="{FE320345-9AA5-49CE-B1C0-3D4A29112C46}"/>
              </a:ext>
            </a:extLst>
          </p:cNvPr>
          <p:cNvSpPr>
            <a:spLocks noGrp="1"/>
          </p:cNvSpPr>
          <p:nvPr>
            <p:ph type="sldNum" sz="quarter" idx="12"/>
          </p:nvPr>
        </p:nvSpPr>
        <p:spPr/>
        <p:txBody>
          <a:bodyPr/>
          <a:lstStyle/>
          <a:p>
            <a:fld id="{027F88FA-95D8-A04F-8E36-24DD1F38BB56}" type="slidenum">
              <a:rPr kumimoji="1" lang="zh-TW" altLang="en-US" smtClean="0"/>
              <a:t>58</a:t>
            </a:fld>
            <a:endParaRPr kumimoji="1" lang="zh-TW" altLang="en-US"/>
          </a:p>
        </p:txBody>
      </p:sp>
      <p:sp>
        <p:nvSpPr>
          <p:cNvPr id="13" name="內容版面配置區 2">
            <a:extLst>
              <a:ext uri="{FF2B5EF4-FFF2-40B4-BE49-F238E27FC236}">
                <a16:creationId xmlns:a16="http://schemas.microsoft.com/office/drawing/2014/main" id="{ECA50DC7-35C8-481A-AD83-39FD82E49861}"/>
              </a:ext>
            </a:extLst>
          </p:cNvPr>
          <p:cNvSpPr txBox="1">
            <a:spLocks/>
          </p:cNvSpPr>
          <p:nvPr/>
        </p:nvSpPr>
        <p:spPr>
          <a:xfrm>
            <a:off x="-332469" y="975139"/>
            <a:ext cx="12351644" cy="2380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31520" indent="0">
              <a:lnSpc>
                <a:spcPct val="150000"/>
              </a:lnSpc>
              <a:spcBef>
                <a:spcPts val="0"/>
              </a:spcBef>
              <a:buFont typeface="Arial" panose="020B0604020202020204" pitchFamily="34" charset="0"/>
              <a:buNone/>
            </a:pPr>
            <a:r>
              <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五</a:t>
            </a:r>
            <a:r>
              <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a:t>
            </a:r>
            <a:r>
              <a:rPr lang="zh-TW"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rPr>
              <a:t>課程教學輔導模式與目標</a:t>
            </a:r>
            <a:endParaRPr lang="en-US" altLang="zh-TW" sz="2000" b="1" dirty="0">
              <a:solidFill>
                <a:srgbClr val="000000"/>
              </a:solidFill>
              <a:effectLst/>
              <a:latin typeface="微軟正黑體" panose="020B0604030504040204" pitchFamily="34" charset="-120"/>
              <a:ea typeface="微軟正黑體" panose="020B0604030504040204" pitchFamily="34" charset="-120"/>
              <a:cs typeface="標楷體" panose="03000509000000000000" pitchFamily="65" charset="-120"/>
            </a:endParaRPr>
          </a:p>
          <a:p>
            <a:pPr marL="1080135" indent="0">
              <a:lnSpc>
                <a:spcPct val="150000"/>
              </a:lnSpc>
              <a:buNone/>
            </a:pPr>
            <a:r>
              <a:rPr lang="en-US" altLang="zh-TW" sz="2000" b="1" kern="100" dirty="0">
                <a:effectLst/>
                <a:highlight>
                  <a:srgbClr val="FF00FF"/>
                </a:highlight>
                <a:latin typeface="微軟正黑體" panose="020B0604030504040204" pitchFamily="34" charset="-120"/>
                <a:ea typeface="微軟正黑體" panose="020B0604030504040204" pitchFamily="34" charset="-120"/>
              </a:rPr>
              <a:t>4.</a:t>
            </a:r>
            <a:r>
              <a:rPr lang="zh-TW" altLang="zh-TW" sz="2000" b="1" kern="100" dirty="0">
                <a:effectLst/>
                <a:highlight>
                  <a:srgbClr val="FF00FF"/>
                </a:highlight>
                <a:latin typeface="微軟正黑體" panose="020B0604030504040204" pitchFamily="34" charset="-120"/>
                <a:ea typeface="微軟正黑體" panose="020B0604030504040204" pitchFamily="34" charset="-120"/>
              </a:rPr>
              <a:t>教師增能培力</a:t>
            </a:r>
            <a:r>
              <a:rPr lang="zh-TW" altLang="zh-TW" sz="2000" b="1" kern="100" dirty="0">
                <a:effectLst/>
                <a:latin typeface="微軟正黑體" panose="020B0604030504040204" pitchFamily="34" charset="-120"/>
                <a:ea typeface="微軟正黑體" panose="020B0604030504040204" pitchFamily="34" charset="-120"/>
              </a:rPr>
              <a:t>：</a:t>
            </a:r>
            <a:r>
              <a:rPr lang="zh-TW" altLang="en-US" sz="2000" b="1" kern="100" dirty="0">
                <a:effectLst/>
                <a:latin typeface="微軟正黑體" panose="020B0604030504040204" pitchFamily="34" charset="-120"/>
                <a:ea typeface="微軟正黑體" panose="020B0604030504040204" pitchFamily="34" charset="-120"/>
              </a:rPr>
              <a:t>各校均需參與</a:t>
            </a:r>
            <a:r>
              <a:rPr lang="en-US" altLang="zh-TW" sz="20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2000" b="1" kern="100" dirty="0">
                <a:solidFill>
                  <a:srgbClr val="FF0000"/>
                </a:solidFill>
                <a:effectLst/>
                <a:latin typeface="微軟正黑體" panose="020B0604030504040204" pitchFamily="34" charset="-120"/>
                <a:ea typeface="微軟正黑體" panose="020B0604030504040204" pitchFamily="34" charset="-120"/>
              </a:rPr>
              <a:t>數位學習工作坊四年內達</a:t>
            </a:r>
            <a:r>
              <a:rPr lang="en-US" altLang="zh-TW" sz="2000" b="1" kern="100" dirty="0">
                <a:solidFill>
                  <a:srgbClr val="FF0000"/>
                </a:solidFill>
                <a:effectLst/>
                <a:latin typeface="微軟正黑體" panose="020B0604030504040204" pitchFamily="34" charset="-120"/>
                <a:ea typeface="微軟正黑體" panose="020B0604030504040204" pitchFamily="34" charset="-120"/>
              </a:rPr>
              <a:t>100%</a:t>
            </a:r>
            <a:r>
              <a:rPr lang="zh-TW" altLang="en-US" sz="2000" b="1" kern="100" dirty="0">
                <a:solidFill>
                  <a:srgbClr val="FF0000"/>
                </a:solidFill>
                <a:effectLst/>
                <a:latin typeface="微軟正黑體" panose="020B0604030504040204" pitchFamily="34" charset="-120"/>
                <a:ea typeface="微軟正黑體" panose="020B0604030504040204" pitchFamily="34" charset="-120"/>
              </a:rPr>
              <a:t>；數位素養每年</a:t>
            </a:r>
            <a:r>
              <a:rPr lang="en-US" altLang="zh-TW" sz="2000" b="1" kern="100" dirty="0">
                <a:solidFill>
                  <a:srgbClr val="FF0000"/>
                </a:solidFill>
                <a:effectLst/>
                <a:latin typeface="微軟正黑體" panose="020B0604030504040204" pitchFamily="34" charset="-120"/>
                <a:ea typeface="微軟正黑體" panose="020B0604030504040204" pitchFamily="34" charset="-120"/>
              </a:rPr>
              <a:t>10%)</a:t>
            </a:r>
            <a:endParaRPr lang="zh-TW" altLang="zh-TW" sz="2000" b="1" kern="100" dirty="0">
              <a:solidFill>
                <a:srgbClr val="FF0000"/>
              </a:solidFill>
              <a:effectLst/>
              <a:latin typeface="微軟正黑體" panose="020B0604030504040204" pitchFamily="34" charset="-120"/>
              <a:ea typeface="微軟正黑體" panose="020B0604030504040204" pitchFamily="34" charset="-120"/>
            </a:endParaRPr>
          </a:p>
          <a:p>
            <a:pPr marL="1080135" indent="0">
              <a:lnSpc>
                <a:spcPct val="150000"/>
              </a:lnSpc>
              <a:buNone/>
            </a:pPr>
            <a:r>
              <a:rPr lang="en-US" altLang="zh-TW" sz="2000" b="1" kern="100" dirty="0">
                <a:effectLst/>
                <a:latin typeface="微軟正黑體" panose="020B0604030504040204" pitchFamily="34" charset="-120"/>
                <a:ea typeface="微軟正黑體" panose="020B0604030504040204" pitchFamily="34" charset="-120"/>
              </a:rPr>
              <a:t>(1)</a:t>
            </a:r>
            <a:r>
              <a:rPr lang="zh-TW" altLang="zh-TW" sz="2000" b="1" kern="100" dirty="0">
                <a:effectLst/>
                <a:latin typeface="微軟正黑體" panose="020B0604030504040204" pitchFamily="34" charset="-120"/>
                <a:ea typeface="微軟正黑體" panose="020B0604030504040204" pitchFamily="34" charset="-120"/>
              </a:rPr>
              <a:t>辦理</a:t>
            </a:r>
            <a:r>
              <a:rPr lang="zh-TW" altLang="zh-TW" sz="2000" b="1" kern="100" dirty="0">
                <a:effectLst/>
                <a:highlight>
                  <a:srgbClr val="00FFFF"/>
                </a:highlight>
                <a:latin typeface="微軟正黑體" panose="020B0604030504040204" pitchFamily="34" charset="-120"/>
                <a:ea typeface="微軟正黑體" panose="020B0604030504040204" pitchFamily="34" charset="-120"/>
              </a:rPr>
              <a:t>數位學習工作坊</a:t>
            </a:r>
            <a:r>
              <a:rPr lang="en-US" altLang="zh-TW" sz="2000" b="1" kern="100" dirty="0">
                <a:effectLst/>
                <a:highlight>
                  <a:srgbClr val="00FFFF"/>
                </a:highlight>
                <a:latin typeface="微軟正黑體" panose="020B0604030504040204" pitchFamily="34" charset="-120"/>
                <a:ea typeface="微軟正黑體" panose="020B0604030504040204" pitchFamily="34" charset="-120"/>
              </a:rPr>
              <a:t>(</a:t>
            </a:r>
            <a:r>
              <a:rPr lang="zh-TW" altLang="zh-TW" sz="2000" b="1" kern="100" dirty="0">
                <a:effectLst/>
                <a:highlight>
                  <a:srgbClr val="00FFFF"/>
                </a:highlight>
                <a:latin typeface="微軟正黑體" panose="020B0604030504040204" pitchFamily="34" charset="-120"/>
                <a:ea typeface="微軟正黑體" panose="020B0604030504040204" pitchFamily="34" charset="-120"/>
              </a:rPr>
              <a:t>一、二共</a:t>
            </a:r>
            <a:r>
              <a:rPr lang="en-US" altLang="zh-TW" sz="2000" b="1" kern="100" dirty="0">
                <a:effectLst/>
                <a:highlight>
                  <a:srgbClr val="00FFFF"/>
                </a:highlight>
                <a:latin typeface="微軟正黑體" panose="020B0604030504040204" pitchFamily="34" charset="-120"/>
                <a:ea typeface="微軟正黑體" panose="020B0604030504040204" pitchFamily="34" charset="-120"/>
              </a:rPr>
              <a:t>6</a:t>
            </a:r>
            <a:r>
              <a:rPr lang="zh-TW" altLang="zh-TW" sz="2000" b="1" kern="100" dirty="0">
                <a:effectLst/>
                <a:highlight>
                  <a:srgbClr val="00FFFF"/>
                </a:highlight>
                <a:latin typeface="微軟正黑體" panose="020B0604030504040204" pitchFamily="34" charset="-120"/>
                <a:ea typeface="微軟正黑體" panose="020B0604030504040204" pitchFamily="34" charset="-120"/>
              </a:rPr>
              <a:t>小時</a:t>
            </a:r>
            <a:r>
              <a:rPr lang="en-US" altLang="zh-TW" sz="2000" b="1" kern="100" dirty="0">
                <a:effectLst/>
                <a:highlight>
                  <a:srgbClr val="00FFFF"/>
                </a:highlight>
                <a:latin typeface="微軟正黑體" panose="020B0604030504040204" pitchFamily="34" charset="-120"/>
                <a:ea typeface="微軟正黑體" panose="020B0604030504040204" pitchFamily="34" charset="-120"/>
              </a:rPr>
              <a:t>)</a:t>
            </a:r>
            <a:r>
              <a:rPr lang="zh-TW" altLang="zh-TW" sz="2000" b="1" kern="100" dirty="0">
                <a:effectLst/>
                <a:latin typeface="微軟正黑體" panose="020B0604030504040204" pitchFamily="34" charset="-120"/>
                <a:ea typeface="微軟正黑體" panose="020B0604030504040204" pitchFamily="34" charset="-120"/>
              </a:rPr>
              <a:t>、科技輔助自主學習工作坊</a:t>
            </a:r>
            <a:r>
              <a:rPr lang="en-US" altLang="zh-TW" sz="2000" b="1" kern="100" dirty="0">
                <a:effectLst/>
                <a:latin typeface="微軟正黑體" panose="020B0604030504040204" pitchFamily="34" charset="-120"/>
                <a:ea typeface="微軟正黑體" panose="020B0604030504040204" pitchFamily="34" charset="-120"/>
              </a:rPr>
              <a:t>(2</a:t>
            </a:r>
            <a:r>
              <a:rPr lang="zh-TW" altLang="zh-TW" sz="2000" b="1" kern="100" dirty="0">
                <a:effectLst/>
                <a:latin typeface="微軟正黑體" panose="020B0604030504040204" pitchFamily="34" charset="-120"/>
                <a:ea typeface="微軟正黑體" panose="020B0604030504040204" pitchFamily="34" charset="-120"/>
              </a:rPr>
              <a:t>日</a:t>
            </a:r>
            <a:r>
              <a:rPr lang="en-US" altLang="zh-TW" sz="2000" b="1" kern="100" dirty="0">
                <a:effectLst/>
                <a:latin typeface="微軟正黑體" panose="020B0604030504040204" pitchFamily="34" charset="-120"/>
                <a:ea typeface="微軟正黑體" panose="020B0604030504040204" pitchFamily="34" charset="-120"/>
              </a:rPr>
              <a:t>)</a:t>
            </a:r>
            <a:r>
              <a:rPr lang="zh-TW" altLang="zh-TW" sz="2000" b="1" kern="100" dirty="0">
                <a:effectLst/>
                <a:latin typeface="微軟正黑體" panose="020B0604030504040204" pitchFamily="34" charset="-120"/>
                <a:ea typeface="微軟正黑體" panose="020B0604030504040204" pitchFamily="34" charset="-120"/>
              </a:rPr>
              <a:t>、自主學習講師培訓、數位教學特色發展數位學習平臺規劃實施專題導向學習</a:t>
            </a:r>
            <a:r>
              <a:rPr lang="en-US" altLang="zh-TW" sz="2000" b="1" kern="100" dirty="0">
                <a:effectLst/>
                <a:latin typeface="微軟正黑體" panose="020B0604030504040204" pitchFamily="34" charset="-120"/>
                <a:ea typeface="微軟正黑體" panose="020B0604030504040204" pitchFamily="34" charset="-120"/>
              </a:rPr>
              <a:t>(project-based learning, PBL)</a:t>
            </a:r>
            <a:r>
              <a:rPr lang="zh-TW" altLang="zh-TW" sz="2000" b="1" kern="100" dirty="0">
                <a:effectLst/>
                <a:latin typeface="微軟正黑體" panose="020B0604030504040204" pitchFamily="34" charset="-120"/>
                <a:ea typeface="微軟正黑體" panose="020B0604030504040204" pitchFamily="34" charset="-120"/>
              </a:rPr>
              <a:t>課程等研習。</a:t>
            </a:r>
            <a:endParaRPr lang="zh-TW" altLang="en-US" dirty="0"/>
          </a:p>
        </p:txBody>
      </p:sp>
      <p:pic>
        <p:nvPicPr>
          <p:cNvPr id="6" name="圖片 5">
            <a:extLst>
              <a:ext uri="{FF2B5EF4-FFF2-40B4-BE49-F238E27FC236}">
                <a16:creationId xmlns:a16="http://schemas.microsoft.com/office/drawing/2014/main" id="{73AA01DF-9B7F-4C87-92A7-F15BC5886D00}"/>
              </a:ext>
            </a:extLst>
          </p:cNvPr>
          <p:cNvPicPr>
            <a:picLocks noChangeAspect="1"/>
          </p:cNvPicPr>
          <p:nvPr/>
        </p:nvPicPr>
        <p:blipFill>
          <a:blip r:embed="rId3"/>
          <a:stretch>
            <a:fillRect/>
          </a:stretch>
        </p:blipFill>
        <p:spPr>
          <a:xfrm>
            <a:off x="5778321" y="3502058"/>
            <a:ext cx="6413679" cy="2994338"/>
          </a:xfrm>
          <a:prstGeom prst="rect">
            <a:avLst/>
          </a:prstGeom>
        </p:spPr>
      </p:pic>
      <p:sp>
        <p:nvSpPr>
          <p:cNvPr id="9" name="內容版面配置區 2">
            <a:extLst>
              <a:ext uri="{FF2B5EF4-FFF2-40B4-BE49-F238E27FC236}">
                <a16:creationId xmlns:a16="http://schemas.microsoft.com/office/drawing/2014/main" id="{2D7ACB07-C317-473A-B621-8C3A8A71D7C1}"/>
              </a:ext>
            </a:extLst>
          </p:cNvPr>
          <p:cNvSpPr txBox="1">
            <a:spLocks/>
          </p:cNvSpPr>
          <p:nvPr/>
        </p:nvSpPr>
        <p:spPr>
          <a:xfrm>
            <a:off x="-332468" y="3152974"/>
            <a:ext cx="5969698" cy="4935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80135" indent="0">
              <a:lnSpc>
                <a:spcPct val="150000"/>
              </a:lnSpc>
              <a:buNone/>
            </a:pPr>
            <a:r>
              <a:rPr lang="en-US" altLang="zh-TW" sz="2000" b="1" kern="100" dirty="0">
                <a:effectLst/>
                <a:latin typeface="微軟正黑體" panose="020B0604030504040204" pitchFamily="34" charset="-120"/>
                <a:ea typeface="微軟正黑體" panose="020B0604030504040204" pitchFamily="34" charset="-120"/>
              </a:rPr>
              <a:t>(2)</a:t>
            </a:r>
            <a:r>
              <a:rPr lang="zh-TW" altLang="zh-TW" sz="2000" b="1" kern="100" dirty="0">
                <a:effectLst/>
                <a:latin typeface="微軟正黑體" panose="020B0604030504040204" pitchFamily="34" charset="-120"/>
                <a:ea typeface="微軟正黑體" panose="020B0604030504040204" pitchFamily="34" charset="-120"/>
              </a:rPr>
              <a:t>資訊組長</a:t>
            </a:r>
            <a:r>
              <a:rPr lang="en-US" altLang="zh-TW" sz="2000" b="1" kern="100" dirty="0">
                <a:effectLst/>
                <a:latin typeface="微軟正黑體" panose="020B0604030504040204" pitchFamily="34" charset="-120"/>
                <a:ea typeface="微軟正黑體" panose="020B0604030504040204" pitchFamily="34" charset="-120"/>
              </a:rPr>
              <a:t>(</a:t>
            </a:r>
            <a:r>
              <a:rPr lang="zh-TW" altLang="zh-TW" sz="2000" b="1" kern="100" dirty="0">
                <a:effectLst/>
                <a:latin typeface="微軟正黑體" panose="020B0604030504040204" pitchFamily="34" charset="-120"/>
                <a:ea typeface="微軟正黑體" panose="020B0604030504040204" pitchFamily="34" charset="-120"/>
              </a:rPr>
              <a:t>或資訊負責人員</a:t>
            </a:r>
            <a:r>
              <a:rPr lang="en-US" altLang="zh-TW" sz="2000" b="1" kern="100" dirty="0">
                <a:effectLst/>
                <a:latin typeface="微軟正黑體" panose="020B0604030504040204" pitchFamily="34" charset="-120"/>
                <a:ea typeface="微軟正黑體" panose="020B0604030504040204" pitchFamily="34" charset="-120"/>
              </a:rPr>
              <a:t>)</a:t>
            </a:r>
            <a:r>
              <a:rPr lang="zh-TW" altLang="zh-TW" sz="2000" b="1" kern="100" dirty="0">
                <a:effectLst/>
                <a:latin typeface="微軟正黑體" panose="020B0604030504040204" pitchFamily="34" charset="-120"/>
                <a:ea typeface="微軟正黑體" panose="020B0604030504040204" pitchFamily="34" charset="-120"/>
              </a:rPr>
              <a:t>資訊維護與管理等研習。</a:t>
            </a:r>
            <a:endParaRPr lang="en-US" altLang="zh-TW" sz="2000" b="1" kern="100" dirty="0">
              <a:effectLst/>
              <a:latin typeface="微軟正黑體" panose="020B0604030504040204" pitchFamily="34" charset="-120"/>
              <a:ea typeface="微軟正黑體" panose="020B0604030504040204" pitchFamily="34" charset="-120"/>
            </a:endParaRPr>
          </a:p>
          <a:p>
            <a:pPr marL="1080135" indent="0">
              <a:lnSpc>
                <a:spcPct val="150000"/>
              </a:lnSpc>
              <a:buNone/>
            </a:pPr>
            <a:r>
              <a:rPr lang="en-US" altLang="zh-TW" sz="2000" b="1" kern="100" dirty="0">
                <a:effectLst/>
                <a:latin typeface="微軟正黑體" panose="020B0604030504040204" pitchFamily="34" charset="-120"/>
                <a:ea typeface="微軟正黑體" panose="020B0604030504040204" pitchFamily="34" charset="-120"/>
              </a:rPr>
              <a:t>(3)</a:t>
            </a:r>
            <a:r>
              <a:rPr lang="zh-TW" altLang="zh-TW" sz="2000" b="1" kern="100" dirty="0">
                <a:effectLst/>
                <a:latin typeface="微軟正黑體" panose="020B0604030504040204" pitchFamily="34" charset="-120"/>
                <a:ea typeface="微軟正黑體" panose="020B0604030504040204" pitchFamily="34" charset="-120"/>
              </a:rPr>
              <a:t>因應學校資訊教師及一般教師實際教學增能與共備需求，辦理教學實務研討與增能。</a:t>
            </a:r>
          </a:p>
          <a:p>
            <a:pPr marL="0" indent="0">
              <a:buFont typeface="Arial" panose="020B0604020202020204" pitchFamily="34" charset="0"/>
              <a:buNone/>
            </a:pPr>
            <a:endParaRPr lang="zh-TW" altLang="en-US" dirty="0"/>
          </a:p>
        </p:txBody>
      </p:sp>
    </p:spTree>
    <p:extLst>
      <p:ext uri="{BB962C8B-B14F-4D97-AF65-F5344CB8AC3E}">
        <p14:creationId xmlns:p14="http://schemas.microsoft.com/office/powerpoint/2010/main" val="4010276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949623F-185A-0349-917E-8EB556A2E1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813329FF-30D2-8844-A3E1-6F5F28F72042}"/>
              </a:ext>
            </a:extLst>
          </p:cNvPr>
          <p:cNvSpPr>
            <a:spLocks noGrp="1"/>
          </p:cNvSpPr>
          <p:nvPr>
            <p:ph type="title"/>
          </p:nvPr>
        </p:nvSpPr>
        <p:spPr>
          <a:xfrm>
            <a:off x="348007" y="1144063"/>
            <a:ext cx="5487184" cy="1893077"/>
          </a:xfrm>
        </p:spPr>
        <p:txBody>
          <a:bodyPr>
            <a:normAutofit/>
          </a:bodyPr>
          <a:lstStyle/>
          <a:p>
            <a:pPr>
              <a:lnSpc>
                <a:spcPct val="150000"/>
              </a:lnSpc>
              <a:spcBef>
                <a:spcPts val="600"/>
              </a:spcBef>
              <a:spcAft>
                <a:spcPts val="600"/>
              </a:spcAft>
            </a:pPr>
            <a:r>
              <a:rPr kumimoji="1" lang="zh-TW" altLang="en-US" sz="4000" b="1" dirty="0"/>
              <a:t>嘉義縣的</a:t>
            </a:r>
            <a:r>
              <a:rPr kumimoji="1" lang="zh-TW" altLang="en-US" sz="4000" b="1" dirty="0">
                <a:solidFill>
                  <a:srgbClr val="FF0000"/>
                </a:solidFill>
              </a:rPr>
              <a:t>數位學習</a:t>
            </a:r>
            <a:r>
              <a:rPr kumimoji="1" lang="en-US" altLang="zh-TW" sz="4000" b="1" dirty="0"/>
              <a:t>—</a:t>
            </a:r>
            <a:br>
              <a:rPr kumimoji="1" lang="en-US" altLang="zh-TW" sz="4000" b="1" dirty="0"/>
            </a:br>
            <a:r>
              <a:rPr kumimoji="1" lang="zh-TW" altLang="en-US" sz="4000" b="1" dirty="0"/>
              <a:t>從</a:t>
            </a:r>
            <a:r>
              <a:rPr kumimoji="1" lang="zh-TW" altLang="en-US" sz="4000" b="1" dirty="0">
                <a:solidFill>
                  <a:srgbClr val="7030A0"/>
                </a:solidFill>
              </a:rPr>
              <a:t>困境中看到機會</a:t>
            </a:r>
          </a:p>
        </p:txBody>
      </p:sp>
      <p:graphicFrame>
        <p:nvGraphicFramePr>
          <p:cNvPr id="6" name="資料庫圖表 5">
            <a:extLst>
              <a:ext uri="{FF2B5EF4-FFF2-40B4-BE49-F238E27FC236}">
                <a16:creationId xmlns:a16="http://schemas.microsoft.com/office/drawing/2014/main" id="{1CE61008-E619-4DC3-854A-DF074E7A9B79}"/>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投影片編號版面配置區 4">
            <a:extLst>
              <a:ext uri="{FF2B5EF4-FFF2-40B4-BE49-F238E27FC236}">
                <a16:creationId xmlns:a16="http://schemas.microsoft.com/office/drawing/2014/main" id="{2FC07B03-7039-4FEE-8C59-C9FC6D601756}"/>
              </a:ext>
            </a:extLst>
          </p:cNvPr>
          <p:cNvSpPr>
            <a:spLocks noGrp="1"/>
          </p:cNvSpPr>
          <p:nvPr>
            <p:ph type="sldNum" sz="quarter" idx="12"/>
          </p:nvPr>
        </p:nvSpPr>
        <p:spPr/>
        <p:txBody>
          <a:bodyPr/>
          <a:lstStyle/>
          <a:p>
            <a:fld id="{027F88FA-95D8-A04F-8E36-24DD1F38BB56}" type="slidenum">
              <a:rPr kumimoji="1" lang="zh-TW" altLang="en-US" smtClean="0"/>
              <a:t>59</a:t>
            </a:fld>
            <a:endParaRPr kumimoji="1" lang="zh-TW" altLang="en-US"/>
          </a:p>
        </p:txBody>
      </p:sp>
      <p:pic>
        <p:nvPicPr>
          <p:cNvPr id="7" name="圖片 6">
            <a:extLst>
              <a:ext uri="{FF2B5EF4-FFF2-40B4-BE49-F238E27FC236}">
                <a16:creationId xmlns:a16="http://schemas.microsoft.com/office/drawing/2014/main" id="{8F7D6708-CED0-4902-AF28-EB42752F17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90868" y="4586128"/>
            <a:ext cx="1084287" cy="1069274"/>
          </a:xfrm>
          <a:prstGeom prst="rect">
            <a:avLst/>
          </a:prstGeom>
        </p:spPr>
      </p:pic>
    </p:spTree>
    <p:extLst>
      <p:ext uri="{BB962C8B-B14F-4D97-AF65-F5344CB8AC3E}">
        <p14:creationId xmlns:p14="http://schemas.microsoft.com/office/powerpoint/2010/main" val="2905538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5782D8-C802-43D3-A722-8C0AFBF635AF}"/>
              </a:ext>
            </a:extLst>
          </p:cNvPr>
          <p:cNvSpPr>
            <a:spLocks noGrp="1"/>
          </p:cNvSpPr>
          <p:nvPr>
            <p:ph type="title"/>
          </p:nvPr>
        </p:nvSpPr>
        <p:spPr>
          <a:xfrm>
            <a:off x="550362" y="148553"/>
            <a:ext cx="10515600" cy="708301"/>
          </a:xfrm>
        </p:spPr>
        <p:txBody>
          <a:bodyPr>
            <a:normAutofit/>
          </a:bodyPr>
          <a:lstStyle/>
          <a:p>
            <a:r>
              <a:rPr lang="zh-TW" altLang="en-US" dirty="0"/>
              <a:t>各國生生用平板政策</a:t>
            </a:r>
          </a:p>
        </p:txBody>
      </p:sp>
      <p:sp>
        <p:nvSpPr>
          <p:cNvPr id="1035" name="投影片編號版面配置區 1034">
            <a:extLst>
              <a:ext uri="{FF2B5EF4-FFF2-40B4-BE49-F238E27FC236}">
                <a16:creationId xmlns:a16="http://schemas.microsoft.com/office/drawing/2014/main" id="{C4DEEE39-5E69-4728-9776-17D33E5A2FB1}"/>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1025" name="群組 1024">
            <a:extLst>
              <a:ext uri="{FF2B5EF4-FFF2-40B4-BE49-F238E27FC236}">
                <a16:creationId xmlns:a16="http://schemas.microsoft.com/office/drawing/2014/main" id="{2C4DB0C5-5E04-40AF-A8D1-49C37DFBCF88}"/>
              </a:ext>
            </a:extLst>
          </p:cNvPr>
          <p:cNvGrpSpPr/>
          <p:nvPr/>
        </p:nvGrpSpPr>
        <p:grpSpPr>
          <a:xfrm>
            <a:off x="-1" y="825992"/>
            <a:ext cx="11607800" cy="1700882"/>
            <a:chOff x="2" y="911215"/>
            <a:chExt cx="11607800" cy="1700882"/>
          </a:xfrm>
        </p:grpSpPr>
        <p:sp>
          <p:nvSpPr>
            <p:cNvPr id="8" name="矩形: 圓角 7">
              <a:extLst>
                <a:ext uri="{FF2B5EF4-FFF2-40B4-BE49-F238E27FC236}">
                  <a16:creationId xmlns:a16="http://schemas.microsoft.com/office/drawing/2014/main" id="{5A443BAF-816D-407D-9652-E4CF48CDBA66}"/>
                </a:ext>
              </a:extLst>
            </p:cNvPr>
            <p:cNvSpPr/>
            <p:nvPr/>
          </p:nvSpPr>
          <p:spPr>
            <a:xfrm>
              <a:off x="550363" y="911215"/>
              <a:ext cx="6214589" cy="1700882"/>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一、日本</a:t>
              </a:r>
              <a:r>
                <a:rPr kumimoji="0" lang="en-US" altLang="zh-TW" sz="2000" b="1" i="0" u="none" strike="noStrike" kern="1200" cap="none" spc="0" normalizeH="0" baseline="0" noProof="0" dirty="0">
                  <a:ln>
                    <a:noFill/>
                  </a:ln>
                  <a:solidFill>
                    <a:srgbClr val="7534E6"/>
                  </a:solidFill>
                  <a:effectLst/>
                  <a:uLnTx/>
                  <a:uFillTx/>
                  <a:latin typeface="微軟正黑體"/>
                  <a:ea typeface="微軟正黑體"/>
                  <a:cs typeface="+mn-cs"/>
                </a:rPr>
                <a:t>GIGA</a:t>
              </a: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計畫</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以</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一生一載具</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搭配建置高速網路環境、學習輔助等系統，並運用</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人工智慧改善個人化數位學習</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，提供學生公平均等的教育機會。</a:t>
              </a:r>
            </a:p>
          </p:txBody>
        </p:sp>
        <p:pic>
          <p:nvPicPr>
            <p:cNvPr id="17" name="Picture 2" descr="https://www.mext.go.jp/content/20210113-mxt_kouhou02-000012079_2.jpg">
              <a:extLst>
                <a:ext uri="{FF2B5EF4-FFF2-40B4-BE49-F238E27FC236}">
                  <a16:creationId xmlns:a16="http://schemas.microsoft.com/office/drawing/2014/main" id="{3B2299C1-58FF-4637-AA85-31B0367C98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21244" y="911215"/>
              <a:ext cx="4686558" cy="1700882"/>
            </a:xfrm>
            <a:prstGeom prst="roundRect">
              <a:avLst/>
            </a:prstGeom>
            <a:noFill/>
            <a:extLst>
              <a:ext uri="{909E8E84-426E-40DD-AFC4-6F175D3DCCD1}">
                <a14:hiddenFill xmlns:a14="http://schemas.microsoft.com/office/drawing/2010/main">
                  <a:solidFill>
                    <a:srgbClr val="FFFFFF"/>
                  </a:solidFill>
                </a14:hiddenFill>
              </a:ext>
            </a:extLst>
          </p:spPr>
        </p:pic>
        <p:sp>
          <p:nvSpPr>
            <p:cNvPr id="16" name="等腰三角形 15">
              <a:extLst>
                <a:ext uri="{FF2B5EF4-FFF2-40B4-BE49-F238E27FC236}">
                  <a16:creationId xmlns:a16="http://schemas.microsoft.com/office/drawing/2014/main" id="{5E61D6C1-BD40-43DC-9300-9355DCA3584C}"/>
                </a:ext>
              </a:extLst>
            </p:cNvPr>
            <p:cNvSpPr/>
            <p:nvPr/>
          </p:nvSpPr>
          <p:spPr>
            <a:xfrm rot="5400000">
              <a:off x="-35719" y="12794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grpSp>
      <p:grpSp>
        <p:nvGrpSpPr>
          <p:cNvPr id="1027" name="群組 1026">
            <a:extLst>
              <a:ext uri="{FF2B5EF4-FFF2-40B4-BE49-F238E27FC236}">
                <a16:creationId xmlns:a16="http://schemas.microsoft.com/office/drawing/2014/main" id="{191CA109-A7CF-4EF1-88F1-ED8EB8034B3B}"/>
              </a:ext>
            </a:extLst>
          </p:cNvPr>
          <p:cNvGrpSpPr/>
          <p:nvPr/>
        </p:nvGrpSpPr>
        <p:grpSpPr>
          <a:xfrm>
            <a:off x="-52635" y="2674110"/>
            <a:ext cx="11607800" cy="1835581"/>
            <a:chOff x="1" y="2831205"/>
            <a:chExt cx="11607800" cy="1835581"/>
          </a:xfrm>
        </p:grpSpPr>
        <p:sp>
          <p:nvSpPr>
            <p:cNvPr id="26" name="矩形: 圓角 25">
              <a:extLst>
                <a:ext uri="{FF2B5EF4-FFF2-40B4-BE49-F238E27FC236}">
                  <a16:creationId xmlns:a16="http://schemas.microsoft.com/office/drawing/2014/main" id="{C0543304-7134-421F-961D-56336B9229D9}"/>
                </a:ext>
              </a:extLst>
            </p:cNvPr>
            <p:cNvSpPr/>
            <p:nvPr/>
          </p:nvSpPr>
          <p:spPr>
            <a:xfrm>
              <a:off x="550362" y="2831205"/>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二、新加坡</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以多階段教育科技計畫</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(EdTech Plan)</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建置軟硬體系統等，有效利用教育科技進行高品質的教和學，現階段計畫強調：應用</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科技提升學生自主學習及溝通合作能力</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，強調以</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科技進行學生為中心的評量</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推動</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學生自備載具</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(BYOD)</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策略，載具與學生比為 </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1:3</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p:txBody>
        </p:sp>
        <p:sp>
          <p:nvSpPr>
            <p:cNvPr id="28" name="等腰三角形 27">
              <a:extLst>
                <a:ext uri="{FF2B5EF4-FFF2-40B4-BE49-F238E27FC236}">
                  <a16:creationId xmlns:a16="http://schemas.microsoft.com/office/drawing/2014/main" id="{AAB1266F-42E2-46BC-A261-EBAD5C9E7FB0}"/>
                </a:ext>
              </a:extLst>
            </p:cNvPr>
            <p:cNvSpPr/>
            <p:nvPr/>
          </p:nvSpPr>
          <p:spPr>
            <a:xfrm rot="5400000">
              <a:off x="-35720" y="3266767"/>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grpSp>
      <p:grpSp>
        <p:nvGrpSpPr>
          <p:cNvPr id="1028" name="群組 1027">
            <a:extLst>
              <a:ext uri="{FF2B5EF4-FFF2-40B4-BE49-F238E27FC236}">
                <a16:creationId xmlns:a16="http://schemas.microsoft.com/office/drawing/2014/main" id="{93D8C058-AF7B-480D-B245-9021EA466EC8}"/>
              </a:ext>
            </a:extLst>
          </p:cNvPr>
          <p:cNvGrpSpPr/>
          <p:nvPr/>
        </p:nvGrpSpPr>
        <p:grpSpPr>
          <a:xfrm>
            <a:off x="-52634" y="4656927"/>
            <a:ext cx="11607800" cy="1835581"/>
            <a:chOff x="1" y="4885894"/>
            <a:chExt cx="11607800" cy="1835581"/>
          </a:xfrm>
        </p:grpSpPr>
        <p:sp>
          <p:nvSpPr>
            <p:cNvPr id="29" name="矩形: 圓角 28">
              <a:extLst>
                <a:ext uri="{FF2B5EF4-FFF2-40B4-BE49-F238E27FC236}">
                  <a16:creationId xmlns:a16="http://schemas.microsoft.com/office/drawing/2014/main" id="{AF59B42E-9557-471D-97B2-4EFD50C1A144}"/>
                </a:ext>
              </a:extLst>
            </p:cNvPr>
            <p:cNvSpPr/>
            <p:nvPr/>
          </p:nvSpPr>
          <p:spPr>
            <a:xfrm>
              <a:off x="550362" y="4885894"/>
              <a:ext cx="11057439" cy="183558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7534E6"/>
                  </a:solidFill>
                  <a:effectLst/>
                  <a:uLnTx/>
                  <a:uFillTx/>
                  <a:latin typeface="微軟正黑體"/>
                  <a:ea typeface="微軟正黑體"/>
                  <a:cs typeface="+mn-cs"/>
                </a:rPr>
                <a:t>三、愛沙尼亞</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2012</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年全球第一個將</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資訊教育延伸至小學</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的國家，</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2019</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年延伸至幼稚園。</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由政府提供數位學習平臺與數位學習資源</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a:t>
              </a:r>
            </a:p>
            <a:p>
              <a:pPr marL="864000" marR="0" lvl="3" indent="-504000" algn="just" defTabSz="4572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a:t>
              </a:r>
              <a:r>
                <a:rPr kumimoji="0" lang="en-US" altLang="zh-TW" sz="2000" b="1" i="0" u="none" strike="noStrike" kern="1200" cap="none" spc="0" normalizeH="0" baseline="0" noProof="0" dirty="0">
                  <a:ln>
                    <a:noFill/>
                  </a:ln>
                  <a:solidFill>
                    <a:prstClr val="black"/>
                  </a:solidFill>
                  <a:effectLst/>
                  <a:uLnTx/>
                  <a:uFillTx/>
                  <a:latin typeface="微軟正黑體"/>
                  <a:ea typeface="微軟正黑體"/>
                  <a:cs typeface="+mn-cs"/>
                </a:rPr>
                <a:t>) </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推動</a:t>
              </a:r>
              <a:r>
                <a:rPr kumimoji="0" lang="zh-TW" altLang="en-US" sz="2000" b="1" i="0" u="none" strike="noStrike" kern="1200" cap="none" spc="0" normalizeH="0" baseline="0" noProof="0" dirty="0">
                  <a:ln>
                    <a:noFill/>
                  </a:ln>
                  <a:solidFill>
                    <a:srgbClr val="EE4C3C"/>
                  </a:solidFill>
                  <a:effectLst/>
                  <a:uLnTx/>
                  <a:uFillTx/>
                  <a:latin typeface="微軟正黑體"/>
                  <a:ea typeface="微軟正黑體"/>
                  <a:cs typeface="+mn-cs"/>
                </a:rPr>
                <a:t>學生自備載具</a:t>
              </a:r>
              <a:r>
                <a:rPr kumimoji="0" lang="en-US" altLang="zh-TW" sz="2000" b="1" i="0" u="none" strike="noStrike" kern="1200" cap="none" spc="0" normalizeH="0" baseline="0" noProof="0" dirty="0">
                  <a:ln>
                    <a:noFill/>
                  </a:ln>
                  <a:solidFill>
                    <a:srgbClr val="EE4C3C"/>
                  </a:solidFill>
                  <a:effectLst/>
                  <a:uLnTx/>
                  <a:uFillTx/>
                  <a:latin typeface="微軟正黑體"/>
                  <a:ea typeface="微軟正黑體"/>
                  <a:cs typeface="+mn-cs"/>
                </a:rPr>
                <a:t>(BYOD)</a:t>
              </a: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策略，無設備者由學校提供。</a:t>
              </a:r>
            </a:p>
          </p:txBody>
        </p:sp>
        <p:sp>
          <p:nvSpPr>
            <p:cNvPr id="31" name="等腰三角形 30">
              <a:extLst>
                <a:ext uri="{FF2B5EF4-FFF2-40B4-BE49-F238E27FC236}">
                  <a16:creationId xmlns:a16="http://schemas.microsoft.com/office/drawing/2014/main" id="{6B011B28-3478-4106-9659-0D73A3E73EBB}"/>
                </a:ext>
              </a:extLst>
            </p:cNvPr>
            <p:cNvSpPr/>
            <p:nvPr/>
          </p:nvSpPr>
          <p:spPr>
            <a:xfrm rot="5400000">
              <a:off x="-35720" y="5062479"/>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grpSp>
    </p:spTree>
    <p:extLst>
      <p:ext uri="{BB962C8B-B14F-4D97-AF65-F5344CB8AC3E}">
        <p14:creationId xmlns:p14="http://schemas.microsoft.com/office/powerpoint/2010/main" val="31377974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DBB323-CA2B-4AAC-B16A-2A93F4D91D91}"/>
              </a:ext>
            </a:extLst>
          </p:cNvPr>
          <p:cNvSpPr>
            <a:spLocks noGrp="1"/>
          </p:cNvSpPr>
          <p:nvPr>
            <p:ph type="title"/>
          </p:nvPr>
        </p:nvSpPr>
        <p:spPr>
          <a:xfrm>
            <a:off x="621119" y="317754"/>
            <a:ext cx="10515600" cy="708301"/>
          </a:xfrm>
        </p:spPr>
        <p:txBody>
          <a:bodyPr>
            <a:noAutofit/>
          </a:bodyPr>
          <a:lstStyle/>
          <a:p>
            <a:pPr algn="ctr"/>
            <a:r>
              <a:rPr lang="zh-TW" altLang="zh-TW" sz="4000" b="1" kern="0" dirty="0">
                <a:solidFill>
                  <a:srgbClr val="7030A0"/>
                </a:solidFill>
                <a:effectLst/>
                <a:latin typeface="微軟正黑體" panose="020B0604030504040204" pitchFamily="34" charset="-120"/>
                <a:ea typeface="微軟正黑體" panose="020B0604030504040204" pitchFamily="34" charset="-120"/>
              </a:rPr>
              <a:t>數位學習</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專案</a:t>
            </a:r>
            <a:r>
              <a:rPr lang="zh-TW" altLang="zh-TW" sz="4000" b="1" kern="0" dirty="0">
                <a:solidFill>
                  <a:srgbClr val="7030A0"/>
                </a:solidFill>
                <a:effectLst/>
                <a:latin typeface="微軟正黑體" panose="020B0604030504040204" pitchFamily="34" charset="-120"/>
                <a:ea typeface="微軟正黑體" panose="020B0604030504040204" pitchFamily="34" charset="-120"/>
              </a:rPr>
              <a:t>辦公室</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 </a:t>
            </a:r>
            <a:r>
              <a:rPr lang="zh-TW" altLang="en-US" sz="4000" b="1" kern="0" dirty="0">
                <a:solidFill>
                  <a:srgbClr val="7030A0"/>
                </a:solidFill>
                <a:latin typeface="微軟正黑體" panose="020B0604030504040204" pitchFamily="34" charset="-120"/>
                <a:ea typeface="微軟正黑體" panose="020B0604030504040204" pitchFamily="34" charset="-120"/>
              </a:rPr>
              <a:t> </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任務</a:t>
            </a:r>
            <a:endParaRPr lang="zh-TW" altLang="en-US" sz="4000" b="1" dirty="0">
              <a:solidFill>
                <a:srgbClr val="7030A0"/>
              </a:solidFill>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B9628567-B1DE-4694-89EB-2B086C73445F}"/>
              </a:ext>
            </a:extLst>
          </p:cNvPr>
          <p:cNvSpPr>
            <a:spLocks noGrp="1"/>
          </p:cNvSpPr>
          <p:nvPr>
            <p:ph type="sldNum" sz="quarter" idx="12"/>
          </p:nvPr>
        </p:nvSpPr>
        <p:spPr/>
        <p:txBody>
          <a:bodyPr/>
          <a:lstStyle/>
          <a:p>
            <a:fld id="{027F88FA-95D8-A04F-8E36-24DD1F38BB56}" type="slidenum">
              <a:rPr kumimoji="1" lang="zh-TW" altLang="en-US" smtClean="0"/>
              <a:t>60</a:t>
            </a:fld>
            <a:endParaRPr kumimoji="1" lang="zh-TW" altLang="en-US"/>
          </a:p>
        </p:txBody>
      </p:sp>
      <p:sp>
        <p:nvSpPr>
          <p:cNvPr id="6" name="文字方塊 5">
            <a:extLst>
              <a:ext uri="{FF2B5EF4-FFF2-40B4-BE49-F238E27FC236}">
                <a16:creationId xmlns:a16="http://schemas.microsoft.com/office/drawing/2014/main" id="{E92E480A-BFC6-4658-AF51-82A1E507A6DE}"/>
              </a:ext>
            </a:extLst>
          </p:cNvPr>
          <p:cNvSpPr txBox="1"/>
          <p:nvPr/>
        </p:nvSpPr>
        <p:spPr>
          <a:xfrm>
            <a:off x="0" y="1439256"/>
            <a:ext cx="11444140" cy="3662541"/>
          </a:xfrm>
          <a:prstGeom prst="rect">
            <a:avLst/>
          </a:prstGeom>
          <a:noFill/>
        </p:spPr>
        <p:txBody>
          <a:bodyPr wrap="square">
            <a:spAutoFit/>
          </a:bodyPr>
          <a:lstStyle/>
          <a:p>
            <a:pPr marL="1143000" lvl="2" indent="-228600" algn="jus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行政推動</a:t>
            </a:r>
            <a:r>
              <a:rPr lang="zh-TW" altLang="en-US" sz="2400" b="1" kern="0" dirty="0">
                <a:effectLst/>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整合</a:t>
            </a:r>
            <a:r>
              <a:rPr lang="zh-TW" altLang="en-US" sz="2400" b="1" dirty="0">
                <a:latin typeface="微軟正黑體" panose="020B0604030504040204" pitchFamily="34" charset="-120"/>
                <a:ea typeface="微軟正黑體" panose="020B0604030504040204" pitchFamily="34" charset="-120"/>
              </a:rPr>
              <a:t>數位教學資源、</a:t>
            </a:r>
            <a:r>
              <a:rPr lang="zh-TW" altLang="en-US" sz="2400" b="1" dirty="0">
                <a:solidFill>
                  <a:srgbClr val="FF0000"/>
                </a:solidFill>
                <a:latin typeface="微軟正黑體" panose="020B0604030504040204" pitchFamily="34" charset="-120"/>
                <a:ea typeface="微軟正黑體" panose="020B0604030504040204" pitchFamily="34" charset="-120"/>
              </a:rPr>
              <a:t>結合</a:t>
            </a:r>
            <a:r>
              <a:rPr lang="zh-TW" altLang="en-US" sz="2400" b="1" dirty="0">
                <a:latin typeface="微軟正黑體" panose="020B0604030504040204" pitchFamily="34" charset="-120"/>
                <a:ea typeface="微軟正黑體" panose="020B0604030504040204" pitchFamily="34" charset="-120"/>
              </a:rPr>
              <a:t>數位公私力量、</a:t>
            </a:r>
            <a:r>
              <a:rPr lang="zh-TW" altLang="en-US" sz="2400" b="1" dirty="0">
                <a:solidFill>
                  <a:srgbClr val="FF0000"/>
                </a:solidFill>
                <a:latin typeface="微軟正黑體" panose="020B0604030504040204" pitchFamily="34" charset="-120"/>
                <a:ea typeface="微軟正黑體" panose="020B0604030504040204" pitchFamily="34" charset="-120"/>
              </a:rPr>
              <a:t>統合</a:t>
            </a:r>
            <a:r>
              <a:rPr lang="zh-TW" altLang="en-US" sz="2400" b="1" dirty="0">
                <a:latin typeface="微軟正黑體" panose="020B0604030504040204" pitchFamily="34" charset="-120"/>
                <a:ea typeface="微軟正黑體" panose="020B0604030504040204" pitchFamily="34" charset="-120"/>
              </a:rPr>
              <a:t>數位學習效益</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輔導與增能</a:t>
            </a:r>
            <a:r>
              <a:rPr lang="zh-TW" altLang="en-US" sz="2400" b="1" kern="0" dirty="0">
                <a:effectLst/>
                <a:latin typeface="微軟正黑體" panose="020B0604030504040204" pitchFamily="34" charset="-120"/>
                <a:ea typeface="微軟正黑體" panose="020B0604030504040204" pitchFamily="34" charset="-120"/>
              </a:rPr>
              <a:t>：</a:t>
            </a:r>
            <a:r>
              <a:rPr lang="zh-TW" altLang="zh-TW" sz="2400" b="1" dirty="0">
                <a:effectLst/>
                <a:latin typeface="微軟正黑體" panose="020B0604030504040204" pitchFamily="34" charset="-120"/>
                <a:ea typeface="微軟正黑體" panose="020B0604030504040204" pitchFamily="34" charset="-120"/>
                <a:cs typeface="Times New Roman" panose="02020603050405020304" pitchFamily="18" charset="0"/>
              </a:rPr>
              <a:t>組成輔導團隊，並辦理到校輔導</a:t>
            </a:r>
            <a:r>
              <a:rPr lang="zh-TW" altLang="en-US" sz="2400" b="1"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dirty="0">
                <a:effectLst/>
                <a:latin typeface="微軟正黑體" panose="020B0604030504040204" pitchFamily="34" charset="-120"/>
                <a:ea typeface="微軟正黑體" panose="020B0604030504040204" pitchFamily="34" charset="-120"/>
                <a:cs typeface="Times New Roman" panose="02020603050405020304" pitchFamily="18" charset="0"/>
              </a:rPr>
              <a:t>辦理教師增能</a:t>
            </a:r>
            <a:r>
              <a:rPr lang="zh-TW" altLang="en-US" sz="2400" b="1"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成效評估</a:t>
            </a:r>
            <a:r>
              <a:rPr lang="zh-TW" altLang="en-US" sz="2400" b="1" kern="0" dirty="0">
                <a:effectLst/>
                <a:latin typeface="微軟正黑體" panose="020B0604030504040204" pitchFamily="34" charset="-120"/>
                <a:ea typeface="微軟正黑體" panose="020B0604030504040204" pitchFamily="34" charset="-120"/>
              </a:rPr>
              <a:t>：本縣數位學習運用於學生學習、教師教學之成效。</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資訊與網路</a:t>
            </a:r>
            <a:r>
              <a:rPr lang="zh-TW" altLang="en-US" sz="2400" b="1" kern="0" dirty="0">
                <a:effectLst/>
                <a:latin typeface="微軟正黑體" panose="020B0604030504040204" pitchFamily="34" charset="-120"/>
                <a:ea typeface="微軟正黑體" panose="020B0604030504040204" pitchFamily="34" charset="-120"/>
              </a:rPr>
              <a:t>：</a:t>
            </a:r>
            <a:r>
              <a:rPr lang="zh-TW" altLang="zh-TW" sz="2400" b="1" kern="0" dirty="0">
                <a:effectLst/>
                <a:latin typeface="微軟正黑體" panose="020B0604030504040204" pitchFamily="34" charset="-120"/>
                <a:ea typeface="微軟正黑體" panose="020B0604030504040204" pitchFamily="34" charset="-120"/>
              </a:rPr>
              <a:t>協助學校網路規劃與調校、硬體操作、數位學習平臺使用、安排技術人力入校協助；疫情居家教學與學習時，提供親師生軟硬體技術與操作諮詢服務。</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en-US" sz="2400" b="1" kern="0" dirty="0">
                <a:effectLst/>
                <a:latin typeface="微軟正黑體" panose="020B0604030504040204" pitchFamily="34" charset="-120"/>
                <a:ea typeface="微軟正黑體" panose="020B0604030504040204" pitchFamily="34" charset="-120"/>
              </a:rPr>
              <a:t>整合本縣數位相關學習活動與數位素養培育，協助</a:t>
            </a:r>
            <a:r>
              <a:rPr lang="zh-TW" altLang="zh-TW" sz="2400" b="1" kern="0" dirty="0">
                <a:effectLst/>
                <a:latin typeface="微軟正黑體" panose="020B0604030504040204" pitchFamily="34" charset="-120"/>
                <a:ea typeface="微軟正黑體" panose="020B0604030504040204" pitchFamily="34" charset="-120"/>
              </a:rPr>
              <a:t>教育部「推動中小學數位學習精進方案」中</a:t>
            </a:r>
            <a:r>
              <a:rPr lang="en-US" altLang="zh-TW" sz="2400" b="1" kern="0" dirty="0">
                <a:effectLst/>
                <a:latin typeface="微軟正黑體" panose="020B0604030504040204" pitchFamily="34" charset="-120"/>
                <a:ea typeface="微軟正黑體" panose="020B0604030504040204" pitchFamily="34" charset="-120"/>
              </a:rPr>
              <a:t>BYOD</a:t>
            </a:r>
            <a:r>
              <a:rPr lang="zh-TW" altLang="zh-TW" sz="2400" b="1" kern="0" dirty="0">
                <a:effectLst/>
                <a:latin typeface="微軟正黑體" panose="020B0604030504040204" pitchFamily="34" charset="-120"/>
                <a:ea typeface="微軟正黑體" panose="020B0604030504040204" pitchFamily="34" charset="-120"/>
              </a:rPr>
              <a:t>、</a:t>
            </a:r>
            <a:r>
              <a:rPr lang="en-US" altLang="zh-TW" sz="2400" b="1" kern="0" dirty="0">
                <a:effectLst/>
                <a:latin typeface="微軟正黑體" panose="020B0604030504040204" pitchFamily="34" charset="-120"/>
                <a:ea typeface="微軟正黑體" panose="020B0604030504040204" pitchFamily="34" charset="-120"/>
              </a:rPr>
              <a:t>THSD</a:t>
            </a:r>
            <a:r>
              <a:rPr lang="zh-TW" altLang="zh-TW" sz="2400" b="1" kern="0" dirty="0">
                <a:effectLst/>
                <a:latin typeface="微軟正黑體" panose="020B0604030504040204" pitchFamily="34" charset="-120"/>
                <a:ea typeface="微軟正黑體" panose="020B0604030504040204" pitchFamily="34" charset="-120"/>
              </a:rPr>
              <a:t>、學習扶助或數位學伴計畫等相關計畫。</a:t>
            </a:r>
            <a:endParaRPr lang="zh-TW" altLang="zh-TW" sz="2400" b="1" kern="100" dirty="0">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C07F7055-0477-40EA-ACF1-B8ED6D6B5FAB}"/>
              </a:ext>
            </a:extLst>
          </p:cNvPr>
          <p:cNvSpPr txBox="1"/>
          <p:nvPr/>
        </p:nvSpPr>
        <p:spPr>
          <a:xfrm>
            <a:off x="2516172" y="5234078"/>
            <a:ext cx="7325412" cy="1015663"/>
          </a:xfrm>
          <a:prstGeom prst="rect">
            <a:avLst/>
          </a:prstGeom>
          <a:noFill/>
        </p:spPr>
        <p:txBody>
          <a:bodyPr wrap="square">
            <a:spAutoFit/>
          </a:bodyPr>
          <a:lstStyle/>
          <a:p>
            <a:r>
              <a:rPr lang="zh-TW" altLang="en-US" sz="2000" b="1" i="0" dirty="0">
                <a:solidFill>
                  <a:srgbClr val="4D5156"/>
                </a:solidFill>
                <a:effectLst/>
                <a:latin typeface="arial" panose="020B0604020202020204" pitchFamily="34" charset="0"/>
              </a:rPr>
              <a:t>註</a:t>
            </a:r>
            <a:r>
              <a:rPr lang="en-US" altLang="zh-TW" sz="2000" b="1" i="0" dirty="0">
                <a:solidFill>
                  <a:srgbClr val="4D5156"/>
                </a:solidFill>
                <a:effectLst/>
                <a:latin typeface="arial" panose="020B0604020202020204" pitchFamily="34" charset="0"/>
              </a:rPr>
              <a:t>1</a:t>
            </a:r>
            <a:r>
              <a:rPr lang="zh-TW" altLang="en-US" sz="2000" b="1" i="0" dirty="0">
                <a:solidFill>
                  <a:srgbClr val="4D5156"/>
                </a:solidFill>
                <a:effectLst/>
                <a:latin typeface="arial" panose="020B0604020202020204" pitchFamily="34" charset="0"/>
              </a:rPr>
              <a:t>：帶載具到校學習</a:t>
            </a:r>
            <a:r>
              <a:rPr lang="en-US" altLang="zh-TW" sz="2000" b="1" i="0" dirty="0">
                <a:solidFill>
                  <a:srgbClr val="4D5156"/>
                </a:solidFill>
                <a:effectLst/>
                <a:latin typeface="arial" panose="020B0604020202020204" pitchFamily="34" charset="0"/>
              </a:rPr>
              <a:t> (</a:t>
            </a:r>
            <a:r>
              <a:rPr lang="en-US" altLang="zh-TW" sz="2000" b="1" dirty="0">
                <a:solidFill>
                  <a:srgbClr val="EA4335"/>
                </a:solidFill>
                <a:latin typeface="arial" panose="020B0604020202020204" pitchFamily="34" charset="0"/>
              </a:rPr>
              <a:t>BYOD</a:t>
            </a:r>
            <a:r>
              <a:rPr lang="zh-TW" altLang="en-US" sz="2000" b="1" dirty="0">
                <a:solidFill>
                  <a:srgbClr val="EA4335"/>
                </a:solidFill>
                <a:latin typeface="arial" panose="020B0604020202020204" pitchFamily="34" charset="0"/>
              </a:rPr>
              <a:t>，</a:t>
            </a:r>
            <a:r>
              <a:rPr lang="en-US" altLang="zh-TW" sz="2000" b="1" i="0" dirty="0">
                <a:solidFill>
                  <a:srgbClr val="4D5156"/>
                </a:solidFill>
                <a:effectLst/>
                <a:latin typeface="arial" panose="020B0604020202020204" pitchFamily="34" charset="0"/>
              </a:rPr>
              <a:t>Bring Your Own Device)</a:t>
            </a:r>
            <a:r>
              <a:rPr lang="zh-TW" altLang="en-US" sz="2000" b="1" i="0" dirty="0">
                <a:solidFill>
                  <a:srgbClr val="4D5156"/>
                </a:solidFill>
                <a:effectLst/>
                <a:latin typeface="arial" panose="020B0604020202020204" pitchFamily="34" charset="0"/>
              </a:rPr>
              <a:t>，</a:t>
            </a:r>
            <a:endParaRPr lang="en-US" altLang="zh-TW" sz="2000" b="1" i="0" dirty="0">
              <a:solidFill>
                <a:srgbClr val="4D5156"/>
              </a:solidFill>
              <a:effectLst/>
              <a:latin typeface="arial" panose="020B0604020202020204" pitchFamily="34" charset="0"/>
            </a:endParaRPr>
          </a:p>
          <a:p>
            <a:r>
              <a:rPr lang="zh-TW" altLang="en-US" sz="2000" b="1" i="0" dirty="0">
                <a:solidFill>
                  <a:srgbClr val="4D5156"/>
                </a:solidFill>
                <a:effectLst/>
                <a:latin typeface="arial" panose="020B0604020202020204" pitchFamily="34" charset="0"/>
              </a:rPr>
              <a:t>註</a:t>
            </a:r>
            <a:r>
              <a:rPr lang="en-US" altLang="zh-TW" sz="2000" b="1" i="0" dirty="0">
                <a:solidFill>
                  <a:srgbClr val="4D5156"/>
                </a:solidFill>
                <a:effectLst/>
                <a:latin typeface="arial" panose="020B0604020202020204" pitchFamily="34" charset="0"/>
              </a:rPr>
              <a:t>2</a:t>
            </a:r>
            <a:r>
              <a:rPr lang="zh-TW" altLang="en-US" sz="2000" b="1" i="0" dirty="0">
                <a:solidFill>
                  <a:srgbClr val="4D5156"/>
                </a:solidFill>
                <a:effectLst/>
                <a:latin typeface="arial" panose="020B0604020202020204" pitchFamily="34" charset="0"/>
              </a:rPr>
              <a:t>：帶載具回家學習（</a:t>
            </a:r>
            <a:r>
              <a:rPr lang="en-US" altLang="zh-TW" sz="2000" b="1" i="0" dirty="0">
                <a:solidFill>
                  <a:srgbClr val="EA4335"/>
                </a:solidFill>
                <a:effectLst/>
                <a:latin typeface="arial" panose="020B0604020202020204" pitchFamily="34" charset="0"/>
              </a:rPr>
              <a:t>THSD</a:t>
            </a:r>
            <a:r>
              <a:rPr lang="zh-TW" altLang="en-US" sz="2000" b="1" i="0" dirty="0">
                <a:solidFill>
                  <a:srgbClr val="4D5156"/>
                </a:solidFill>
                <a:effectLst/>
                <a:latin typeface="arial" panose="020B0604020202020204" pitchFamily="34" charset="0"/>
              </a:rPr>
              <a:t>，</a:t>
            </a:r>
            <a:r>
              <a:rPr lang="en-US" altLang="zh-TW" sz="2000" b="1" i="0" dirty="0">
                <a:solidFill>
                  <a:srgbClr val="4D5156"/>
                </a:solidFill>
                <a:effectLst/>
                <a:latin typeface="arial" panose="020B0604020202020204" pitchFamily="34" charset="0"/>
              </a:rPr>
              <a:t>Take-Home Student Device</a:t>
            </a:r>
            <a:r>
              <a:rPr lang="zh-TW" altLang="en-US" sz="2000" b="1" i="0" dirty="0">
                <a:solidFill>
                  <a:srgbClr val="4D5156"/>
                </a:solidFill>
                <a:effectLst/>
                <a:latin typeface="arial" panose="020B0604020202020204" pitchFamily="34" charset="0"/>
              </a:rPr>
              <a:t>）</a:t>
            </a:r>
            <a:endParaRPr lang="en-US" altLang="zh-TW" sz="2000" b="1" i="0" dirty="0">
              <a:solidFill>
                <a:srgbClr val="4D5156"/>
              </a:solidFill>
              <a:effectLst/>
              <a:latin typeface="arial" panose="020B0604020202020204" pitchFamily="34" charset="0"/>
            </a:endParaRPr>
          </a:p>
          <a:p>
            <a:endParaRPr lang="zh-TW" altLang="en-US" sz="2000" b="1" dirty="0"/>
          </a:p>
        </p:txBody>
      </p:sp>
    </p:spTree>
    <p:extLst>
      <p:ext uri="{BB962C8B-B14F-4D97-AF65-F5344CB8AC3E}">
        <p14:creationId xmlns:p14="http://schemas.microsoft.com/office/powerpoint/2010/main" val="3622211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B852FF-73A1-466B-B6E9-A9D67F426C47}"/>
              </a:ext>
            </a:extLst>
          </p:cNvPr>
          <p:cNvSpPr>
            <a:spLocks noGrp="1"/>
          </p:cNvSpPr>
          <p:nvPr>
            <p:ph type="title"/>
          </p:nvPr>
        </p:nvSpPr>
        <p:spPr>
          <a:xfrm>
            <a:off x="601744" y="2368259"/>
            <a:ext cx="560896" cy="1060741"/>
          </a:xfrm>
        </p:spPr>
        <p:txBody>
          <a:bodyPr>
            <a:normAutofit fontScale="90000"/>
          </a:bodyPr>
          <a:lstStyle/>
          <a:p>
            <a:r>
              <a:rPr lang="zh-TW" altLang="en-US" b="1" dirty="0"/>
              <a:t>數位學習專案辦公室執行目標</a:t>
            </a:r>
          </a:p>
        </p:txBody>
      </p:sp>
      <p:graphicFrame>
        <p:nvGraphicFramePr>
          <p:cNvPr id="5" name="資料庫圖表 4">
            <a:extLst>
              <a:ext uri="{FF2B5EF4-FFF2-40B4-BE49-F238E27FC236}">
                <a16:creationId xmlns:a16="http://schemas.microsoft.com/office/drawing/2014/main" id="{4386A43F-8E4B-44B2-B7B4-56A06F9B2FCF}"/>
              </a:ext>
            </a:extLst>
          </p:cNvPr>
          <p:cNvGraphicFramePr/>
          <p:nvPr/>
        </p:nvGraphicFramePr>
        <p:xfrm>
          <a:off x="1630837" y="282805"/>
          <a:ext cx="9398523" cy="5194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a:extLst>
              <a:ext uri="{FF2B5EF4-FFF2-40B4-BE49-F238E27FC236}">
                <a16:creationId xmlns:a16="http://schemas.microsoft.com/office/drawing/2014/main" id="{9BC88A13-DA68-4D85-BA4C-DE9478D0C17B}"/>
              </a:ext>
            </a:extLst>
          </p:cNvPr>
          <p:cNvSpPr>
            <a:spLocks noGrp="1"/>
          </p:cNvSpPr>
          <p:nvPr>
            <p:ph type="sldNum" sz="quarter" idx="12"/>
          </p:nvPr>
        </p:nvSpPr>
        <p:spPr/>
        <p:txBody>
          <a:bodyPr/>
          <a:lstStyle/>
          <a:p>
            <a:fld id="{027F88FA-95D8-A04F-8E36-24DD1F38BB56}" type="slidenum">
              <a:rPr kumimoji="1" lang="zh-TW" altLang="en-US" smtClean="0"/>
              <a:t>61</a:t>
            </a:fld>
            <a:endParaRPr kumimoji="1" lang="zh-TW" altLang="en-US" dirty="0"/>
          </a:p>
        </p:txBody>
      </p:sp>
      <p:sp>
        <p:nvSpPr>
          <p:cNvPr id="6" name="箭號: 有線條的向右箭號 5">
            <a:extLst>
              <a:ext uri="{FF2B5EF4-FFF2-40B4-BE49-F238E27FC236}">
                <a16:creationId xmlns:a16="http://schemas.microsoft.com/office/drawing/2014/main" id="{BDF4DEAA-F315-49B2-B4DE-924E879378E8}"/>
              </a:ext>
            </a:extLst>
          </p:cNvPr>
          <p:cNvSpPr/>
          <p:nvPr/>
        </p:nvSpPr>
        <p:spPr>
          <a:xfrm rot="20881646">
            <a:off x="1801211" y="3782417"/>
            <a:ext cx="7175906" cy="2172100"/>
          </a:xfrm>
          <a:prstGeom prst="stripedRightArrow">
            <a:avLst/>
          </a:prstGeom>
          <a:solidFill>
            <a:srgbClr val="FFFF00"/>
          </a:solidFill>
          <a:effectLst>
            <a:outerShdw blurRad="76200" dir="13500000" sy="23000" kx="1200000" algn="br" rotWithShape="0">
              <a:prstClr val="black">
                <a:alpha val="2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60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   位  教  學  力</a:t>
            </a:r>
          </a:p>
        </p:txBody>
      </p:sp>
      <p:sp>
        <p:nvSpPr>
          <p:cNvPr id="7" name="矩形 6">
            <a:extLst>
              <a:ext uri="{FF2B5EF4-FFF2-40B4-BE49-F238E27FC236}">
                <a16:creationId xmlns:a16="http://schemas.microsoft.com/office/drawing/2014/main" id="{ACFC2D9A-A9C6-417C-A39F-5B74AB7D5EBD}"/>
              </a:ext>
            </a:extLst>
          </p:cNvPr>
          <p:cNvSpPr/>
          <p:nvPr/>
        </p:nvSpPr>
        <p:spPr>
          <a:xfrm>
            <a:off x="8266522" y="1178351"/>
            <a:ext cx="1715678" cy="5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68256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DA5805-7E8D-4731-B536-C9F8C59BDF33}"/>
              </a:ext>
            </a:extLst>
          </p:cNvPr>
          <p:cNvSpPr>
            <a:spLocks noGrp="1"/>
          </p:cNvSpPr>
          <p:nvPr>
            <p:ph type="title"/>
          </p:nvPr>
        </p:nvSpPr>
        <p:spPr>
          <a:xfrm>
            <a:off x="969878" y="152230"/>
            <a:ext cx="10515600" cy="708301"/>
          </a:xfrm>
        </p:spPr>
        <p:txBody>
          <a:bodyPr/>
          <a:lstStyle/>
          <a:p>
            <a:pPr algn="ctr"/>
            <a:r>
              <a:rPr lang="zh-TW" altLang="en-US" b="1" dirty="0">
                <a:solidFill>
                  <a:srgbClr val="FF0000"/>
                </a:solidFill>
              </a:rPr>
              <a:t>數位學習專案辦公室執行業務</a:t>
            </a:r>
            <a:r>
              <a:rPr lang="en-US" altLang="zh-TW" b="1" dirty="0">
                <a:solidFill>
                  <a:srgbClr val="FF0000"/>
                </a:solidFill>
              </a:rPr>
              <a:t>-</a:t>
            </a:r>
            <a:r>
              <a:rPr lang="zh-TW" altLang="en-US" b="1" dirty="0">
                <a:solidFill>
                  <a:srgbClr val="FF0000"/>
                </a:solidFill>
              </a:rPr>
              <a:t>以協助學力提升為目標</a:t>
            </a:r>
          </a:p>
        </p:txBody>
      </p:sp>
      <p:sp>
        <p:nvSpPr>
          <p:cNvPr id="4" name="投影片編號版面配置區 3">
            <a:extLst>
              <a:ext uri="{FF2B5EF4-FFF2-40B4-BE49-F238E27FC236}">
                <a16:creationId xmlns:a16="http://schemas.microsoft.com/office/drawing/2014/main" id="{BC557190-6DF5-40E3-B58A-C649861709E5}"/>
              </a:ext>
            </a:extLst>
          </p:cNvPr>
          <p:cNvSpPr>
            <a:spLocks noGrp="1"/>
          </p:cNvSpPr>
          <p:nvPr>
            <p:ph type="sldNum" sz="quarter" idx="12"/>
          </p:nvPr>
        </p:nvSpPr>
        <p:spPr/>
        <p:txBody>
          <a:bodyPr/>
          <a:lstStyle/>
          <a:p>
            <a:fld id="{027F88FA-95D8-A04F-8E36-24DD1F38BB56}" type="slidenum">
              <a:rPr kumimoji="1" lang="zh-TW" altLang="en-US" smtClean="0"/>
              <a:t>62</a:t>
            </a:fld>
            <a:endParaRPr kumimoji="1" lang="zh-TW" altLang="en-US"/>
          </a:p>
        </p:txBody>
      </p:sp>
      <p:pic>
        <p:nvPicPr>
          <p:cNvPr id="10" name="圖片 9">
            <a:extLst>
              <a:ext uri="{FF2B5EF4-FFF2-40B4-BE49-F238E27FC236}">
                <a16:creationId xmlns:a16="http://schemas.microsoft.com/office/drawing/2014/main" id="{080B8F72-0097-4E8C-B4E0-1F132EA6ED33}"/>
              </a:ext>
            </a:extLst>
          </p:cNvPr>
          <p:cNvPicPr>
            <a:picLocks noChangeAspect="1"/>
          </p:cNvPicPr>
          <p:nvPr/>
        </p:nvPicPr>
        <p:blipFill>
          <a:blip r:embed="rId2"/>
          <a:stretch>
            <a:fillRect/>
          </a:stretch>
        </p:blipFill>
        <p:spPr>
          <a:xfrm>
            <a:off x="1429966" y="957369"/>
            <a:ext cx="9595424" cy="5205306"/>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筆跡 2">
                <a:extLst>
                  <a:ext uri="{FF2B5EF4-FFF2-40B4-BE49-F238E27FC236}">
                    <a16:creationId xmlns:a16="http://schemas.microsoft.com/office/drawing/2014/main" id="{A4B7ADDC-6D87-73B4-313E-E35DE8D4ED00}"/>
                  </a:ext>
                </a:extLst>
              </p14:cNvPr>
              <p14:cNvContentPartPr/>
              <p14:nvPr/>
            </p14:nvContentPartPr>
            <p14:xfrm>
              <a:off x="1278136" y="1090597"/>
              <a:ext cx="9342360" cy="28440"/>
            </p14:xfrm>
          </p:contentPart>
        </mc:Choice>
        <mc:Fallback xmlns="">
          <p:pic>
            <p:nvPicPr>
              <p:cNvPr id="3" name="筆跡 2">
                <a:extLst>
                  <a:ext uri="{FF2B5EF4-FFF2-40B4-BE49-F238E27FC236}">
                    <a16:creationId xmlns:a16="http://schemas.microsoft.com/office/drawing/2014/main" id="{A4B7ADDC-6D87-73B4-313E-E35DE8D4ED00}"/>
                  </a:ext>
                </a:extLst>
              </p:cNvPr>
              <p:cNvPicPr/>
              <p:nvPr/>
            </p:nvPicPr>
            <p:blipFill>
              <a:blip r:embed="rId4"/>
              <a:stretch>
                <a:fillRect/>
              </a:stretch>
            </p:blipFill>
            <p:spPr>
              <a:xfrm>
                <a:off x="1224496" y="982957"/>
                <a:ext cx="945000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筆跡 4">
                <a:extLst>
                  <a:ext uri="{FF2B5EF4-FFF2-40B4-BE49-F238E27FC236}">
                    <a16:creationId xmlns:a16="http://schemas.microsoft.com/office/drawing/2014/main" id="{92E3523B-31A2-03C4-8A56-211D74B61231}"/>
                  </a:ext>
                </a:extLst>
              </p14:cNvPr>
              <p14:cNvContentPartPr/>
              <p14:nvPr/>
            </p14:nvContentPartPr>
            <p14:xfrm>
              <a:off x="2148256" y="1579837"/>
              <a:ext cx="1212840" cy="36720"/>
            </p14:xfrm>
          </p:contentPart>
        </mc:Choice>
        <mc:Fallback xmlns="">
          <p:pic>
            <p:nvPicPr>
              <p:cNvPr id="5" name="筆跡 4">
                <a:extLst>
                  <a:ext uri="{FF2B5EF4-FFF2-40B4-BE49-F238E27FC236}">
                    <a16:creationId xmlns:a16="http://schemas.microsoft.com/office/drawing/2014/main" id="{92E3523B-31A2-03C4-8A56-211D74B61231}"/>
                  </a:ext>
                </a:extLst>
              </p:cNvPr>
              <p:cNvPicPr/>
              <p:nvPr/>
            </p:nvPicPr>
            <p:blipFill>
              <a:blip r:embed="rId6"/>
              <a:stretch>
                <a:fillRect/>
              </a:stretch>
            </p:blipFill>
            <p:spPr>
              <a:xfrm>
                <a:off x="2094256" y="1472197"/>
                <a:ext cx="13204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筆跡 5">
                <a:extLst>
                  <a:ext uri="{FF2B5EF4-FFF2-40B4-BE49-F238E27FC236}">
                    <a16:creationId xmlns:a16="http://schemas.microsoft.com/office/drawing/2014/main" id="{EF5CD04C-3E0F-88C5-284E-ACDA75C0F8CE}"/>
                  </a:ext>
                </a:extLst>
              </p14:cNvPr>
              <p14:cNvContentPartPr/>
              <p14:nvPr/>
            </p14:nvContentPartPr>
            <p14:xfrm>
              <a:off x="1384696" y="2058637"/>
              <a:ext cx="8903160" cy="108360"/>
            </p14:xfrm>
          </p:contentPart>
        </mc:Choice>
        <mc:Fallback xmlns="">
          <p:pic>
            <p:nvPicPr>
              <p:cNvPr id="6" name="筆跡 5">
                <a:extLst>
                  <a:ext uri="{FF2B5EF4-FFF2-40B4-BE49-F238E27FC236}">
                    <a16:creationId xmlns:a16="http://schemas.microsoft.com/office/drawing/2014/main" id="{EF5CD04C-3E0F-88C5-284E-ACDA75C0F8CE}"/>
                  </a:ext>
                </a:extLst>
              </p:cNvPr>
              <p:cNvPicPr/>
              <p:nvPr/>
            </p:nvPicPr>
            <p:blipFill>
              <a:blip r:embed="rId8"/>
              <a:stretch>
                <a:fillRect/>
              </a:stretch>
            </p:blipFill>
            <p:spPr>
              <a:xfrm>
                <a:off x="1331056" y="1950637"/>
                <a:ext cx="90108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筆跡 6">
                <a:extLst>
                  <a:ext uri="{FF2B5EF4-FFF2-40B4-BE49-F238E27FC236}">
                    <a16:creationId xmlns:a16="http://schemas.microsoft.com/office/drawing/2014/main" id="{68299DAD-5B5F-E626-2BA7-195D50E32892}"/>
                  </a:ext>
                </a:extLst>
              </p14:cNvPr>
              <p14:cNvContentPartPr/>
              <p14:nvPr/>
            </p14:nvContentPartPr>
            <p14:xfrm>
              <a:off x="2121256" y="2582077"/>
              <a:ext cx="5115240" cy="10080"/>
            </p14:xfrm>
          </p:contentPart>
        </mc:Choice>
        <mc:Fallback xmlns="">
          <p:pic>
            <p:nvPicPr>
              <p:cNvPr id="7" name="筆跡 6">
                <a:extLst>
                  <a:ext uri="{FF2B5EF4-FFF2-40B4-BE49-F238E27FC236}">
                    <a16:creationId xmlns:a16="http://schemas.microsoft.com/office/drawing/2014/main" id="{68299DAD-5B5F-E626-2BA7-195D50E32892}"/>
                  </a:ext>
                </a:extLst>
              </p:cNvPr>
              <p:cNvPicPr/>
              <p:nvPr/>
            </p:nvPicPr>
            <p:blipFill>
              <a:blip r:embed="rId10"/>
              <a:stretch>
                <a:fillRect/>
              </a:stretch>
            </p:blipFill>
            <p:spPr>
              <a:xfrm>
                <a:off x="2067256" y="2474437"/>
                <a:ext cx="52228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筆跡 7">
                <a:extLst>
                  <a:ext uri="{FF2B5EF4-FFF2-40B4-BE49-F238E27FC236}">
                    <a16:creationId xmlns:a16="http://schemas.microsoft.com/office/drawing/2014/main" id="{4DD48A54-779A-3E20-BA5F-AEE8012BE7D3}"/>
                  </a:ext>
                </a:extLst>
              </p14:cNvPr>
              <p14:cNvContentPartPr/>
              <p14:nvPr/>
            </p14:nvContentPartPr>
            <p14:xfrm>
              <a:off x="1473256" y="3034597"/>
              <a:ext cx="5835960" cy="73800"/>
            </p14:xfrm>
          </p:contentPart>
        </mc:Choice>
        <mc:Fallback xmlns="">
          <p:pic>
            <p:nvPicPr>
              <p:cNvPr id="8" name="筆跡 7">
                <a:extLst>
                  <a:ext uri="{FF2B5EF4-FFF2-40B4-BE49-F238E27FC236}">
                    <a16:creationId xmlns:a16="http://schemas.microsoft.com/office/drawing/2014/main" id="{4DD48A54-779A-3E20-BA5F-AEE8012BE7D3}"/>
                  </a:ext>
                </a:extLst>
              </p:cNvPr>
              <p:cNvPicPr/>
              <p:nvPr/>
            </p:nvPicPr>
            <p:blipFill>
              <a:blip r:embed="rId12"/>
              <a:stretch>
                <a:fillRect/>
              </a:stretch>
            </p:blipFill>
            <p:spPr>
              <a:xfrm>
                <a:off x="1419256" y="2926957"/>
                <a:ext cx="5943600" cy="289440"/>
              </a:xfrm>
              <a:prstGeom prst="rect">
                <a:avLst/>
              </a:prstGeom>
            </p:spPr>
          </p:pic>
        </mc:Fallback>
      </mc:AlternateContent>
    </p:spTree>
    <p:extLst>
      <p:ext uri="{BB962C8B-B14F-4D97-AF65-F5344CB8AC3E}">
        <p14:creationId xmlns:p14="http://schemas.microsoft.com/office/powerpoint/2010/main" val="1990118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1B2B27B-1EFE-7348-AB30-10454EE1BB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FE3F86E-162E-C14C-9900-2EE1F88DFF55}"/>
              </a:ext>
            </a:extLst>
          </p:cNvPr>
          <p:cNvSpPr>
            <a:spLocks noGrp="1"/>
          </p:cNvSpPr>
          <p:nvPr>
            <p:ph type="title"/>
          </p:nvPr>
        </p:nvSpPr>
        <p:spPr>
          <a:xfrm>
            <a:off x="314227" y="114189"/>
            <a:ext cx="11877773" cy="4415392"/>
          </a:xfrm>
        </p:spPr>
        <p:txBody>
          <a:bodyPr>
            <a:normAutofit/>
          </a:bodyPr>
          <a:lstStyle/>
          <a:p>
            <a:pPr algn="ctr">
              <a:lnSpc>
                <a:spcPct val="150000"/>
              </a:lnSpc>
            </a:pPr>
            <a:r>
              <a:rPr kumimoji="1" lang="zh-TW" altLang="en-US" sz="5400" b="1" dirty="0">
                <a:solidFill>
                  <a:srgbClr val="7030A0"/>
                </a:solidFill>
              </a:rPr>
              <a:t>嘉義縣數位學習專案辦公室</a:t>
            </a:r>
            <a:br>
              <a:rPr kumimoji="1" lang="en-US" altLang="zh-TW" sz="3600" dirty="0"/>
            </a:br>
            <a:br>
              <a:rPr kumimoji="1" lang="en-US" altLang="zh-TW" sz="800" dirty="0"/>
            </a:br>
            <a:r>
              <a:rPr kumimoji="1" lang="zh-TW" altLang="en-US" sz="3600" b="1" dirty="0">
                <a:solidFill>
                  <a:srgbClr val="00B050"/>
                </a:solidFill>
              </a:rPr>
              <a:t>單一諮詢窗口    多元教學服務</a:t>
            </a:r>
          </a:p>
        </p:txBody>
      </p:sp>
      <p:pic>
        <p:nvPicPr>
          <p:cNvPr id="5" name="圖片 4">
            <a:extLst>
              <a:ext uri="{FF2B5EF4-FFF2-40B4-BE49-F238E27FC236}">
                <a16:creationId xmlns:a16="http://schemas.microsoft.com/office/drawing/2014/main" id="{CB932529-BD22-449B-B80D-FD66C4049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386" y="284028"/>
            <a:ext cx="1084287" cy="1069274"/>
          </a:xfrm>
          <a:prstGeom prst="rect">
            <a:avLst/>
          </a:prstGeom>
        </p:spPr>
      </p:pic>
      <p:pic>
        <p:nvPicPr>
          <p:cNvPr id="6" name="圖片 5">
            <a:extLst>
              <a:ext uri="{FF2B5EF4-FFF2-40B4-BE49-F238E27FC236}">
                <a16:creationId xmlns:a16="http://schemas.microsoft.com/office/drawing/2014/main" id="{6B29CF30-6D83-41A3-9050-76D13CA21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6812" y="1"/>
            <a:ext cx="1285188" cy="1285188"/>
          </a:xfrm>
          <a:prstGeom prst="rect">
            <a:avLst/>
          </a:prstGeom>
        </p:spPr>
      </p:pic>
      <p:sp>
        <p:nvSpPr>
          <p:cNvPr id="7" name="文字方塊 6">
            <a:extLst>
              <a:ext uri="{FF2B5EF4-FFF2-40B4-BE49-F238E27FC236}">
                <a16:creationId xmlns:a16="http://schemas.microsoft.com/office/drawing/2014/main" id="{AD360ABD-F5DC-46BC-8BF8-8D99B8F7AD32}"/>
              </a:ext>
            </a:extLst>
          </p:cNvPr>
          <p:cNvSpPr txBox="1"/>
          <p:nvPr/>
        </p:nvSpPr>
        <p:spPr>
          <a:xfrm>
            <a:off x="1632409" y="4181856"/>
            <a:ext cx="8474697" cy="1908215"/>
          </a:xfrm>
          <a:prstGeom prst="rect">
            <a:avLst/>
          </a:prstGeom>
          <a:noFill/>
        </p:spPr>
        <p:txBody>
          <a:bodyPr wrap="square">
            <a:spAutoFit/>
          </a:bodyPr>
          <a:lstStyle/>
          <a:p>
            <a:r>
              <a:rPr kumimoji="1" lang="zh-TW" altLang="en-US" sz="2000" b="1" dirty="0">
                <a:latin typeface="微軟正黑體" panose="020B0604030504040204" pitchFamily="34" charset="-120"/>
                <a:ea typeface="微軟正黑體" panose="020B0604030504040204" pitchFamily="34" charset="-120"/>
              </a:rPr>
              <a:t>嘉義縣數位學習專案辦公室官網：</a:t>
            </a:r>
            <a:r>
              <a:rPr kumimoji="1" lang="en-US" altLang="zh-TW" sz="2000" b="1" dirty="0">
                <a:latin typeface="微軟正黑體" panose="020B0604030504040204" pitchFamily="34" charset="-120"/>
                <a:ea typeface="微軟正黑體" panose="020B0604030504040204" pitchFamily="34" charset="-120"/>
                <a:hlinkClick r:id="rId5"/>
              </a:rPr>
              <a:t>https://dlo.cyc.edu.tw</a:t>
            </a:r>
            <a:endParaRPr kumimoji="1" lang="en-US" altLang="zh-TW" sz="2000" b="1" dirty="0">
              <a:latin typeface="微軟正黑體" panose="020B0604030504040204" pitchFamily="34" charset="-120"/>
              <a:ea typeface="微軟正黑體" panose="020B0604030504040204" pitchFamily="34" charset="-120"/>
            </a:endParaRPr>
          </a:p>
          <a:p>
            <a:endParaRPr kumimoji="1" lang="en-US" altLang="zh-TW" sz="2000" b="1" dirty="0">
              <a:latin typeface="微軟正黑體" panose="020B0604030504040204" pitchFamily="34" charset="-120"/>
              <a:ea typeface="微軟正黑體" panose="020B0604030504040204" pitchFamily="34" charset="-120"/>
            </a:endParaRPr>
          </a:p>
          <a:p>
            <a:r>
              <a:rPr kumimoji="1" lang="zh-TW" altLang="en-US" sz="2000" b="1" dirty="0">
                <a:latin typeface="微軟正黑體" panose="020B0604030504040204" pitchFamily="34" charset="-120"/>
                <a:ea typeface="微軟正黑體" panose="020B0604030504040204" pitchFamily="34" charset="-120"/>
              </a:rPr>
              <a:t>嘉義縣數位學習專案辦公室</a:t>
            </a:r>
            <a:r>
              <a:rPr kumimoji="1" lang="en-US" altLang="zh-TW" sz="2000" b="1" dirty="0">
                <a:latin typeface="微軟正黑體" panose="020B0604030504040204" pitchFamily="34" charset="-120"/>
                <a:ea typeface="微軟正黑體" panose="020B0604030504040204" pitchFamily="34" charset="-120"/>
              </a:rPr>
              <a:t>LINE</a:t>
            </a:r>
            <a:r>
              <a:rPr kumimoji="1" lang="zh-TW" altLang="en-US" sz="2000" b="1" dirty="0">
                <a:latin typeface="微軟正黑體" panose="020B0604030504040204" pitchFamily="34" charset="-120"/>
                <a:ea typeface="微軟正黑體" panose="020B0604030504040204" pitchFamily="34" charset="-120"/>
              </a:rPr>
              <a:t>社群：</a:t>
            </a:r>
            <a:r>
              <a:rPr kumimoji="1" lang="en-US" altLang="zh-TW" sz="2000" b="1" dirty="0">
                <a:latin typeface="微軟正黑體" panose="020B0604030504040204" pitchFamily="34" charset="-120"/>
                <a:ea typeface="微軟正黑體" panose="020B0604030504040204" pitchFamily="34" charset="-120"/>
                <a:hlinkClick r:id="rId6"/>
              </a:rPr>
              <a:t>http://gg.gg/dloline</a:t>
            </a:r>
            <a:endParaRPr kumimoji="1" lang="en-US" altLang="zh-TW" sz="2000" b="1" dirty="0">
              <a:latin typeface="微軟正黑體" panose="020B0604030504040204" pitchFamily="34" charset="-120"/>
              <a:ea typeface="微軟正黑體" panose="020B0604030504040204" pitchFamily="34" charset="-120"/>
            </a:endParaRPr>
          </a:p>
          <a:p>
            <a:br>
              <a:rPr kumimoji="1" lang="en-US" altLang="zh-TW" sz="2000" b="1" dirty="0">
                <a:latin typeface="微軟正黑體" panose="020B0604030504040204" pitchFamily="34" charset="-120"/>
                <a:ea typeface="微軟正黑體" panose="020B0604030504040204" pitchFamily="34" charset="-120"/>
              </a:rPr>
            </a:br>
            <a:r>
              <a:rPr kumimoji="1" lang="zh-TW" altLang="en-US" sz="2000" b="1" dirty="0">
                <a:latin typeface="微軟正黑體" panose="020B0604030504040204" pitchFamily="34" charset="-120"/>
                <a:ea typeface="微軟正黑體" panose="020B0604030504040204" pitchFamily="34" charset="-120"/>
              </a:rPr>
              <a:t>嘉義縣數位學習專案辦公室專用信箱：</a:t>
            </a:r>
            <a:r>
              <a:rPr kumimoji="1" lang="en-US" altLang="zh-TW" sz="2000" b="1" dirty="0">
                <a:latin typeface="微軟正黑體" panose="020B0604030504040204" pitchFamily="34" charset="-120"/>
                <a:ea typeface="微軟正黑體" panose="020B0604030504040204" pitchFamily="34" charset="-120"/>
                <a:hlinkClick r:id="rId7"/>
              </a:rPr>
              <a:t>dlo@mail.cyc.edu.tw</a:t>
            </a:r>
            <a:endParaRPr kumimoji="1" lang="en-US" altLang="zh-TW" sz="2000" b="1" dirty="0">
              <a:latin typeface="微軟正黑體" panose="020B0604030504040204" pitchFamily="34" charset="-120"/>
              <a:ea typeface="微軟正黑體" panose="020B0604030504040204" pitchFamily="34" charset="-120"/>
            </a:endParaRPr>
          </a:p>
          <a:p>
            <a:endParaRPr lang="zh-TW" altLang="en-US" dirty="0"/>
          </a:p>
        </p:txBody>
      </p:sp>
      <p:pic>
        <p:nvPicPr>
          <p:cNvPr id="1026" name="Picture 2">
            <a:extLst>
              <a:ext uri="{FF2B5EF4-FFF2-40B4-BE49-F238E27FC236}">
                <a16:creationId xmlns:a16="http://schemas.microsoft.com/office/drawing/2014/main" id="{4B302AEC-F3BC-150E-E07A-8863386AE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4245" y="3873293"/>
            <a:ext cx="2081043" cy="2081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49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a:bodyPr>
          <a:lstStyle/>
          <a:p>
            <a:r>
              <a:rPr lang="zh-TW" altLang="en-US" dirty="0"/>
              <a:t>美國 數位學習指引</a:t>
            </a:r>
          </a:p>
        </p:txBody>
      </p:sp>
      <p:sp>
        <p:nvSpPr>
          <p:cNvPr id="25" name="投影片編號版面配置區 24">
            <a:extLst>
              <a:ext uri="{FF2B5EF4-FFF2-40B4-BE49-F238E27FC236}">
                <a16:creationId xmlns:a16="http://schemas.microsoft.com/office/drawing/2014/main" id="{B912BF33-43F0-46B1-9FBB-06241F497C6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460569" y="1156491"/>
            <a:ext cx="3740727" cy="5093855"/>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學校領導者</a:t>
            </a:r>
            <a:endPar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endParaRPr>
          </a:p>
        </p:txBody>
      </p:sp>
      <p:pic>
        <p:nvPicPr>
          <p:cNvPr id="12" name="內容版面配置區 9">
            <a:extLst>
              <a:ext uri="{FF2B5EF4-FFF2-40B4-BE49-F238E27FC236}">
                <a16:creationId xmlns:a16="http://schemas.microsoft.com/office/drawing/2014/main" id="{D7E39DF2-FC4D-4AA8-8C74-5FB7482373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716" y="1932338"/>
            <a:ext cx="3097983" cy="4017385"/>
          </a:xfrm>
          <a:prstGeom prst="roundRect">
            <a:avLst>
              <a:gd name="adj" fmla="val 3468"/>
            </a:avLst>
          </a:prstGeom>
          <a:effectLst>
            <a:outerShdw blurRad="50800" dist="38100" dir="5400000" algn="t" rotWithShape="0">
              <a:prstClr val="black">
                <a:alpha val="40000"/>
              </a:prstClr>
            </a:outerShdw>
          </a:effectLst>
        </p:spPr>
      </p:pic>
      <p:sp>
        <p:nvSpPr>
          <p:cNvPr id="18" name="手繪多邊形: 圖案 17">
            <a:extLst>
              <a:ext uri="{FF2B5EF4-FFF2-40B4-BE49-F238E27FC236}">
                <a16:creationId xmlns:a16="http://schemas.microsoft.com/office/drawing/2014/main" id="{0190FFEF-D972-4546-9069-FCDDE6E7B9A0}"/>
              </a:ext>
            </a:extLst>
          </p:cNvPr>
          <p:cNvSpPr/>
          <p:nvPr/>
        </p:nvSpPr>
        <p:spPr>
          <a:xfrm>
            <a:off x="8129901" y="1156491"/>
            <a:ext cx="360951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家長</a:t>
            </a:r>
            <a:r>
              <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rPr>
              <a:t>(</a:t>
            </a: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家庭</a:t>
            </a:r>
            <a:r>
              <a:rPr kumimoji="0" lang="en-US" altLang="zh-TW" sz="2800" b="1" i="0" u="none" strike="noStrike" kern="0" cap="none" spc="0" normalizeH="0" baseline="0" noProof="0" dirty="0">
                <a:ln>
                  <a:noFill/>
                </a:ln>
                <a:solidFill>
                  <a:srgbClr val="7534E6"/>
                </a:solidFill>
                <a:effectLst/>
                <a:uLnTx/>
                <a:uFillTx/>
                <a:latin typeface="微軟正黑體"/>
                <a:ea typeface="微軟正黑體"/>
                <a:cs typeface="+mn-cs"/>
                <a:sym typeface="Arial"/>
              </a:rPr>
              <a:t>)</a:t>
            </a:r>
            <a:endParaRPr kumimoji="0" lang="en-US" altLang="zh-TW" sz="28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pic>
        <p:nvPicPr>
          <p:cNvPr id="14" name="內容版面配置區 9">
            <a:extLst>
              <a:ext uri="{FF2B5EF4-FFF2-40B4-BE49-F238E27FC236}">
                <a16:creationId xmlns:a16="http://schemas.microsoft.com/office/drawing/2014/main" id="{522856A9-3BC3-4CD3-BC30-BF7419D3B6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1261" y="1940890"/>
            <a:ext cx="3046798" cy="3944330"/>
          </a:xfrm>
          <a:prstGeom prst="roundRect">
            <a:avLst>
              <a:gd name="adj" fmla="val 3468"/>
            </a:avLst>
          </a:prstGeom>
          <a:effectLst>
            <a:outerShdw blurRad="50800" dist="38100" dir="5400000" algn="t" rotWithShape="0">
              <a:prstClr val="black">
                <a:alpha val="40000"/>
              </a:prstClr>
            </a:outerShdw>
          </a:effectLst>
        </p:spPr>
      </p:pic>
      <p:pic>
        <p:nvPicPr>
          <p:cNvPr id="8" name="內容版面配置區 9">
            <a:extLst>
              <a:ext uri="{FF2B5EF4-FFF2-40B4-BE49-F238E27FC236}">
                <a16:creationId xmlns:a16="http://schemas.microsoft.com/office/drawing/2014/main" id="{46CAC5F8-D227-47C2-A8EB-04134837984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3920" y="1901132"/>
            <a:ext cx="3183909" cy="4067217"/>
          </a:xfrm>
          <a:prstGeom prst="roundRect">
            <a:avLst>
              <a:gd name="adj" fmla="val 3468"/>
            </a:avLst>
          </a:prstGeom>
          <a:effectLst>
            <a:outerShdw blurRad="50800" dist="38100" dir="5400000" algn="t" rotWithShape="0">
              <a:prstClr val="black">
                <a:alpha val="40000"/>
              </a:prstClr>
            </a:outerShdw>
          </a:effectLst>
        </p:spPr>
      </p:pic>
      <p:sp>
        <p:nvSpPr>
          <p:cNvPr id="9" name="手繪多邊形: 圖案 8">
            <a:extLst>
              <a:ext uri="{FF2B5EF4-FFF2-40B4-BE49-F238E27FC236}">
                <a16:creationId xmlns:a16="http://schemas.microsoft.com/office/drawing/2014/main" id="{CCF7F4A2-337B-472B-8014-EFE65D2AA0D1}"/>
              </a:ext>
            </a:extLst>
          </p:cNvPr>
          <p:cNvSpPr/>
          <p:nvPr/>
        </p:nvSpPr>
        <p:spPr>
          <a:xfrm>
            <a:off x="4295511" y="1156491"/>
            <a:ext cx="3740728" cy="5093854"/>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0" marR="0" lvl="1" indent="0" algn="ctr" defTabSz="457200" rtl="0" eaLnBrk="1" fontAlgn="auto" latinLnBrk="0" hangingPunct="1">
              <a:lnSpc>
                <a:spcPct val="150000"/>
              </a:lnSpc>
              <a:spcBef>
                <a:spcPts val="0"/>
              </a:spcBef>
              <a:spcAft>
                <a:spcPts val="0"/>
              </a:spcAft>
              <a:buClrTx/>
              <a:buSzTx/>
              <a:buFontTx/>
              <a:buNone/>
              <a:tabLst/>
              <a:defRPr/>
            </a:pPr>
            <a:r>
              <a:rPr kumimoji="0" lang="zh-TW" altLang="en-US" sz="2800" b="1" i="0" u="none" strike="noStrike" kern="0" cap="none" spc="0" normalizeH="0" baseline="0" noProof="0" dirty="0">
                <a:ln>
                  <a:noFill/>
                </a:ln>
                <a:solidFill>
                  <a:srgbClr val="7534E6"/>
                </a:solidFill>
                <a:effectLst/>
                <a:uLnTx/>
                <a:uFillTx/>
                <a:latin typeface="微軟正黑體"/>
                <a:ea typeface="微軟正黑體"/>
                <a:cs typeface="+mn-cs"/>
                <a:sym typeface="Arial"/>
              </a:rPr>
              <a:t>教師</a:t>
            </a:r>
            <a:endParaRPr kumimoji="0" lang="en-US" altLang="zh-TW" sz="32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sp>
        <p:nvSpPr>
          <p:cNvPr id="3" name="矩形 2">
            <a:extLst>
              <a:ext uri="{FF2B5EF4-FFF2-40B4-BE49-F238E27FC236}">
                <a16:creationId xmlns:a16="http://schemas.microsoft.com/office/drawing/2014/main" id="{3A432055-7E8D-4068-B796-65B2CE2155B4}"/>
              </a:ext>
            </a:extLst>
          </p:cNvPr>
          <p:cNvSpPr/>
          <p:nvPr/>
        </p:nvSpPr>
        <p:spPr>
          <a:xfrm>
            <a:off x="4201296" y="6356350"/>
            <a:ext cx="3105337" cy="307777"/>
          </a:xfrm>
          <a:prstGeom prst="rect">
            <a:avLst/>
          </a:prstGeom>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FF0000"/>
                </a:solidFill>
                <a:effectLst/>
                <a:uLnTx/>
                <a:uFillTx/>
                <a:latin typeface="微軟正黑體"/>
                <a:ea typeface="微軟正黑體"/>
                <a:cs typeface="+mn-cs"/>
                <a:sym typeface="Arial"/>
              </a:rPr>
              <a:t>(</a:t>
            </a:r>
            <a:r>
              <a:rPr kumimoji="0" lang="zh-TW" altLang="en-US" sz="1400" b="1" i="0" u="none" strike="noStrike" kern="0" cap="none" spc="0" normalizeH="0" baseline="0" noProof="0" dirty="0">
                <a:ln>
                  <a:noFill/>
                </a:ln>
                <a:solidFill>
                  <a:srgbClr val="FF0000"/>
                </a:solidFill>
                <a:effectLst/>
                <a:uLnTx/>
                <a:uFillTx/>
                <a:latin typeface="微軟正黑體"/>
                <a:ea typeface="微軟正黑體"/>
                <a:cs typeface="+mn-cs"/>
                <a:sym typeface="Arial"/>
              </a:rPr>
              <a:t>美國教育部、教育技術辦公室</a:t>
            </a:r>
            <a:r>
              <a:rPr kumimoji="0" lang="en-US" altLang="zh-TW" sz="1400" b="1" i="0" u="none" strike="noStrike" kern="0" cap="none" spc="0" normalizeH="0" baseline="0" noProof="0" dirty="0">
                <a:ln>
                  <a:noFill/>
                </a:ln>
                <a:solidFill>
                  <a:srgbClr val="FF0000"/>
                </a:solidFill>
                <a:effectLst/>
                <a:uLnTx/>
                <a:uFillTx/>
                <a:latin typeface="微軟正黑體"/>
                <a:ea typeface="微軟正黑體"/>
                <a:cs typeface="+mn-cs"/>
                <a:sym typeface="Arial"/>
              </a:rPr>
              <a:t>)</a:t>
            </a:r>
          </a:p>
        </p:txBody>
      </p:sp>
    </p:spTree>
    <p:extLst>
      <p:ext uri="{BB962C8B-B14F-4D97-AF65-F5344CB8AC3E}">
        <p14:creationId xmlns:p14="http://schemas.microsoft.com/office/powerpoint/2010/main" val="7256388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80AED5-CE5C-4573-AA2C-DA7DEB35DE1F}"/>
              </a:ext>
            </a:extLst>
          </p:cNvPr>
          <p:cNvSpPr>
            <a:spLocks noGrp="1"/>
          </p:cNvSpPr>
          <p:nvPr>
            <p:ph type="title"/>
          </p:nvPr>
        </p:nvSpPr>
        <p:spPr/>
        <p:txBody>
          <a:bodyPr>
            <a:normAutofit/>
          </a:bodyPr>
          <a:lstStyle/>
          <a:p>
            <a:r>
              <a:rPr lang="zh-TW" altLang="en-US" dirty="0"/>
              <a:t>美國 數位學習學校領導者指引</a:t>
            </a:r>
          </a:p>
        </p:txBody>
      </p:sp>
      <p:sp>
        <p:nvSpPr>
          <p:cNvPr id="21" name="投影片編號版面配置區 20">
            <a:extLst>
              <a:ext uri="{FF2B5EF4-FFF2-40B4-BE49-F238E27FC236}">
                <a16:creationId xmlns:a16="http://schemas.microsoft.com/office/drawing/2014/main" id="{537C4E47-BA17-4349-96CB-3624DEE4E360}"/>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手繪多邊形: 圖案 16">
            <a:extLst>
              <a:ext uri="{FF2B5EF4-FFF2-40B4-BE49-F238E27FC236}">
                <a16:creationId xmlns:a16="http://schemas.microsoft.com/office/drawing/2014/main" id="{92C0DD6C-CDB0-4133-89D7-A52C3264FB15}"/>
              </a:ext>
            </a:extLst>
          </p:cNvPr>
          <p:cNvSpPr/>
          <p:nvPr/>
        </p:nvSpPr>
        <p:spPr>
          <a:xfrm>
            <a:off x="378691" y="1010653"/>
            <a:ext cx="6054007"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sp>
        <p:nvSpPr>
          <p:cNvPr id="11" name="矩形 10">
            <a:extLst>
              <a:ext uri="{FF2B5EF4-FFF2-40B4-BE49-F238E27FC236}">
                <a16:creationId xmlns:a16="http://schemas.microsoft.com/office/drawing/2014/main" id="{3E675E91-3F0B-4D42-AAD4-AAD6D0B50BB5}"/>
              </a:ext>
            </a:extLst>
          </p:cNvPr>
          <p:cNvSpPr/>
          <p:nvPr/>
        </p:nvSpPr>
        <p:spPr>
          <a:xfrm>
            <a:off x="6539560" y="1289236"/>
            <a:ext cx="5534965" cy="2956515"/>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擁抱數位學習領導力</a:t>
            </a:r>
            <a:endPar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評估、建</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置</a:t>
            </a:r>
            <a:r>
              <a:rPr kumimoji="0" lang="zh-TW" altLang="en-US"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rPr>
              <a:t>與維護基礎設施</a:t>
            </a:r>
            <a:endParaRPr kumimoji="0" lang="en-US" altLang="zh-TW" sz="3200" b="1" i="0" u="none" strike="noStrike" kern="0" cap="none" spc="0" normalizeH="0" baseline="0" noProof="0" dirty="0">
              <a:ln>
                <a:noFill/>
              </a:ln>
              <a:solidFill>
                <a:srgbClr val="212745">
                  <a:lumMod val="60000"/>
                  <a:lumOff val="40000"/>
                </a:srgbClr>
              </a:solidFill>
              <a:effectLst/>
              <a:uLnTx/>
              <a:uFillTx/>
              <a:latin typeface="微軟正黑體" panose="020B0604030504040204" pitchFamily="34" charset="-120"/>
              <a:ea typeface="微軟正黑體" panose="020B0604030504040204" pitchFamily="34" charset="-120"/>
              <a:cs typeface="Arial"/>
              <a:sym typeface="Arial"/>
            </a:endParaRP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學生個人化學習</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	</a:t>
            </a:r>
          </a:p>
          <a:p>
            <a:pPr marL="457200" marR="0" lvl="0" indent="-4572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聯合家長</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家庭</a:t>
            </a:r>
            <a:r>
              <a:rPr lang="en-US" altLang="zh-TW"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a:t>
            </a:r>
            <a:r>
              <a:rPr lang="zh-TW" altLang="en-US" sz="3200" b="1" kern="0" dirty="0">
                <a:solidFill>
                  <a:srgbClr val="212745">
                    <a:lumMod val="60000"/>
                    <a:lumOff val="40000"/>
                  </a:srgbClr>
                </a:solidFill>
                <a:latin typeface="微軟正黑體" panose="020B0604030504040204" pitchFamily="34" charset="-120"/>
                <a:ea typeface="微軟正黑體" panose="020B0604030504040204" pitchFamily="34" charset="-120"/>
                <a:cs typeface="Arial"/>
                <a:sym typeface="Arial"/>
              </a:rPr>
              <a:t>支持</a:t>
            </a:r>
            <a:endParaRPr kumimoji="0" lang="zh-TW" altLang="en-US" sz="3200" b="1" i="0" u="none" strike="noStrike" kern="0" cap="none" spc="0" normalizeH="0" baseline="0" noProof="0" dirty="0">
              <a:ln>
                <a:noFill/>
              </a:ln>
              <a:solidFill>
                <a:srgbClr val="7030A0"/>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3" name="圖片 2">
            <a:extLst>
              <a:ext uri="{FF2B5EF4-FFF2-40B4-BE49-F238E27FC236}">
                <a16:creationId xmlns:a16="http://schemas.microsoft.com/office/drawing/2014/main" id="{B85E25A6-3108-4BF6-B48B-29FDF364FFA0}"/>
              </a:ext>
            </a:extLst>
          </p:cNvPr>
          <p:cNvPicPr>
            <a:picLocks noChangeAspect="1"/>
          </p:cNvPicPr>
          <p:nvPr/>
        </p:nvPicPr>
        <p:blipFill rotWithShape="1">
          <a:blip r:embed="rId2"/>
          <a:srcRect r="26681"/>
          <a:stretch/>
        </p:blipFill>
        <p:spPr>
          <a:xfrm>
            <a:off x="571483" y="1289236"/>
            <a:ext cx="5668422" cy="5568764"/>
          </a:xfrm>
          <a:prstGeom prst="rect">
            <a:avLst/>
          </a:prstGeom>
        </p:spPr>
      </p:pic>
    </p:spTree>
    <p:extLst>
      <p:ext uri="{BB962C8B-B14F-4D97-AF65-F5344CB8AC3E}">
        <p14:creationId xmlns:p14="http://schemas.microsoft.com/office/powerpoint/2010/main" val="21018144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標題 1">
            <a:extLst>
              <a:ext uri="{FF2B5EF4-FFF2-40B4-BE49-F238E27FC236}">
                <a16:creationId xmlns:a16="http://schemas.microsoft.com/office/drawing/2014/main" id="{7887A23C-913F-0742-296F-C478A90E1BA1}"/>
              </a:ext>
            </a:extLst>
          </p:cNvPr>
          <p:cNvSpPr txBox="1">
            <a:spLocks/>
          </p:cNvSpPr>
          <p:nvPr/>
        </p:nvSpPr>
        <p:spPr>
          <a:xfrm>
            <a:off x="350519" y="88816"/>
            <a:ext cx="8289721" cy="90937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a:solidFill>
                  <a:srgbClr val="F1C232"/>
                </a:solidFill>
                <a:latin typeface="微軟正黑體" panose="020B0604030504040204" pitchFamily="34" charset="-120"/>
                <a:ea typeface="微軟正黑體" panose="020B0604030504040204" pitchFamily="34" charset="-120"/>
                <a:sym typeface="Microsoft JhengHei"/>
              </a:rPr>
              <a:t>現況分析</a:t>
            </a:r>
            <a:endParaRPr lang="zh-TW" altLang="en-US" dirty="0">
              <a:latin typeface="微軟正黑體" panose="020B0604030504040204" pitchFamily="34" charset="-120"/>
              <a:ea typeface="微軟正黑體" panose="020B0604030504040204" pitchFamily="34" charset="-120"/>
            </a:endParaRPr>
          </a:p>
        </p:txBody>
      </p:sp>
      <p:sp>
        <p:nvSpPr>
          <p:cNvPr id="59" name="Google Shape;2292;p63"/>
          <p:cNvSpPr txBox="1"/>
          <p:nvPr/>
        </p:nvSpPr>
        <p:spPr>
          <a:xfrm>
            <a:off x="350521" y="863559"/>
            <a:ext cx="6466718" cy="504241"/>
          </a:xfrm>
          <a:prstGeom prst="rect">
            <a:avLst/>
          </a:prstGeom>
          <a:noFill/>
          <a:ln>
            <a:noFill/>
          </a:ln>
        </p:spPr>
        <p:txBody>
          <a:bodyPr spcFirstLastPara="1" wrap="square" lIns="91425" tIns="45700" rIns="91425" bIns="45700" anchor="t" anchorCtr="0">
            <a:noAutofit/>
          </a:bodyPr>
          <a:lstStyle/>
          <a:p>
            <a:pPr lvl="0" algn="ctr">
              <a:lnSpc>
                <a:spcPct val="120000"/>
              </a:lnSpc>
              <a:buClr>
                <a:srgbClr val="000000"/>
              </a:buClr>
              <a:buSzPts val="2400"/>
            </a:pPr>
            <a:r>
              <a:rPr lang="zh-TW" altLang="en-US" sz="2400" b="1" dirty="0">
                <a:solidFill>
                  <a:srgbClr val="595959"/>
                </a:solidFill>
                <a:latin typeface="微軟正黑體" panose="020B0604030504040204" pitchFamily="34" charset="-120"/>
                <a:ea typeface="微軟正黑體" panose="020B0604030504040204" pitchFamily="34" charset="-120"/>
                <a:cs typeface="Calibri"/>
                <a:sym typeface="Calibri"/>
              </a:rPr>
              <a:t>※ 培養學生運用科技輔助自主學習能力</a:t>
            </a:r>
            <a:endParaRPr sz="2400" b="1"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grpSp>
        <p:nvGrpSpPr>
          <p:cNvPr id="20" name="Google Shape;134;p8"/>
          <p:cNvGrpSpPr/>
          <p:nvPr/>
        </p:nvGrpSpPr>
        <p:grpSpPr>
          <a:xfrm rot="10800000">
            <a:off x="4331918" y="1537370"/>
            <a:ext cx="3827771" cy="3311917"/>
            <a:chOff x="3557642" y="1268793"/>
            <a:chExt cx="5076708" cy="4559157"/>
          </a:xfrm>
        </p:grpSpPr>
        <p:sp>
          <p:nvSpPr>
            <p:cNvPr id="21" name="Google Shape;135;p8"/>
            <p:cNvSpPr/>
            <p:nvPr/>
          </p:nvSpPr>
          <p:spPr>
            <a:xfrm rot="2700000">
              <a:off x="5864235" y="2360617"/>
              <a:ext cx="2294839" cy="2294837"/>
            </a:xfrm>
            <a:custGeom>
              <a:avLst/>
              <a:gdLst/>
              <a:ahLst/>
              <a:cxnLst/>
              <a:rect l="l" t="t" r="r" b="b"/>
              <a:pathLst>
                <a:path w="1584176" h="1584176" extrusionOk="0">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2" name="Google Shape;136;p8"/>
            <p:cNvSpPr/>
            <p:nvPr/>
          </p:nvSpPr>
          <p:spPr>
            <a:xfrm rot="2700000">
              <a:off x="4032918" y="2360617"/>
              <a:ext cx="2294839" cy="2294837"/>
            </a:xfrm>
            <a:custGeom>
              <a:avLst/>
              <a:gdLst/>
              <a:ahLst/>
              <a:cxnLst/>
              <a:rect l="l" t="t" r="r" b="b"/>
              <a:pathLst>
                <a:path w="1584176" h="1584176" extrusionOk="0">
                  <a:moveTo>
                    <a:pt x="231381" y="231381"/>
                  </a:moveTo>
                  <a:lnTo>
                    <a:pt x="231381" y="1352795"/>
                  </a:lnTo>
                  <a:lnTo>
                    <a:pt x="1352795" y="1352795"/>
                  </a:lnTo>
                  <a:lnTo>
                    <a:pt x="1352795" y="231381"/>
                  </a:lnTo>
                  <a:close/>
                  <a:moveTo>
                    <a:pt x="0" y="0"/>
                  </a:moveTo>
                  <a:lnTo>
                    <a:pt x="1584176" y="0"/>
                  </a:lnTo>
                  <a:lnTo>
                    <a:pt x="1584176" y="1584176"/>
                  </a:lnTo>
                  <a:lnTo>
                    <a:pt x="0" y="1584176"/>
                  </a:lnTo>
                  <a:close/>
                </a:path>
              </a:pathLst>
            </a:cu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微軟正黑體" panose="020B0604030504040204" pitchFamily="34" charset="-120"/>
                <a:ea typeface="微軟正黑體" panose="020B0604030504040204" pitchFamily="34" charset="-120"/>
                <a:cs typeface="Calibri"/>
                <a:sym typeface="Calibri"/>
              </a:endParaRPr>
            </a:p>
          </p:txBody>
        </p:sp>
        <p:sp>
          <p:nvSpPr>
            <p:cNvPr id="23" name="Google Shape;137;p8"/>
            <p:cNvSpPr/>
            <p:nvPr/>
          </p:nvSpPr>
          <p:spPr>
            <a:xfrm rot="2700000">
              <a:off x="5792099" y="1394673"/>
              <a:ext cx="607801" cy="607801"/>
            </a:xfrm>
            <a:prstGeom prst="rect">
              <a:avLst/>
            </a:prstGeom>
            <a:solidFill>
              <a:srgbClr val="5EC6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sp>
          <p:nvSpPr>
            <p:cNvPr id="24" name="Google Shape;138;p8"/>
            <p:cNvSpPr/>
            <p:nvPr/>
          </p:nvSpPr>
          <p:spPr>
            <a:xfrm rot="2700000">
              <a:off x="5792100" y="5094269"/>
              <a:ext cx="607801" cy="607801"/>
            </a:xfrm>
            <a:prstGeom prst="rect">
              <a:avLst/>
            </a:prstGeom>
            <a:solidFill>
              <a:srgbClr val="F884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微軟正黑體" panose="020B0604030504040204" pitchFamily="34" charset="-120"/>
                <a:ea typeface="微軟正黑體" panose="020B0604030504040204" pitchFamily="34" charset="-120"/>
                <a:cs typeface="Calibri"/>
                <a:sym typeface="Calibri"/>
              </a:endParaRPr>
            </a:p>
          </p:txBody>
        </p:sp>
      </p:grpSp>
      <p:sp>
        <p:nvSpPr>
          <p:cNvPr id="25" name="Google Shape;139;p8"/>
          <p:cNvSpPr/>
          <p:nvPr/>
        </p:nvSpPr>
        <p:spPr>
          <a:xfrm>
            <a:off x="431266" y="2077036"/>
            <a:ext cx="4018185" cy="4220808"/>
          </a:xfrm>
          <a:prstGeom prst="rect">
            <a:avLst/>
          </a:prstGeom>
          <a:noFill/>
          <a:ln>
            <a:noFill/>
          </a:ln>
        </p:spPr>
        <p:txBody>
          <a:bodyPr spcFirstLastPara="1" wrap="square" lIns="91425" tIns="45700" rIns="91425" bIns="45700" anchor="t" anchorCtr="0">
            <a:noAutofit/>
          </a:bodyPr>
          <a:lstStyle/>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科技輔助自主學習計畫</a:t>
            </a:r>
            <a:endParaRPr lang="en-US" altLang="zh-TW" b="1"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algn="just">
              <a:lnSpc>
                <a:spcPct val="130000"/>
              </a:lnSpc>
              <a:buClr>
                <a:srgbClr val="000000"/>
              </a:buClr>
              <a:buSzPts val="1600"/>
            </a:pPr>
            <a:r>
              <a:rPr lang="zh-TW" altLang="en-US" b="1" dirty="0">
                <a:solidFill>
                  <a:srgbClr val="595959"/>
                </a:solidFill>
                <a:highlight>
                  <a:srgbClr val="FFFF00"/>
                </a:highlight>
                <a:latin typeface="微軟正黑體" panose="020B0604030504040204" pitchFamily="34" charset="-120"/>
                <a:ea typeface="微軟正黑體" panose="020B0604030504040204" pitchFamily="34" charset="-120"/>
                <a:cs typeface="Calibri"/>
                <a:sym typeface="Calibri"/>
              </a:rPr>
              <a:t>運用科技輔助自主學習四學</a:t>
            </a:r>
            <a:r>
              <a:rPr lang="en-US" altLang="zh-TW" b="1" dirty="0">
                <a:solidFill>
                  <a:srgbClr val="595959"/>
                </a:solidFill>
                <a:highlight>
                  <a:srgbClr val="FFFF00"/>
                </a:highlight>
                <a:latin typeface="微軟正黑體" panose="020B0604030504040204" pitchFamily="34" charset="-120"/>
                <a:ea typeface="微軟正黑體" panose="020B0604030504040204" pitchFamily="34" charset="-120"/>
                <a:cs typeface="Calibri"/>
                <a:sym typeface="Calibri"/>
              </a:rPr>
              <a:t>(</a:t>
            </a:r>
            <a:r>
              <a:rPr lang="zh-TW" altLang="en-US" b="1" dirty="0">
                <a:solidFill>
                  <a:srgbClr val="595959"/>
                </a:solidFill>
                <a:highlight>
                  <a:srgbClr val="FFFF00"/>
                </a:highlight>
                <a:latin typeface="微軟正黑體" panose="020B0604030504040204" pitchFamily="34" charset="-120"/>
                <a:ea typeface="微軟正黑體" panose="020B0604030504040204" pitchFamily="34" charset="-120"/>
                <a:cs typeface="Calibri"/>
                <a:sym typeface="Calibri"/>
              </a:rPr>
              <a:t>學生自學、組內共學、組間互學、教師導學</a:t>
            </a:r>
            <a:r>
              <a:rPr lang="en-US" altLang="zh-TW" b="1" dirty="0">
                <a:solidFill>
                  <a:srgbClr val="595959"/>
                </a:solidFill>
                <a:highlight>
                  <a:srgbClr val="FFFF00"/>
                </a:highlight>
                <a:latin typeface="微軟正黑體" panose="020B0604030504040204" pitchFamily="34" charset="-120"/>
                <a:ea typeface="微軟正黑體" panose="020B0604030504040204" pitchFamily="34" charset="-120"/>
                <a:cs typeface="Calibri"/>
                <a:sym typeface="Calibri"/>
              </a:rPr>
              <a:t>)</a:t>
            </a:r>
            <a:r>
              <a:rPr lang="zh-TW" altLang="en-US" b="1" dirty="0">
                <a:solidFill>
                  <a:srgbClr val="595959"/>
                </a:solidFill>
                <a:highlight>
                  <a:srgbClr val="FFFF00"/>
                </a:highlight>
                <a:latin typeface="微軟正黑體" panose="020B0604030504040204" pitchFamily="34" charset="-120"/>
                <a:ea typeface="微軟正黑體" panose="020B0604030504040204" pitchFamily="34" charset="-120"/>
                <a:cs typeface="Calibri"/>
                <a:sym typeface="Calibri"/>
              </a:rPr>
              <a:t>模式</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，培養學生自主學習能力。至</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110</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年參與計畫國中小學共計</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703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校、累積達</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7</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萬</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6,000</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位學生參與。</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30000"/>
              </a:lnSpc>
              <a:buClr>
                <a:srgbClr val="000000"/>
              </a:buClr>
              <a:buSzPts val="1600"/>
            </a:pPr>
            <a:r>
              <a:rPr lang="en-US" altLang="zh-TW"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「班班有網路 生生用平板－</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推動中小學數位學習精進方案</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79388" lvl="0" indent="1588"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包含辦理學生數位素養相關推廣活動，並鼓勵學生參與本部相關推廣活動。</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
        <p:nvSpPr>
          <p:cNvPr id="26" name="Google Shape;140;p8"/>
          <p:cNvSpPr/>
          <p:nvPr/>
        </p:nvSpPr>
        <p:spPr>
          <a:xfrm>
            <a:off x="431267" y="1440789"/>
            <a:ext cx="3702202" cy="555310"/>
          </a:xfrm>
          <a:prstGeom prst="rect">
            <a:avLst/>
          </a:prstGeom>
          <a:solidFill>
            <a:srgbClr val="5EC6D3"/>
          </a:solidFill>
          <a:ln>
            <a:noFill/>
          </a:ln>
        </p:spPr>
        <p:txBody>
          <a:bodyPr spcFirstLastPara="1" wrap="square" lIns="0" tIns="0" rIns="0" bIns="0" anchor="ctr" anchorCtr="0">
            <a:noAutofit/>
          </a:bodyPr>
          <a:lstStyle/>
          <a:p>
            <a:pPr lvl="0" algn="ctr">
              <a:buClr>
                <a:srgbClr val="000000"/>
              </a:buClr>
              <a:buSzPts val="2000"/>
            </a:pPr>
            <a:r>
              <a:rPr lang="zh-TW" altLang="en-US" b="1" dirty="0">
                <a:solidFill>
                  <a:schemeClr val="lt1"/>
                </a:solidFill>
                <a:latin typeface="微軟正黑體" panose="020B0604030504040204" pitchFamily="34" charset="-120"/>
                <a:ea typeface="微軟正黑體" panose="020B0604030504040204" pitchFamily="34" charset="-120"/>
                <a:cs typeface="Impact"/>
                <a:sym typeface="Impact"/>
              </a:rPr>
              <a:t>資訊及科技教育司</a:t>
            </a:r>
          </a:p>
        </p:txBody>
      </p:sp>
      <p:sp>
        <p:nvSpPr>
          <p:cNvPr id="27" name="Google Shape;141;p8"/>
          <p:cNvSpPr/>
          <p:nvPr/>
        </p:nvSpPr>
        <p:spPr>
          <a:xfrm>
            <a:off x="8098286" y="2077036"/>
            <a:ext cx="3827772" cy="3311918"/>
          </a:xfrm>
          <a:prstGeom prst="rect">
            <a:avLst/>
          </a:prstGeom>
          <a:solidFill>
            <a:srgbClr val="FFFFFF">
              <a:alpha val="85098"/>
            </a:srgbClr>
          </a:solidFill>
          <a:ln>
            <a:noFill/>
          </a:ln>
        </p:spPr>
        <p:txBody>
          <a:bodyPr spcFirstLastPara="1" wrap="square" lIns="91425" tIns="45700" rIns="91425" bIns="45700" anchor="t" anchorCtr="0">
            <a:noAutofit/>
          </a:bodyPr>
          <a:lstStyle/>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b="1" dirty="0">
                <a:solidFill>
                  <a:srgbClr val="595959"/>
                </a:solidFill>
                <a:latin typeface="微軟正黑體" panose="020B0604030504040204" pitchFamily="34" charset="-120"/>
                <a:ea typeface="微軟正黑體" panose="020B0604030504040204" pitchFamily="34" charset="-120"/>
                <a:cs typeface="Calibri"/>
                <a:sym typeface="Calibri"/>
              </a:rPr>
              <a:t>高級中等學校科技輔助教學與學習推動計畫</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algn="just">
              <a:lnSpc>
                <a:spcPct val="130000"/>
              </a:lnSpc>
              <a:buClr>
                <a:srgbClr val="000000"/>
              </a:buClr>
              <a:buSzPts val="1600"/>
            </a:pP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協助學校提供學生足夠的平板進行線上教學等活動，並辦理教師相關增能研習，以因應線上教學模式。</a:t>
            </a:r>
            <a:endParaRPr lang="en-US" altLang="zh-TW" dirty="0">
              <a:solidFill>
                <a:srgbClr val="595959"/>
              </a:solidFill>
              <a:latin typeface="微軟正黑體" panose="020B0604030504040204" pitchFamily="34" charset="-120"/>
              <a:ea typeface="微軟正黑體" panose="020B0604030504040204" pitchFamily="34" charset="-120"/>
              <a:cs typeface="Calibri"/>
              <a:sym typeface="Calibri"/>
            </a:endParaRPr>
          </a:p>
          <a:p>
            <a:pPr marL="180000" lvl="0" indent="-457200" algn="just">
              <a:lnSpc>
                <a:spcPct val="130000"/>
              </a:lnSpc>
              <a:buClr>
                <a:srgbClr val="000000"/>
              </a:buClr>
              <a:buSzPts val="1600"/>
            </a:pP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2.</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至</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111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年</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5</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月底止，業補助計</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63</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校，約</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1</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萬</a:t>
            </a:r>
            <a:r>
              <a:rPr lang="en-US" altLang="zh-TW" dirty="0">
                <a:solidFill>
                  <a:srgbClr val="595959"/>
                </a:solidFill>
                <a:latin typeface="微軟正黑體" panose="020B0604030504040204" pitchFamily="34" charset="-120"/>
                <a:ea typeface="微軟正黑體" panose="020B0604030504040204" pitchFamily="34" charset="-120"/>
                <a:cs typeface="Calibri"/>
                <a:sym typeface="Calibri"/>
              </a:rPr>
              <a:t>5,795</a:t>
            </a:r>
            <a:r>
              <a:rPr lang="zh-TW" altLang="en-US" dirty="0">
                <a:solidFill>
                  <a:srgbClr val="595959"/>
                </a:solidFill>
                <a:latin typeface="微軟正黑體" panose="020B0604030504040204" pitchFamily="34" charset="-120"/>
                <a:ea typeface="微軟正黑體" panose="020B0604030504040204" pitchFamily="34" charset="-120"/>
                <a:cs typeface="Calibri"/>
                <a:sym typeface="Calibri"/>
              </a:rPr>
              <a:t>名師生參與計畫推動。</a:t>
            </a:r>
            <a:endParaRPr b="0" i="0" u="none" strike="noStrike" cap="none" dirty="0">
              <a:solidFill>
                <a:srgbClr val="595959"/>
              </a:solidFill>
              <a:latin typeface="微軟正黑體" panose="020B0604030504040204" pitchFamily="34" charset="-120"/>
              <a:ea typeface="微軟正黑體" panose="020B0604030504040204" pitchFamily="34" charset="-120"/>
              <a:cs typeface="Calibri"/>
              <a:sym typeface="Calibri"/>
            </a:endParaRPr>
          </a:p>
        </p:txBody>
      </p:sp>
      <p:sp>
        <p:nvSpPr>
          <p:cNvPr id="28" name="Google Shape;142;p8"/>
          <p:cNvSpPr/>
          <p:nvPr/>
        </p:nvSpPr>
        <p:spPr>
          <a:xfrm>
            <a:off x="8157294" y="1440789"/>
            <a:ext cx="3470118" cy="555310"/>
          </a:xfrm>
          <a:prstGeom prst="rect">
            <a:avLst/>
          </a:prstGeom>
          <a:solidFill>
            <a:srgbClr val="F8841D"/>
          </a:solidFill>
          <a:ln>
            <a:noFill/>
          </a:ln>
        </p:spPr>
        <p:txBody>
          <a:bodyPr spcFirstLastPara="1" wrap="square" lIns="0" tIns="0" rIns="0" bIns="0" anchor="ctr" anchorCtr="0">
            <a:noAutofit/>
          </a:bodyPr>
          <a:lstStyle/>
          <a:p>
            <a:pPr lvl="0" algn="ctr">
              <a:buClr>
                <a:srgbClr val="000000"/>
              </a:buClr>
              <a:buSzPts val="2000"/>
            </a:pPr>
            <a:r>
              <a:rPr lang="zh-TW" altLang="en-US" b="1" dirty="0">
                <a:solidFill>
                  <a:schemeClr val="lt1"/>
                </a:solidFill>
                <a:latin typeface="微軟正黑體" panose="020B0604030504040204" pitchFamily="34" charset="-120"/>
                <a:ea typeface="微軟正黑體" panose="020B0604030504040204" pitchFamily="34" charset="-120"/>
                <a:cs typeface="Impact"/>
                <a:sym typeface="Impact"/>
              </a:rPr>
              <a:t>國民及學前教育署</a:t>
            </a:r>
          </a:p>
        </p:txBody>
      </p:sp>
    </p:spTree>
    <p:extLst>
      <p:ext uri="{BB962C8B-B14F-4D97-AF65-F5344CB8AC3E}">
        <p14:creationId xmlns:p14="http://schemas.microsoft.com/office/powerpoint/2010/main" val="115359990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3629</TotalTime>
  <Words>4232</Words>
  <Application>Microsoft Office PowerPoint</Application>
  <PresentationFormat>寬螢幕</PresentationFormat>
  <Paragraphs>514</Paragraphs>
  <Slides>63</Slides>
  <Notes>9</Notes>
  <HiddenSlides>6</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63</vt:i4>
      </vt:variant>
    </vt:vector>
  </HeadingPairs>
  <TitlesOfParts>
    <vt:vector size="74" baseType="lpstr">
      <vt:lpstr>微软雅黑</vt:lpstr>
      <vt:lpstr>思源黑體 TW Heavy</vt:lpstr>
      <vt:lpstr>Microsoft JhengHei</vt:lpstr>
      <vt:lpstr>Microsoft JhengHei</vt:lpstr>
      <vt:lpstr>Arial</vt:lpstr>
      <vt:lpstr>Arial</vt:lpstr>
      <vt:lpstr>Calibri</vt:lpstr>
      <vt:lpstr>Calibri Light</vt:lpstr>
      <vt:lpstr>Times New Roman</vt:lpstr>
      <vt:lpstr>Wingdings</vt:lpstr>
      <vt:lpstr>Office 佈景主題</vt:lpstr>
      <vt:lpstr>111學年度第一學期期初 〖數位學習精進方案〗 國中小執行說明諮詢會議</vt:lpstr>
      <vt:lpstr>冷氣、中央廚房，接著是……</vt:lpstr>
      <vt:lpstr>數位學習精進方案—您一定要知道的名詞</vt:lpstr>
      <vt:lpstr> 國際數位學習趨勢</vt:lpstr>
      <vt:lpstr>PowerPoint 簡報</vt:lpstr>
      <vt:lpstr>各國生生用平板政策</vt:lpstr>
      <vt:lpstr>美國 數位學習指引</vt:lpstr>
      <vt:lpstr>美國 數位學習學校領導者指引</vt:lpstr>
      <vt:lpstr>PowerPoint 簡報</vt:lpstr>
      <vt:lpstr>PowerPoint 簡報</vt:lpstr>
      <vt:lpstr>PowerPoint 簡報</vt:lpstr>
      <vt:lpstr>協助教師、學生與家長，進行數位學習</vt:lpstr>
      <vt:lpstr>PowerPoint 簡報</vt:lpstr>
      <vt:lpstr>PowerPoint 簡報</vt:lpstr>
      <vt:lpstr>促進中小學數位學習精進方案推動</vt:lpstr>
      <vt:lpstr>科技領導策進方向</vt:lpstr>
      <vt:lpstr>推動中小學數位學習精進方案</vt:lpstr>
      <vt:lpstr>PowerPoint 簡報</vt:lpstr>
      <vt:lpstr>  推動中小學數位學習精進方案</vt:lpstr>
      <vt:lpstr>執行重點</vt:lpstr>
      <vt:lpstr>執行重點</vt:lpstr>
      <vt:lpstr>學習載具畫面</vt:lpstr>
      <vt:lpstr>數位學習入口網(測試版)</vt:lpstr>
      <vt:lpstr>提供師生跨平台單一登入帳號(OPEN ID)</vt:lpstr>
      <vt:lpstr>分層分區輔導架構</vt:lpstr>
      <vt:lpstr>數位學習推動辦公室</vt:lpstr>
      <vt:lpstr>跨系統協作—雙語數位學伴</vt:lpstr>
      <vt:lpstr>延伸學習載具方案BYOD &amp; THSD</vt:lpstr>
      <vt:lpstr>  推動中小學數位學習精進方案</vt:lpstr>
      <vt:lpstr>現有數位內容</vt:lpstr>
      <vt:lpstr>素養導向數位內容</vt:lpstr>
      <vt:lpstr>未來教材開發方向</vt:lpstr>
      <vt:lpstr>補助採購數位內容與教學軟體</vt:lpstr>
      <vt:lpstr>  推動中小學數位學習精進方案</vt:lpstr>
      <vt:lpstr>教育大數據分析計畫架構</vt:lpstr>
      <vt:lpstr>PowerPoint 簡報</vt:lpstr>
      <vt:lpstr>教育部中小學數位教學指引（草案）</vt:lpstr>
      <vt:lpstr>數位素養培訓(委託東榮國小承辦)</vt:lpstr>
      <vt:lpstr>科技輔助自主學習教學模式</vt:lpstr>
      <vt:lpstr>教育部教師增能培訓</vt:lpstr>
      <vt:lpstr>行政人員與家長研習</vt:lpstr>
      <vt:lpstr>推動成效</vt:lpstr>
      <vt:lpstr>因材網使用對於110年科技化評量通過率的影響</vt:lpstr>
      <vt:lpstr>因材網使用對於2021年縣市學力測驗的影響</vt:lpstr>
      <vt:lpstr>PowerPoint 簡報</vt:lpstr>
      <vt:lpstr>       嘉義縣國中小，可以怎麼做？ </vt:lpstr>
      <vt:lpstr>嘉 義 縣 全 縣 國 中 小 推 動 架 構</vt:lpstr>
      <vt:lpstr>班班有網路、生生用平板、校校須推動</vt:lpstr>
      <vt:lpstr>PowerPoint 簡報</vt:lpstr>
      <vt:lpstr>前瞻計畫設備的使用</vt:lpstr>
      <vt:lpstr> 嘉義縣111 年推動中小學 數位學習精進方案        透過重點學校協助各校運作</vt:lpstr>
      <vt:lpstr>PowerPoint 簡報</vt:lpstr>
      <vt:lpstr>PowerPoint 簡報</vt:lpstr>
      <vt:lpstr>PowerPoint 簡報</vt:lpstr>
      <vt:lpstr>實施策略</vt:lpstr>
      <vt:lpstr>實施策略</vt:lpstr>
      <vt:lpstr>實施策略</vt:lpstr>
      <vt:lpstr>實施策略</vt:lpstr>
      <vt:lpstr>嘉義縣的數位學習— 從困境中看到機會</vt:lpstr>
      <vt:lpstr>數位學習專案辦公室  任務</vt:lpstr>
      <vt:lpstr>數位學習專案辦公室執行目標</vt:lpstr>
      <vt:lpstr>數位學習專案辦公室執行業務-以協助學力提升為目標</vt:lpstr>
      <vt:lpstr>嘉義縣數位學習專案辦公室  單一諮詢窗口    多元教學服務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Addie Yen</dc:creator>
  <cp:lastModifiedBy>cyctjm001@gmail.com</cp:lastModifiedBy>
  <cp:revision>65</cp:revision>
  <dcterms:created xsi:type="dcterms:W3CDTF">2021-04-07T05:14:36Z</dcterms:created>
  <dcterms:modified xsi:type="dcterms:W3CDTF">2022-08-30T03:44:09Z</dcterms:modified>
</cp:coreProperties>
</file>