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4531" y="371232"/>
            <a:ext cx="4517904" cy="643179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251445" y="0"/>
            <a:ext cx="5941060" cy="467995"/>
          </a:xfrm>
          <a:custGeom>
            <a:avLst/>
            <a:gdLst/>
            <a:ahLst/>
            <a:cxnLst/>
            <a:rect l="l" t="t" r="r" b="b"/>
            <a:pathLst>
              <a:path w="5941059" h="467995">
                <a:moveTo>
                  <a:pt x="5706618" y="0"/>
                </a:moveTo>
                <a:lnTo>
                  <a:pt x="233934" y="0"/>
                </a:lnTo>
                <a:lnTo>
                  <a:pt x="186788" y="4752"/>
                </a:lnTo>
                <a:lnTo>
                  <a:pt x="142876" y="18383"/>
                </a:lnTo>
                <a:lnTo>
                  <a:pt x="103139" y="39952"/>
                </a:lnTo>
                <a:lnTo>
                  <a:pt x="68518" y="68518"/>
                </a:lnTo>
                <a:lnTo>
                  <a:pt x="39952" y="103139"/>
                </a:lnTo>
                <a:lnTo>
                  <a:pt x="18383" y="142876"/>
                </a:lnTo>
                <a:lnTo>
                  <a:pt x="4752" y="186788"/>
                </a:lnTo>
                <a:lnTo>
                  <a:pt x="0" y="233934"/>
                </a:lnTo>
                <a:lnTo>
                  <a:pt x="0" y="467868"/>
                </a:lnTo>
                <a:lnTo>
                  <a:pt x="5940552" y="467868"/>
                </a:lnTo>
                <a:lnTo>
                  <a:pt x="5940552" y="233934"/>
                </a:lnTo>
                <a:lnTo>
                  <a:pt x="5935799" y="186788"/>
                </a:lnTo>
                <a:lnTo>
                  <a:pt x="5922168" y="142876"/>
                </a:lnTo>
                <a:lnTo>
                  <a:pt x="5900599" y="103139"/>
                </a:lnTo>
                <a:lnTo>
                  <a:pt x="5872033" y="68518"/>
                </a:lnTo>
                <a:lnTo>
                  <a:pt x="5837412" y="39952"/>
                </a:lnTo>
                <a:lnTo>
                  <a:pt x="5797675" y="18383"/>
                </a:lnTo>
                <a:lnTo>
                  <a:pt x="5753763" y="4752"/>
                </a:lnTo>
                <a:lnTo>
                  <a:pt x="5706618" y="0"/>
                </a:lnTo>
                <a:close/>
              </a:path>
            </a:pathLst>
          </a:custGeom>
          <a:solidFill>
            <a:srgbClr val="D4E7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89253" y="11521"/>
            <a:ext cx="286639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E3C46"/>
                </a:solidFill>
                <a:latin typeface="Microsoft JhengHei"/>
                <a:cs typeface="Microsoft JhengHe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E3C46"/>
                </a:solidFill>
                <a:latin typeface="Microsoft JhengHei"/>
                <a:cs typeface="Microsoft JhengHe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E3C46"/>
                </a:solidFill>
                <a:latin typeface="Microsoft JhengHei"/>
                <a:cs typeface="Microsoft JhengHe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E3C46"/>
                </a:solidFill>
                <a:latin typeface="Microsoft JhengHei"/>
                <a:cs typeface="Microsoft JhengHe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89253" y="11521"/>
            <a:ext cx="286639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E3C46"/>
                </a:solidFill>
                <a:latin typeface="Microsoft JhengHei"/>
                <a:cs typeface="Microsoft JhengHe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9871" y="1715700"/>
            <a:ext cx="10924540" cy="2500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reurl.cc/rRvM7y" TargetMode="External"/><Relationship Id="rId3" Type="http://schemas.openxmlformats.org/officeDocument/2006/relationships/image" Target="../media/image10.jpg"/><Relationship Id="rId4" Type="http://schemas.openxmlformats.org/officeDocument/2006/relationships/image" Target="../media/image11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reurl.cc/9p189v" TargetMode="External"/><Relationship Id="rId3" Type="http://schemas.openxmlformats.org/officeDocument/2006/relationships/image" Target="../media/image1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hyperlink" Target="https://adl.edu.tw/questionnaire/open/srl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url.cc/1me659" TargetMode="Externa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spreadsheets/d/1fKQReewLzkmkjGx6qXlGsfidBMIJ14i9P5tHuhNdWU4/edit?usp=sharing" TargetMode="Externa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4.inservice.edu.tw/" TargetMode="External"/><Relationship Id="rId3" Type="http://schemas.openxmlformats.org/officeDocument/2006/relationships/hyperlink" Target="https://reurl.cc/ER6EdK" TargetMode="External"/><Relationship Id="rId4" Type="http://schemas.openxmlformats.org/officeDocument/2006/relationships/hyperlink" Target="https://reurl.cc/QbER8b" TargetMode="External"/><Relationship Id="rId5" Type="http://schemas.openxmlformats.org/officeDocument/2006/relationships/hyperlink" Target="https://reurl.cc/AO2oZE" TargetMode="External"/><Relationship Id="rId6" Type="http://schemas.openxmlformats.org/officeDocument/2006/relationships/hyperlink" Target="https://reurl.cc/rRvM7y" TargetMode="External"/><Relationship Id="rId7" Type="http://schemas.openxmlformats.org/officeDocument/2006/relationships/hyperlink" Target="https://www.facebook.com/Byod-thsd-101718835996814" TargetMode="External"/><Relationship Id="rId8" Type="http://schemas.openxmlformats.org/officeDocument/2006/relationships/hyperlink" Target="https://adl.edu.tw/questionnaire/open/srl" TargetMode="External"/><Relationship Id="rId9" Type="http://schemas.openxmlformats.org/officeDocument/2006/relationships/hyperlink" Target="https://reurl.cc/kEyDG9" TargetMode="External"/><Relationship Id="rId10" Type="http://schemas.openxmlformats.org/officeDocument/2006/relationships/hyperlink" Target="https://reurl.cc/nOveen" TargetMode="External"/><Relationship Id="rId11" Type="http://schemas.openxmlformats.org/officeDocument/2006/relationships/hyperlink" Target="https://reurl.cc/GEppEx" TargetMode="External"/><Relationship Id="rId12" Type="http://schemas.openxmlformats.org/officeDocument/2006/relationships/hyperlink" Target="https://classroom.google.com/c/NTQ0NTE0NTI1Mzc3?cjc=2bp7wcx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hyperlink" Target="https://reurl.cc/ER6EdK" TargetMode="External"/><Relationship Id="rId5" Type="http://schemas.openxmlformats.org/officeDocument/2006/relationships/image" Target="../media/image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reurl.cc/4p1llv" TargetMode="External"/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hyperlink" Target="https://reurl.cc/AO2oZE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37533"/>
            <a:ext cx="12191998" cy="562046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223186" y="639912"/>
            <a:ext cx="252412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5B7574"/>
                </a:solidFill>
                <a:latin typeface="Bell MT"/>
                <a:cs typeface="Bell MT"/>
              </a:rPr>
              <a:t>Ministry</a:t>
            </a:r>
            <a:r>
              <a:rPr dirty="0" sz="2000" spc="-20" b="1">
                <a:solidFill>
                  <a:srgbClr val="5B7574"/>
                </a:solidFill>
                <a:latin typeface="Bell MT"/>
                <a:cs typeface="Bell MT"/>
              </a:rPr>
              <a:t> </a:t>
            </a:r>
            <a:r>
              <a:rPr dirty="0" sz="2000" b="1">
                <a:solidFill>
                  <a:srgbClr val="5B7574"/>
                </a:solidFill>
                <a:latin typeface="Bell MT"/>
                <a:cs typeface="Bell MT"/>
              </a:rPr>
              <a:t>of</a:t>
            </a:r>
            <a:r>
              <a:rPr dirty="0" sz="2000" spc="355" b="1">
                <a:solidFill>
                  <a:srgbClr val="5B7574"/>
                </a:solidFill>
                <a:latin typeface="Bell MT"/>
                <a:cs typeface="Bell MT"/>
              </a:rPr>
              <a:t> </a:t>
            </a:r>
            <a:r>
              <a:rPr dirty="0" sz="2000" spc="-10" b="1">
                <a:solidFill>
                  <a:srgbClr val="5B7574"/>
                </a:solidFill>
                <a:latin typeface="Bell MT"/>
                <a:cs typeface="Bell MT"/>
              </a:rPr>
              <a:t>Education</a:t>
            </a:r>
            <a:endParaRPr sz="2000">
              <a:latin typeface="Bell MT"/>
              <a:cs typeface="Bell M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59079" y="111252"/>
            <a:ext cx="2563495" cy="962025"/>
            <a:chOff x="259079" y="111252"/>
            <a:chExt cx="2563495" cy="96202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7551" y="111252"/>
              <a:ext cx="1834895" cy="85953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079" y="161544"/>
              <a:ext cx="970787" cy="911351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7546847" y="4680618"/>
            <a:ext cx="3948429" cy="1122680"/>
          </a:xfrm>
          <a:prstGeom prst="rect">
            <a:avLst/>
          </a:prstGeom>
        </p:spPr>
        <p:txBody>
          <a:bodyPr wrap="square" lIns="0" tIns="19558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540"/>
              </a:spcBef>
            </a:pPr>
            <a:r>
              <a:rPr dirty="0" sz="2400" spc="400" b="1">
                <a:solidFill>
                  <a:srgbClr val="404040"/>
                </a:solidFill>
                <a:latin typeface="Microsoft JhengHei"/>
                <a:cs typeface="Microsoft JhengHei"/>
              </a:rPr>
              <a:t>教育部資訊及科技教育司</a:t>
            </a:r>
            <a:endParaRPr sz="2400">
              <a:latin typeface="Microsoft JhengHei"/>
              <a:cs typeface="Microsoft JhengHei"/>
            </a:endParaRPr>
          </a:p>
          <a:p>
            <a:pPr algn="r" marR="56515">
              <a:lnSpc>
                <a:spcPct val="100000"/>
              </a:lnSpc>
              <a:spcBef>
                <a:spcPts val="1440"/>
              </a:spcBef>
            </a:pPr>
            <a:r>
              <a:rPr dirty="0" sz="2400" spc="270" b="1">
                <a:latin typeface="Microsoft JhengHei"/>
                <a:cs typeface="Microsoft JhengHei"/>
              </a:rPr>
              <a:t>111</a:t>
            </a:r>
            <a:r>
              <a:rPr dirty="0" sz="2400" spc="100" b="1">
                <a:latin typeface="Microsoft JhengHei"/>
                <a:cs typeface="Microsoft JhengHei"/>
              </a:rPr>
              <a:t> 年</a:t>
            </a:r>
            <a:r>
              <a:rPr dirty="0" sz="2400" b="1">
                <a:latin typeface="Microsoft JhengHei"/>
                <a:cs typeface="Microsoft JhengHei"/>
              </a:rPr>
              <a:t>9</a:t>
            </a:r>
            <a:r>
              <a:rPr dirty="0" sz="2400" spc="105" b="1">
                <a:latin typeface="Microsoft JhengHei"/>
                <a:cs typeface="Microsoft JhengHei"/>
              </a:rPr>
              <a:t> 月</a:t>
            </a:r>
            <a:r>
              <a:rPr dirty="0" sz="2400" spc="200" b="1">
                <a:latin typeface="Microsoft JhengHei"/>
                <a:cs typeface="Microsoft JhengHei"/>
              </a:rPr>
              <a:t>28</a:t>
            </a:r>
            <a:r>
              <a:rPr dirty="0" sz="2400" spc="-120" b="1">
                <a:latin typeface="Microsoft JhengHei"/>
                <a:cs typeface="Microsoft JhengHei"/>
              </a:rPr>
              <a:t> 日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83637" y="2825883"/>
            <a:ext cx="74815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62125" algn="l"/>
                <a:tab pos="2269490" algn="l"/>
              </a:tabLst>
            </a:pPr>
            <a:r>
              <a:rPr dirty="0" spc="375">
                <a:solidFill>
                  <a:srgbClr val="404040"/>
                </a:solidFill>
              </a:rPr>
              <a:t>「</a:t>
            </a:r>
            <a:r>
              <a:rPr dirty="0" spc="220">
                <a:solidFill>
                  <a:srgbClr val="404040"/>
                </a:solidFill>
              </a:rPr>
              <a:t>BYOD</a:t>
            </a:r>
            <a:r>
              <a:rPr dirty="0">
                <a:solidFill>
                  <a:srgbClr val="404040"/>
                </a:solidFill>
              </a:rPr>
              <a:t>	</a:t>
            </a:r>
            <a:r>
              <a:rPr dirty="0" spc="-50">
                <a:solidFill>
                  <a:srgbClr val="404040"/>
                </a:solidFill>
              </a:rPr>
              <a:t>&amp;</a:t>
            </a:r>
            <a:r>
              <a:rPr dirty="0">
                <a:solidFill>
                  <a:srgbClr val="404040"/>
                </a:solidFill>
              </a:rPr>
              <a:t>	</a:t>
            </a:r>
            <a:r>
              <a:rPr dirty="0" spc="180">
                <a:solidFill>
                  <a:srgbClr val="404040"/>
                </a:solidFill>
              </a:rPr>
              <a:t>TH</a:t>
            </a:r>
            <a:r>
              <a:rPr dirty="0" spc="-280">
                <a:solidFill>
                  <a:srgbClr val="404040"/>
                </a:solidFill>
              </a:rPr>
              <a:t> </a:t>
            </a:r>
            <a:r>
              <a:rPr dirty="0" spc="-25">
                <a:solidFill>
                  <a:srgbClr val="404040"/>
                </a:solidFill>
              </a:rPr>
              <a:t>S</a:t>
            </a:r>
            <a:r>
              <a:rPr dirty="0" spc="-285">
                <a:solidFill>
                  <a:srgbClr val="404040"/>
                </a:solidFill>
              </a:rPr>
              <a:t> </a:t>
            </a:r>
            <a:r>
              <a:rPr dirty="0" spc="-30">
                <a:solidFill>
                  <a:srgbClr val="404040"/>
                </a:solidFill>
              </a:rPr>
              <a:t>D</a:t>
            </a:r>
            <a:r>
              <a:rPr dirty="0" spc="-275">
                <a:solidFill>
                  <a:srgbClr val="404040"/>
                </a:solidFill>
              </a:rPr>
              <a:t> </a:t>
            </a:r>
            <a:r>
              <a:rPr dirty="0" spc="375">
                <a:solidFill>
                  <a:srgbClr val="404040"/>
                </a:solidFill>
              </a:rPr>
              <a:t>實</a:t>
            </a:r>
            <a:r>
              <a:rPr dirty="0" spc="375">
                <a:solidFill>
                  <a:srgbClr val="404040"/>
                </a:solidFill>
              </a:rPr>
              <a:t>施</a:t>
            </a:r>
            <a:r>
              <a:rPr dirty="0" spc="375">
                <a:solidFill>
                  <a:srgbClr val="404040"/>
                </a:solidFill>
              </a:rPr>
              <a:t>計</a:t>
            </a:r>
            <a:r>
              <a:rPr dirty="0" spc="375">
                <a:solidFill>
                  <a:srgbClr val="404040"/>
                </a:solidFill>
              </a:rPr>
              <a:t>畫</a:t>
            </a:r>
            <a:r>
              <a:rPr dirty="0" spc="375">
                <a:solidFill>
                  <a:srgbClr val="404040"/>
                </a:solidFill>
              </a:rPr>
              <a:t>」</a:t>
            </a:r>
            <a:r>
              <a:rPr dirty="0" spc="375">
                <a:solidFill>
                  <a:srgbClr val="404040"/>
                </a:solidFill>
              </a:rPr>
              <a:t>全</a:t>
            </a:r>
            <a:r>
              <a:rPr dirty="0" spc="390">
                <a:solidFill>
                  <a:srgbClr val="404040"/>
                </a:solidFill>
              </a:rPr>
              <a:t>國</a:t>
            </a:r>
            <a:r>
              <a:rPr dirty="0" spc="375">
                <a:solidFill>
                  <a:srgbClr val="404040"/>
                </a:solidFill>
              </a:rPr>
              <a:t>說</a:t>
            </a:r>
            <a:r>
              <a:rPr dirty="0" spc="390">
                <a:solidFill>
                  <a:srgbClr val="404040"/>
                </a:solidFill>
              </a:rPr>
              <a:t>明</a:t>
            </a:r>
            <a:r>
              <a:rPr dirty="0" spc="-50">
                <a:solidFill>
                  <a:srgbClr val="404040"/>
                </a:solidFill>
              </a:rPr>
              <a:t>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022463" y="6398144"/>
            <a:ext cx="2508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solidFill>
                  <a:srgbClr val="8A8A8A"/>
                </a:solidFill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6251445" y="0"/>
            <a:ext cx="5941060" cy="467995"/>
          </a:xfrm>
          <a:custGeom>
            <a:avLst/>
            <a:gdLst/>
            <a:ahLst/>
            <a:cxnLst/>
            <a:rect l="l" t="t" r="r" b="b"/>
            <a:pathLst>
              <a:path w="5941059" h="467995">
                <a:moveTo>
                  <a:pt x="5706618" y="0"/>
                </a:moveTo>
                <a:lnTo>
                  <a:pt x="233934" y="0"/>
                </a:lnTo>
                <a:lnTo>
                  <a:pt x="186788" y="4752"/>
                </a:lnTo>
                <a:lnTo>
                  <a:pt x="142876" y="18383"/>
                </a:lnTo>
                <a:lnTo>
                  <a:pt x="103139" y="39952"/>
                </a:lnTo>
                <a:lnTo>
                  <a:pt x="68518" y="68518"/>
                </a:lnTo>
                <a:lnTo>
                  <a:pt x="39952" y="103139"/>
                </a:lnTo>
                <a:lnTo>
                  <a:pt x="18383" y="142876"/>
                </a:lnTo>
                <a:lnTo>
                  <a:pt x="4752" y="186788"/>
                </a:lnTo>
                <a:lnTo>
                  <a:pt x="0" y="233934"/>
                </a:lnTo>
                <a:lnTo>
                  <a:pt x="0" y="467868"/>
                </a:lnTo>
                <a:lnTo>
                  <a:pt x="5940552" y="467868"/>
                </a:lnTo>
                <a:lnTo>
                  <a:pt x="5940552" y="233934"/>
                </a:lnTo>
                <a:lnTo>
                  <a:pt x="5935799" y="186788"/>
                </a:lnTo>
                <a:lnTo>
                  <a:pt x="5922168" y="142876"/>
                </a:lnTo>
                <a:lnTo>
                  <a:pt x="5900599" y="103139"/>
                </a:lnTo>
                <a:lnTo>
                  <a:pt x="5872033" y="68518"/>
                </a:lnTo>
                <a:lnTo>
                  <a:pt x="5837412" y="39952"/>
                </a:lnTo>
                <a:lnTo>
                  <a:pt x="5797675" y="18383"/>
                </a:lnTo>
                <a:lnTo>
                  <a:pt x="5753763" y="4752"/>
                </a:lnTo>
                <a:lnTo>
                  <a:pt x="5706618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205575" y="-168036"/>
            <a:ext cx="9095105" cy="1236980"/>
          </a:xfrm>
          <a:prstGeom prst="rect">
            <a:avLst/>
          </a:prstGeom>
        </p:spPr>
        <p:txBody>
          <a:bodyPr wrap="square" lIns="0" tIns="191770" rIns="0" bIns="0" rtlCol="0" vert="horz">
            <a:spAutoFit/>
          </a:bodyPr>
          <a:lstStyle/>
          <a:p>
            <a:pPr marL="6951345">
              <a:lnSpc>
                <a:spcPct val="100000"/>
              </a:lnSpc>
              <a:spcBef>
                <a:spcPts val="1510"/>
              </a:spcBef>
            </a:pPr>
            <a:r>
              <a:rPr dirty="0" sz="2800" spc="-35" b="1">
                <a:solidFill>
                  <a:srgbClr val="FFFFFF"/>
                </a:solidFill>
                <a:latin typeface="Microsoft JhengHei"/>
                <a:cs typeface="Microsoft JhengHei"/>
              </a:rPr>
              <a:t>貳</a:t>
            </a:r>
            <a:r>
              <a:rPr dirty="0" sz="2800" spc="-35" b="1">
                <a:solidFill>
                  <a:srgbClr val="FFFFFF"/>
                </a:solidFill>
                <a:latin typeface="Microsoft JhengHei"/>
                <a:cs typeface="Microsoft JhengHei"/>
              </a:rPr>
              <a:t>、</a:t>
            </a:r>
            <a:r>
              <a:rPr dirty="0" sz="2800" spc="-35" b="1">
                <a:solidFill>
                  <a:srgbClr val="FFFFFF"/>
                </a:solidFill>
                <a:latin typeface="Microsoft JhengHei"/>
                <a:cs typeface="Microsoft JhengHei"/>
              </a:rPr>
              <a:t>工</a:t>
            </a:r>
            <a:r>
              <a:rPr dirty="0" sz="2800" spc="-35" b="1">
                <a:solidFill>
                  <a:srgbClr val="FFFFFF"/>
                </a:solidFill>
                <a:latin typeface="Microsoft JhengHei"/>
                <a:cs typeface="Microsoft JhengHei"/>
              </a:rPr>
              <a:t>作</a:t>
            </a:r>
            <a:r>
              <a:rPr dirty="0" sz="2800" spc="-35" b="1">
                <a:solidFill>
                  <a:srgbClr val="FFFFFF"/>
                </a:solidFill>
                <a:latin typeface="Microsoft JhengHei"/>
                <a:cs typeface="Microsoft JhengHei"/>
              </a:rPr>
              <a:t>項</a:t>
            </a:r>
            <a:r>
              <a:rPr dirty="0" sz="2800" spc="-50" b="1">
                <a:solidFill>
                  <a:srgbClr val="FFFFFF"/>
                </a:solidFill>
                <a:latin typeface="Microsoft JhengHei"/>
                <a:cs typeface="Microsoft JhengHei"/>
              </a:rPr>
              <a:t>目</a:t>
            </a:r>
            <a:endParaRPr sz="28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dirty="0" sz="2800" spc="-10" b="1">
                <a:latin typeface="Microsoft JhengHei"/>
                <a:cs typeface="Microsoft JhengHei"/>
              </a:rPr>
              <a:t>(</a:t>
            </a:r>
            <a:r>
              <a:rPr dirty="0" sz="2800" spc="-35" b="1">
                <a:latin typeface="Microsoft JhengHei"/>
                <a:cs typeface="Microsoft JhengHei"/>
              </a:rPr>
              <a:t>三</a:t>
            </a:r>
            <a:r>
              <a:rPr dirty="0" sz="2800" spc="-10" b="1">
                <a:latin typeface="Microsoft JhengHei"/>
                <a:cs typeface="Microsoft JhengHei"/>
              </a:rPr>
              <a:t>)</a:t>
            </a:r>
            <a:r>
              <a:rPr dirty="0" sz="2800" spc="-35" b="1">
                <a:latin typeface="Microsoft JhengHei"/>
                <a:cs typeface="Microsoft JhengHei"/>
              </a:rPr>
              <a:t>每</a:t>
            </a:r>
            <a:r>
              <a:rPr dirty="0" sz="2800" spc="-35" b="1">
                <a:latin typeface="Microsoft JhengHei"/>
                <a:cs typeface="Microsoft JhengHei"/>
              </a:rPr>
              <a:t>校</a:t>
            </a:r>
            <a:r>
              <a:rPr dirty="0" sz="2800" spc="-35" b="1">
                <a:latin typeface="Microsoft JhengHei"/>
                <a:cs typeface="Microsoft JhengHei"/>
              </a:rPr>
              <a:t>每</a:t>
            </a:r>
            <a:r>
              <a:rPr dirty="0" sz="2800" spc="-35" b="1">
                <a:latin typeface="Microsoft JhengHei"/>
                <a:cs typeface="Microsoft JhengHei"/>
              </a:rPr>
              <a:t>學</a:t>
            </a:r>
            <a:r>
              <a:rPr dirty="0" sz="2800" spc="-35" b="1">
                <a:latin typeface="Microsoft JhengHei"/>
                <a:cs typeface="Microsoft JhengHei"/>
              </a:rPr>
              <a:t>年</a:t>
            </a:r>
            <a:r>
              <a:rPr dirty="0" sz="2800" spc="-25" b="1">
                <a:latin typeface="Microsoft JhengHei"/>
                <a:cs typeface="Microsoft JhengHei"/>
              </a:rPr>
              <a:t>1</a:t>
            </a:r>
            <a:r>
              <a:rPr dirty="0" sz="2800" spc="-35" b="1">
                <a:latin typeface="Microsoft JhengHei"/>
                <a:cs typeface="Microsoft JhengHei"/>
              </a:rPr>
              <a:t>次</a:t>
            </a:r>
            <a:r>
              <a:rPr dirty="0" sz="2800" spc="-35" b="1">
                <a:latin typeface="Microsoft JhengHei"/>
                <a:cs typeface="Microsoft JhengHei"/>
              </a:rPr>
              <a:t>辦</a:t>
            </a:r>
            <a:r>
              <a:rPr dirty="0" sz="2800" spc="-35" b="1">
                <a:latin typeface="Microsoft JhengHei"/>
                <a:cs typeface="Microsoft JhengHei"/>
              </a:rPr>
              <a:t>理</a:t>
            </a:r>
            <a:r>
              <a:rPr dirty="0" sz="2800" spc="-35" b="1">
                <a:latin typeface="Microsoft JhengHei"/>
                <a:cs typeface="Microsoft JhengHei"/>
              </a:rPr>
              <a:t>公</a:t>
            </a:r>
            <a:r>
              <a:rPr dirty="0" sz="2800" spc="-35" b="1">
                <a:latin typeface="Microsoft JhengHei"/>
                <a:cs typeface="Microsoft JhengHei"/>
              </a:rPr>
              <a:t>開</a:t>
            </a:r>
            <a:r>
              <a:rPr dirty="0" sz="2800" spc="-35" b="1">
                <a:latin typeface="Microsoft JhengHei"/>
                <a:cs typeface="Microsoft JhengHei"/>
              </a:rPr>
              <a:t>觀</a:t>
            </a:r>
            <a:r>
              <a:rPr dirty="0" sz="2800" spc="-35" b="1">
                <a:latin typeface="Microsoft JhengHei"/>
                <a:cs typeface="Microsoft JhengHei"/>
              </a:rPr>
              <a:t>課</a:t>
            </a:r>
            <a:r>
              <a:rPr dirty="0" sz="2800" spc="-40" b="1">
                <a:latin typeface="Microsoft JhengHei"/>
                <a:cs typeface="Microsoft JhengHei"/>
              </a:rPr>
              <a:t>，</a:t>
            </a:r>
            <a:r>
              <a:rPr dirty="0" u="heavy" sz="2800" spc="-3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2"/>
              </a:rPr>
              <a:t>公</a:t>
            </a:r>
            <a:r>
              <a:rPr dirty="0" u="heavy" sz="2800" spc="-3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2"/>
              </a:rPr>
              <a:t>開</a:t>
            </a:r>
            <a:r>
              <a:rPr dirty="0" u="heavy" sz="2800" spc="-3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2"/>
              </a:rPr>
              <a:t>觀</a:t>
            </a:r>
            <a:r>
              <a:rPr dirty="0" u="heavy" sz="2800" spc="-3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2"/>
              </a:rPr>
              <a:t>課</a:t>
            </a:r>
            <a:r>
              <a:rPr dirty="0" u="heavy" sz="2800" spc="-3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2"/>
              </a:rPr>
              <a:t>紀</a:t>
            </a:r>
            <a:r>
              <a:rPr dirty="0" u="heavy" sz="2800" spc="-3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2"/>
              </a:rPr>
              <a:t>錄</a:t>
            </a:r>
            <a:r>
              <a:rPr dirty="0" u="heavy" sz="2800" spc="-3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2"/>
              </a:rPr>
              <a:t>表</a:t>
            </a:r>
            <a:r>
              <a:rPr dirty="0" u="heavy" sz="2800" b="1">
                <a:solidFill>
                  <a:srgbClr val="006FC0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</a:rPr>
              <a:t>(</a:t>
            </a:r>
            <a:r>
              <a:rPr dirty="0" u="heavy" sz="2800" spc="-35" b="1">
                <a:solidFill>
                  <a:srgbClr val="006FC0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</a:rPr>
              <a:t>範</a:t>
            </a:r>
            <a:r>
              <a:rPr dirty="0" u="heavy" sz="2800" spc="-35" b="1">
                <a:solidFill>
                  <a:srgbClr val="006FC0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</a:rPr>
              <a:t>例</a:t>
            </a:r>
            <a:r>
              <a:rPr dirty="0" u="heavy" sz="2800" spc="-50" b="1">
                <a:solidFill>
                  <a:srgbClr val="006FC0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</a:rPr>
              <a:t>)</a:t>
            </a:r>
            <a:endParaRPr sz="2800">
              <a:latin typeface="Microsoft JhengHei"/>
              <a:cs typeface="Microsoft JhengHe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4294" y="1233593"/>
            <a:ext cx="4251937" cy="562440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0779" y="1065276"/>
            <a:ext cx="4658867" cy="57927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037703" y="6398144"/>
            <a:ext cx="2235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90">
                <a:solidFill>
                  <a:srgbClr val="8A8A8A"/>
                </a:solidFill>
                <a:latin typeface="Arial"/>
                <a:cs typeface="Arial"/>
              </a:rPr>
              <a:t>11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6251445" y="0"/>
            <a:ext cx="5941060" cy="467995"/>
          </a:xfrm>
          <a:custGeom>
            <a:avLst/>
            <a:gdLst/>
            <a:ahLst/>
            <a:cxnLst/>
            <a:rect l="l" t="t" r="r" b="b"/>
            <a:pathLst>
              <a:path w="5941059" h="467995">
                <a:moveTo>
                  <a:pt x="5706618" y="0"/>
                </a:moveTo>
                <a:lnTo>
                  <a:pt x="233934" y="0"/>
                </a:lnTo>
                <a:lnTo>
                  <a:pt x="186788" y="4752"/>
                </a:lnTo>
                <a:lnTo>
                  <a:pt x="142876" y="18383"/>
                </a:lnTo>
                <a:lnTo>
                  <a:pt x="103139" y="39952"/>
                </a:lnTo>
                <a:lnTo>
                  <a:pt x="68518" y="68518"/>
                </a:lnTo>
                <a:lnTo>
                  <a:pt x="39952" y="103139"/>
                </a:lnTo>
                <a:lnTo>
                  <a:pt x="18383" y="142876"/>
                </a:lnTo>
                <a:lnTo>
                  <a:pt x="4752" y="186788"/>
                </a:lnTo>
                <a:lnTo>
                  <a:pt x="0" y="233934"/>
                </a:lnTo>
                <a:lnTo>
                  <a:pt x="0" y="467868"/>
                </a:lnTo>
                <a:lnTo>
                  <a:pt x="5940552" y="467868"/>
                </a:lnTo>
                <a:lnTo>
                  <a:pt x="5940552" y="233934"/>
                </a:lnTo>
                <a:lnTo>
                  <a:pt x="5935799" y="186788"/>
                </a:lnTo>
                <a:lnTo>
                  <a:pt x="5922168" y="142876"/>
                </a:lnTo>
                <a:lnTo>
                  <a:pt x="5900599" y="103139"/>
                </a:lnTo>
                <a:lnTo>
                  <a:pt x="5872033" y="68518"/>
                </a:lnTo>
                <a:lnTo>
                  <a:pt x="5837412" y="39952"/>
                </a:lnTo>
                <a:lnTo>
                  <a:pt x="5797675" y="18383"/>
                </a:lnTo>
                <a:lnTo>
                  <a:pt x="5753763" y="4752"/>
                </a:lnTo>
                <a:lnTo>
                  <a:pt x="5706618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411506" y="11521"/>
            <a:ext cx="9888855" cy="12725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2800" spc="-35" b="1">
                <a:solidFill>
                  <a:srgbClr val="FFFFFF"/>
                </a:solidFill>
                <a:latin typeface="Microsoft JhengHei"/>
                <a:cs typeface="Microsoft JhengHei"/>
              </a:rPr>
              <a:t>貳</a:t>
            </a:r>
            <a:r>
              <a:rPr dirty="0" sz="2800" spc="-35" b="1">
                <a:solidFill>
                  <a:srgbClr val="FFFFFF"/>
                </a:solidFill>
                <a:latin typeface="Microsoft JhengHei"/>
                <a:cs typeface="Microsoft JhengHei"/>
              </a:rPr>
              <a:t>、</a:t>
            </a:r>
            <a:r>
              <a:rPr dirty="0" sz="2800" spc="-35" b="1">
                <a:solidFill>
                  <a:srgbClr val="FFFFFF"/>
                </a:solidFill>
                <a:latin typeface="Microsoft JhengHei"/>
                <a:cs typeface="Microsoft JhengHei"/>
              </a:rPr>
              <a:t>工</a:t>
            </a:r>
            <a:r>
              <a:rPr dirty="0" sz="2800" spc="-35" b="1">
                <a:solidFill>
                  <a:srgbClr val="FFFFFF"/>
                </a:solidFill>
                <a:latin typeface="Microsoft JhengHei"/>
                <a:cs typeface="Microsoft JhengHei"/>
              </a:rPr>
              <a:t>作</a:t>
            </a:r>
            <a:r>
              <a:rPr dirty="0" sz="2800" spc="-35" b="1">
                <a:solidFill>
                  <a:srgbClr val="FFFFFF"/>
                </a:solidFill>
                <a:latin typeface="Microsoft JhengHei"/>
                <a:cs typeface="Microsoft JhengHei"/>
              </a:rPr>
              <a:t>項</a:t>
            </a:r>
            <a:r>
              <a:rPr dirty="0" sz="2800" spc="-50" b="1">
                <a:solidFill>
                  <a:srgbClr val="FFFFFF"/>
                </a:solidFill>
                <a:latin typeface="Microsoft JhengHei"/>
                <a:cs typeface="Microsoft JhengHei"/>
              </a:rPr>
              <a:t>目</a:t>
            </a:r>
            <a:endParaRPr sz="28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3100"/>
              </a:spcBef>
            </a:pPr>
            <a:r>
              <a:rPr dirty="0" sz="2800" spc="-10" b="1">
                <a:latin typeface="Arial"/>
                <a:cs typeface="Arial"/>
              </a:rPr>
              <a:t>(</a:t>
            </a:r>
            <a:r>
              <a:rPr dirty="0" sz="2800" spc="-35" b="1">
                <a:latin typeface="Microsoft JhengHei"/>
                <a:cs typeface="Microsoft JhengHei"/>
              </a:rPr>
              <a:t>四</a:t>
            </a:r>
            <a:r>
              <a:rPr dirty="0" sz="2800" spc="-10" b="1">
                <a:latin typeface="Arial"/>
                <a:cs typeface="Arial"/>
              </a:rPr>
              <a:t>)</a:t>
            </a:r>
            <a:r>
              <a:rPr dirty="0" sz="2800" spc="-35" b="1">
                <a:latin typeface="Microsoft JhengHei"/>
                <a:cs typeface="Microsoft JhengHei"/>
              </a:rPr>
              <a:t>學</a:t>
            </a:r>
            <a:r>
              <a:rPr dirty="0" sz="2800" spc="-35" b="1">
                <a:latin typeface="Microsoft JhengHei"/>
                <a:cs typeface="Microsoft JhengHei"/>
              </a:rPr>
              <a:t>校</a:t>
            </a:r>
            <a:r>
              <a:rPr dirty="0" u="heavy" sz="2800" spc="-35" b="1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Microsoft JhengHei"/>
                <a:cs typeface="Microsoft JhengHei"/>
              </a:rPr>
              <a:t>承</a:t>
            </a:r>
            <a:r>
              <a:rPr dirty="0" u="heavy" sz="2800" spc="-35" b="1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Microsoft JhengHei"/>
                <a:cs typeface="Microsoft JhengHei"/>
              </a:rPr>
              <a:t>辦</a:t>
            </a:r>
            <a:r>
              <a:rPr dirty="0" u="heavy" sz="2800" spc="-35" b="1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Microsoft JhengHei"/>
                <a:cs typeface="Microsoft JhengHei"/>
              </a:rPr>
              <a:t>人</a:t>
            </a:r>
            <a:r>
              <a:rPr dirty="0" sz="2800" spc="-35" b="1">
                <a:latin typeface="Microsoft JhengHei"/>
                <a:cs typeface="Microsoft JhengHei"/>
              </a:rPr>
              <a:t>配</a:t>
            </a:r>
            <a:r>
              <a:rPr dirty="0" sz="2800" spc="-35" b="1">
                <a:latin typeface="Microsoft JhengHei"/>
                <a:cs typeface="Microsoft JhengHei"/>
              </a:rPr>
              <a:t>合</a:t>
            </a:r>
            <a:r>
              <a:rPr dirty="0" sz="2800" spc="-35" b="1">
                <a:latin typeface="Microsoft JhengHei"/>
                <a:cs typeface="Microsoft JhengHei"/>
              </a:rPr>
              <a:t>輔</a:t>
            </a:r>
            <a:r>
              <a:rPr dirty="0" sz="2800" spc="-35" b="1">
                <a:latin typeface="Microsoft JhengHei"/>
                <a:cs typeface="Microsoft JhengHei"/>
              </a:rPr>
              <a:t>導</a:t>
            </a:r>
            <a:r>
              <a:rPr dirty="0" sz="2800" spc="-35" b="1">
                <a:latin typeface="Microsoft JhengHei"/>
                <a:cs typeface="Microsoft JhengHei"/>
              </a:rPr>
              <a:t>縣</a:t>
            </a:r>
            <a:r>
              <a:rPr dirty="0" sz="2800" spc="-35" b="1">
                <a:latin typeface="Microsoft JhengHei"/>
                <a:cs typeface="Microsoft JhengHei"/>
              </a:rPr>
              <a:t>市</a:t>
            </a:r>
            <a:r>
              <a:rPr dirty="0" sz="2800" spc="-35" b="1">
                <a:latin typeface="Microsoft JhengHei"/>
                <a:cs typeface="Microsoft JhengHei"/>
              </a:rPr>
              <a:t>或</a:t>
            </a:r>
            <a:r>
              <a:rPr dirty="0" sz="2800" spc="-35" b="1">
                <a:latin typeface="Microsoft JhengHei"/>
                <a:cs typeface="Microsoft JhengHei"/>
              </a:rPr>
              <a:t>輔</a:t>
            </a:r>
            <a:r>
              <a:rPr dirty="0" sz="2800" spc="-35" b="1">
                <a:latin typeface="Microsoft JhengHei"/>
                <a:cs typeface="Microsoft JhengHei"/>
              </a:rPr>
              <a:t>導</a:t>
            </a:r>
            <a:r>
              <a:rPr dirty="0" sz="2800" spc="-35" b="1">
                <a:latin typeface="Microsoft JhengHei"/>
                <a:cs typeface="Microsoft JhengHei"/>
              </a:rPr>
              <a:t>團</a:t>
            </a:r>
            <a:r>
              <a:rPr dirty="0" sz="2800" spc="-35" b="1">
                <a:latin typeface="Microsoft JhengHei"/>
                <a:cs typeface="Microsoft JhengHei"/>
              </a:rPr>
              <a:t>每</a:t>
            </a:r>
            <a:r>
              <a:rPr dirty="0" sz="2800" spc="-35" b="1">
                <a:latin typeface="Microsoft JhengHei"/>
                <a:cs typeface="Microsoft JhengHei"/>
              </a:rPr>
              <a:t>月</a:t>
            </a:r>
            <a:r>
              <a:rPr dirty="0" sz="2800" spc="-35" b="1">
                <a:latin typeface="Microsoft JhengHei"/>
                <a:cs typeface="Microsoft JhengHei"/>
              </a:rPr>
              <a:t>填</a:t>
            </a:r>
            <a:r>
              <a:rPr dirty="0" sz="2800" spc="-35" b="1">
                <a:latin typeface="Microsoft JhengHei"/>
                <a:cs typeface="Microsoft JhengHei"/>
              </a:rPr>
              <a:t>寫</a:t>
            </a:r>
            <a:r>
              <a:rPr dirty="0" sz="2800" spc="-25" b="1">
                <a:latin typeface="Microsoft JhengHei"/>
                <a:cs typeface="Microsoft JhengHei"/>
              </a:rPr>
              <a:t>管</a:t>
            </a:r>
            <a:r>
              <a:rPr dirty="0" sz="2800" spc="-35" b="1">
                <a:latin typeface="Microsoft JhengHei"/>
                <a:cs typeface="Microsoft JhengHei"/>
              </a:rPr>
              <a:t>考</a:t>
            </a:r>
            <a:r>
              <a:rPr dirty="0" sz="2800" spc="-35" b="1">
                <a:latin typeface="Microsoft JhengHei"/>
                <a:cs typeface="Microsoft JhengHei"/>
              </a:rPr>
              <a:t>進</a:t>
            </a:r>
            <a:r>
              <a:rPr dirty="0" sz="2800" spc="-35" b="1">
                <a:latin typeface="Microsoft JhengHei"/>
                <a:cs typeface="Microsoft JhengHei"/>
              </a:rPr>
              <a:t>度</a:t>
            </a:r>
            <a:r>
              <a:rPr dirty="0" sz="2800" spc="-50" b="1">
                <a:latin typeface="Microsoft JhengHei"/>
                <a:cs typeface="Microsoft JhengHei"/>
              </a:rPr>
              <a:t>表</a:t>
            </a:r>
            <a:endParaRPr sz="2800">
              <a:latin typeface="Microsoft JhengHei"/>
              <a:cs typeface="Microsoft JhengHei"/>
            </a:endParaRPr>
          </a:p>
        </p:txBody>
      </p:sp>
      <p:pic>
        <p:nvPicPr>
          <p:cNvPr id="5" name="object 5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288" y="1429511"/>
            <a:ext cx="11193779" cy="49270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022463" y="6399667"/>
            <a:ext cx="2508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solidFill>
                  <a:srgbClr val="8A8A8A"/>
                </a:solidFill>
                <a:latin typeface="Arial"/>
                <a:cs typeface="Arial"/>
              </a:rPr>
              <a:t>12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79630" y="557362"/>
            <a:ext cx="10273030" cy="104013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3500" spc="-10" b="1">
                <a:solidFill>
                  <a:srgbClr val="244A70"/>
                </a:solidFill>
                <a:latin typeface="Microsoft JhengHei"/>
                <a:cs typeface="Microsoft JhengHei"/>
              </a:rPr>
              <a:t>二、計畫班級</a:t>
            </a:r>
            <a:endParaRPr sz="35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sz="2800" spc="-10" b="1">
                <a:latin typeface="Microsoft JhengHei"/>
                <a:cs typeface="Microsoft JhengHei"/>
              </a:rPr>
              <a:t>(</a:t>
            </a:r>
            <a:r>
              <a:rPr dirty="0" sz="2800" spc="-35" b="1">
                <a:latin typeface="Microsoft JhengHei"/>
                <a:cs typeface="Microsoft JhengHei"/>
              </a:rPr>
              <a:t>一</a:t>
            </a:r>
            <a:r>
              <a:rPr dirty="0" sz="2800" spc="50" b="1">
                <a:latin typeface="Microsoft JhengHei"/>
                <a:cs typeface="Microsoft JhengHei"/>
              </a:rPr>
              <a:t>) 學</a:t>
            </a:r>
            <a:r>
              <a:rPr dirty="0" sz="2800" spc="-35" b="1">
                <a:latin typeface="Microsoft JhengHei"/>
                <a:cs typeface="Microsoft JhengHei"/>
              </a:rPr>
              <a:t>習</a:t>
            </a:r>
            <a:r>
              <a:rPr dirty="0" sz="2800" spc="-35" b="1">
                <a:latin typeface="Microsoft JhengHei"/>
                <a:cs typeface="Microsoft JhengHei"/>
              </a:rPr>
              <a:t>領</a:t>
            </a:r>
            <a:r>
              <a:rPr dirty="0" sz="2800" spc="-35" b="1">
                <a:latin typeface="Microsoft JhengHei"/>
                <a:cs typeface="Microsoft JhengHei"/>
              </a:rPr>
              <a:t>域</a:t>
            </a:r>
            <a:r>
              <a:rPr dirty="0" sz="2800" spc="-35" b="1">
                <a:latin typeface="Microsoft JhengHei"/>
                <a:cs typeface="Microsoft JhengHei"/>
              </a:rPr>
              <a:t>與</a:t>
            </a:r>
            <a:r>
              <a:rPr dirty="0" sz="2800" spc="-35" b="1">
                <a:latin typeface="Microsoft JhengHei"/>
                <a:cs typeface="Microsoft JhengHei"/>
              </a:rPr>
              <a:t>學</a:t>
            </a:r>
            <a:r>
              <a:rPr dirty="0" sz="2800" spc="-35" b="1">
                <a:latin typeface="Microsoft JhengHei"/>
                <a:cs typeface="Microsoft JhengHei"/>
              </a:rPr>
              <a:t>力</a:t>
            </a:r>
            <a:r>
              <a:rPr dirty="0" sz="2800" spc="-35" b="1">
                <a:latin typeface="Microsoft JhengHei"/>
                <a:cs typeface="Microsoft JhengHei"/>
              </a:rPr>
              <a:t>觀</a:t>
            </a:r>
            <a:r>
              <a:rPr dirty="0" sz="2800" spc="-35" b="1">
                <a:latin typeface="Microsoft JhengHei"/>
                <a:cs typeface="Microsoft JhengHei"/>
              </a:rPr>
              <a:t>察</a:t>
            </a:r>
            <a:r>
              <a:rPr dirty="0" sz="2800" spc="-35" b="1">
                <a:latin typeface="Microsoft JhengHei"/>
                <a:cs typeface="Microsoft JhengHei"/>
              </a:rPr>
              <a:t>擇</a:t>
            </a:r>
            <a:r>
              <a:rPr dirty="0" sz="2800" spc="-35" b="1">
                <a:latin typeface="Microsoft JhengHei"/>
                <a:cs typeface="Microsoft JhengHei"/>
              </a:rPr>
              <a:t>一</a:t>
            </a:r>
            <a:r>
              <a:rPr dirty="0" sz="2800" spc="-35" b="1">
                <a:latin typeface="Microsoft JhengHei"/>
                <a:cs typeface="Microsoft JhengHei"/>
              </a:rPr>
              <a:t>實</a:t>
            </a:r>
            <a:r>
              <a:rPr dirty="0" sz="2800" spc="-35" b="1">
                <a:latin typeface="Microsoft JhengHei"/>
                <a:cs typeface="Microsoft JhengHei"/>
              </a:rPr>
              <a:t>施</a:t>
            </a:r>
            <a:r>
              <a:rPr dirty="0" sz="2800" spc="-35" b="1">
                <a:latin typeface="Microsoft JhengHei"/>
                <a:cs typeface="Microsoft JhengHei"/>
              </a:rPr>
              <a:t>，</a:t>
            </a:r>
            <a:r>
              <a:rPr dirty="0" sz="2800" spc="-35" b="1">
                <a:latin typeface="Microsoft JhengHei"/>
                <a:cs typeface="Microsoft JhengHei"/>
              </a:rPr>
              <a:t>每</a:t>
            </a:r>
            <a:r>
              <a:rPr dirty="0" sz="2800" spc="-35" b="1">
                <a:latin typeface="Microsoft JhengHei"/>
                <a:cs typeface="Microsoft JhengHei"/>
              </a:rPr>
              <a:t>班</a:t>
            </a:r>
            <a:r>
              <a:rPr dirty="0" sz="2800" spc="-35" b="1">
                <a:latin typeface="Microsoft JhengHei"/>
                <a:cs typeface="Microsoft JhengHei"/>
              </a:rPr>
              <a:t>每</a:t>
            </a:r>
            <a:r>
              <a:rPr dirty="0" sz="2800" spc="-35" b="1">
                <a:latin typeface="Microsoft JhengHei"/>
                <a:cs typeface="Microsoft JhengHei"/>
              </a:rPr>
              <a:t>學</a:t>
            </a:r>
            <a:r>
              <a:rPr dirty="0" sz="2800" spc="-35" b="1">
                <a:latin typeface="Microsoft JhengHei"/>
                <a:cs typeface="Microsoft JhengHei"/>
              </a:rPr>
              <a:t>期</a:t>
            </a:r>
            <a:r>
              <a:rPr dirty="0" sz="2800" spc="-25" b="1">
                <a:latin typeface="Microsoft JhengHei"/>
                <a:cs typeface="Microsoft JhengHei"/>
              </a:rPr>
              <a:t>1</a:t>
            </a:r>
            <a:r>
              <a:rPr dirty="0" sz="2800" spc="-35" b="1">
                <a:latin typeface="Microsoft JhengHei"/>
                <a:cs typeface="Microsoft JhengHei"/>
              </a:rPr>
              <a:t>次</a:t>
            </a:r>
            <a:r>
              <a:rPr dirty="0" sz="2800" spc="-10" b="1">
                <a:latin typeface="Microsoft JhengHei"/>
                <a:cs typeface="Microsoft JhengHei"/>
              </a:rPr>
              <a:t>(</a:t>
            </a:r>
            <a:r>
              <a:rPr dirty="0" sz="2800" spc="-35" b="1">
                <a:latin typeface="Microsoft JhengHei"/>
                <a:cs typeface="Microsoft JhengHei"/>
              </a:rPr>
              <a:t>總</a:t>
            </a:r>
            <a:r>
              <a:rPr dirty="0" sz="2800" spc="-35" b="1">
                <a:latin typeface="Microsoft JhengHei"/>
                <a:cs typeface="Microsoft JhengHei"/>
              </a:rPr>
              <a:t>計</a:t>
            </a:r>
            <a:r>
              <a:rPr dirty="0" sz="2800" spc="-25" b="1">
                <a:latin typeface="Microsoft JhengHei"/>
                <a:cs typeface="Microsoft JhengHei"/>
              </a:rPr>
              <a:t>辦</a:t>
            </a:r>
            <a:r>
              <a:rPr dirty="0" sz="2800" spc="-35" b="1">
                <a:latin typeface="Microsoft JhengHei"/>
                <a:cs typeface="Microsoft JhengHei"/>
              </a:rPr>
              <a:t>理</a:t>
            </a:r>
            <a:r>
              <a:rPr dirty="0" sz="2800" spc="-25" b="1">
                <a:latin typeface="Microsoft JhengHei"/>
                <a:cs typeface="Microsoft JhengHei"/>
              </a:rPr>
              <a:t>2</a:t>
            </a:r>
            <a:r>
              <a:rPr dirty="0" sz="2800" spc="-35" b="1">
                <a:latin typeface="Microsoft JhengHei"/>
                <a:cs typeface="Microsoft JhengHei"/>
              </a:rPr>
              <a:t>次</a:t>
            </a:r>
            <a:r>
              <a:rPr dirty="0" sz="2800" spc="-50" b="1">
                <a:latin typeface="Microsoft JhengHei"/>
                <a:cs typeface="Microsoft JhengHei"/>
              </a:rPr>
              <a:t>)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6252974" y="0"/>
            <a:ext cx="5939155" cy="467995"/>
          </a:xfrm>
          <a:custGeom>
            <a:avLst/>
            <a:gdLst/>
            <a:ahLst/>
            <a:cxnLst/>
            <a:rect l="l" t="t" r="r" b="b"/>
            <a:pathLst>
              <a:path w="5939155" h="467995">
                <a:moveTo>
                  <a:pt x="5705094" y="0"/>
                </a:moveTo>
                <a:lnTo>
                  <a:pt x="233934" y="0"/>
                </a:lnTo>
                <a:lnTo>
                  <a:pt x="186788" y="4752"/>
                </a:lnTo>
                <a:lnTo>
                  <a:pt x="142876" y="18383"/>
                </a:lnTo>
                <a:lnTo>
                  <a:pt x="103139" y="39952"/>
                </a:lnTo>
                <a:lnTo>
                  <a:pt x="68518" y="68518"/>
                </a:lnTo>
                <a:lnTo>
                  <a:pt x="39952" y="103139"/>
                </a:lnTo>
                <a:lnTo>
                  <a:pt x="18383" y="142876"/>
                </a:lnTo>
                <a:lnTo>
                  <a:pt x="4752" y="186788"/>
                </a:lnTo>
                <a:lnTo>
                  <a:pt x="0" y="233934"/>
                </a:lnTo>
                <a:lnTo>
                  <a:pt x="0" y="467868"/>
                </a:lnTo>
                <a:lnTo>
                  <a:pt x="5939028" y="467868"/>
                </a:lnTo>
                <a:lnTo>
                  <a:pt x="5939028" y="233934"/>
                </a:lnTo>
                <a:lnTo>
                  <a:pt x="5934275" y="186788"/>
                </a:lnTo>
                <a:lnTo>
                  <a:pt x="5920644" y="142876"/>
                </a:lnTo>
                <a:lnTo>
                  <a:pt x="5899075" y="103139"/>
                </a:lnTo>
                <a:lnTo>
                  <a:pt x="5870509" y="68518"/>
                </a:lnTo>
                <a:lnTo>
                  <a:pt x="5835888" y="39952"/>
                </a:lnTo>
                <a:lnTo>
                  <a:pt x="5796151" y="18383"/>
                </a:lnTo>
                <a:lnTo>
                  <a:pt x="5752239" y="4752"/>
                </a:lnTo>
                <a:lnTo>
                  <a:pt x="5705094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44585" y="11521"/>
            <a:ext cx="21564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>
                <a:solidFill>
                  <a:srgbClr val="FFFFFF"/>
                </a:solidFill>
              </a:rPr>
              <a:t>貳</a:t>
            </a:r>
            <a:r>
              <a:rPr dirty="0" spc="-35">
                <a:solidFill>
                  <a:srgbClr val="FFFFFF"/>
                </a:solidFill>
              </a:rPr>
              <a:t>、</a:t>
            </a:r>
            <a:r>
              <a:rPr dirty="0" spc="-35">
                <a:solidFill>
                  <a:srgbClr val="FFFFFF"/>
                </a:solidFill>
              </a:rPr>
              <a:t>工</a:t>
            </a:r>
            <a:r>
              <a:rPr dirty="0" spc="-35">
                <a:solidFill>
                  <a:srgbClr val="FFFFFF"/>
                </a:solidFill>
              </a:rPr>
              <a:t>作</a:t>
            </a:r>
            <a:r>
              <a:rPr dirty="0" spc="-35">
                <a:solidFill>
                  <a:srgbClr val="FFFFFF"/>
                </a:solidFill>
              </a:rPr>
              <a:t>項</a:t>
            </a:r>
            <a:r>
              <a:rPr dirty="0" spc="-50">
                <a:solidFill>
                  <a:srgbClr val="FFFFFF"/>
                </a:solidFill>
              </a:rPr>
              <a:t>目</a:t>
            </a: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277135" y="1627041"/>
          <a:ext cx="11619865" cy="4721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090"/>
                <a:gridCol w="1318895"/>
                <a:gridCol w="1322070"/>
                <a:gridCol w="1494790"/>
                <a:gridCol w="1616710"/>
                <a:gridCol w="1249044"/>
                <a:gridCol w="4140834"/>
              </a:tblGrid>
              <a:tr h="525780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algn="just" marL="105410" marR="97790">
                        <a:lnSpc>
                          <a:spcPct val="200000"/>
                        </a:lnSpc>
                        <a:spcBef>
                          <a:spcPts val="1760"/>
                        </a:spcBef>
                      </a:pPr>
                      <a:r>
                        <a:rPr dirty="0" sz="2000" spc="-50" b="1">
                          <a:solidFill>
                            <a:srgbClr val="004746"/>
                          </a:solidFill>
                          <a:latin typeface="Microsoft JhengHei"/>
                          <a:cs typeface="Microsoft JhengHei"/>
                        </a:rPr>
                        <a:t>擇</a:t>
                      </a:r>
                      <a:r>
                        <a:rPr dirty="0" sz="2000" spc="-50" b="1">
                          <a:solidFill>
                            <a:srgbClr val="004746"/>
                          </a:solidFill>
                          <a:latin typeface="Microsoft JhengHei"/>
                          <a:cs typeface="Microsoft JhengHei"/>
                        </a:rPr>
                        <a:t>一</a:t>
                      </a:r>
                      <a:r>
                        <a:rPr dirty="0" sz="2000" spc="-50" b="1">
                          <a:solidFill>
                            <a:srgbClr val="004746"/>
                          </a:solidFill>
                          <a:latin typeface="Microsoft JhengHei"/>
                          <a:cs typeface="Microsoft JhengHei"/>
                        </a:rPr>
                        <a:t>實</a:t>
                      </a:r>
                      <a:r>
                        <a:rPr dirty="0" sz="2000" spc="-50" b="1">
                          <a:solidFill>
                            <a:srgbClr val="004746"/>
                          </a:solidFill>
                          <a:latin typeface="Microsoft JhengHei"/>
                          <a:cs typeface="Microsoft JhengHei"/>
                        </a:rPr>
                        <a:t>施</a:t>
                      </a:r>
                      <a:endParaRPr sz="2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301625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dirty="0" sz="1400" spc="-15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評估類別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50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dirty="0" sz="1400" spc="-15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前置作業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50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dirty="0" sz="1400" spc="-25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前測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50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marL="450850" marR="443865">
                        <a:lnSpc>
                          <a:spcPct val="113599"/>
                        </a:lnSpc>
                        <a:spcBef>
                          <a:spcPts val="45"/>
                        </a:spcBef>
                      </a:pPr>
                      <a:r>
                        <a:rPr dirty="0" sz="1400" spc="-15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前後測間</a:t>
                      </a:r>
                      <a:r>
                        <a:rPr dirty="0" sz="1400" spc="-15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教學內容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dirty="0" sz="1400" spc="-25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後測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50495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0480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dirty="0" sz="1400" spc="-25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建議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504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5818E"/>
                    </a:solidFill>
                  </a:tcPr>
                </a:tc>
              </a:tr>
              <a:tr h="8915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200">
                          <a:solidFill>
                            <a:srgbClr val="001F5F"/>
                          </a:solidFill>
                          <a:latin typeface="Microsoft JhengHei"/>
                          <a:cs typeface="Microsoft JhengHei"/>
                        </a:rPr>
                        <a:t>1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2222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 b="1">
                          <a:solidFill>
                            <a:srgbClr val="001F5F"/>
                          </a:solidFill>
                          <a:latin typeface="Microsoft JhengHei"/>
                          <a:cs typeface="Microsoft JhengHei"/>
                        </a:rPr>
                        <a:t>單元學習成效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1079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無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dirty="0" sz="1200" spc="-10">
                          <a:latin typeface="Microsoft JhengHei"/>
                          <a:cs typeface="Microsoft JhengHei"/>
                        </a:rPr>
                        <a:t>單元診斷測驗(卷一)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dirty="0" sz="1200" spc="-15">
                          <a:latin typeface="Microsoft JhengHei"/>
                          <a:cs typeface="Microsoft JhengHei"/>
                        </a:rPr>
                        <a:t>單元教學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Microsoft JhengHei"/>
                          <a:cs typeface="Microsoft JhengHei"/>
                        </a:rPr>
                        <a:t>單元診斷測驗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200" spc="-20">
                          <a:latin typeface="Microsoft JhengHei"/>
                          <a:cs typeface="Microsoft JhengHei"/>
                        </a:rPr>
                        <a:t>(卷二)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9385" marR="232410" indent="-160020">
                        <a:lnSpc>
                          <a:spcPct val="120000"/>
                        </a:lnSpc>
                        <a:spcBef>
                          <a:spcPts val="95"/>
                        </a:spcBef>
                        <a:buSzPct val="95238"/>
                        <a:buAutoNum type="arabicPeriod"/>
                        <a:tabLst>
                          <a:tab pos="160020" algn="l"/>
                        </a:tabLst>
                      </a:pPr>
                      <a:r>
                        <a:rPr dirty="0" sz="1050" spc="-20">
                          <a:latin typeface="Microsoft JhengHei"/>
                          <a:cs typeface="Microsoft JhengHei"/>
                        </a:rPr>
                        <a:t>如有對照組可以了解成效差異，如果沒有對照組則由前後測來看</a:t>
                      </a:r>
                      <a:r>
                        <a:rPr dirty="0" sz="1050" spc="-10">
                          <a:latin typeface="Microsoft JhengHei"/>
                          <a:cs typeface="Microsoft JhengHei"/>
                        </a:rPr>
                        <a:t>進步情形。</a:t>
                      </a:r>
                      <a:endParaRPr sz="1050">
                        <a:latin typeface="Microsoft JhengHei"/>
                        <a:cs typeface="Microsoft JhengHei"/>
                      </a:endParaRPr>
                    </a:p>
                    <a:p>
                      <a:pPr marL="159385" marR="232410" indent="-160020">
                        <a:lnSpc>
                          <a:spcPct val="120000"/>
                        </a:lnSpc>
                        <a:spcBef>
                          <a:spcPts val="600"/>
                        </a:spcBef>
                        <a:buSzPct val="95238"/>
                        <a:buAutoNum type="arabicPeriod"/>
                        <a:tabLst>
                          <a:tab pos="160020" algn="l"/>
                        </a:tabLst>
                      </a:pPr>
                      <a:r>
                        <a:rPr dirty="0" sz="1050" spc="-20">
                          <a:latin typeface="Microsoft JhengHei"/>
                          <a:cs typeface="Microsoft JhengHei"/>
                        </a:rPr>
                        <a:t>如有對照組，可以不用進行前測，使用前一次期中或期末考試成</a:t>
                      </a:r>
                      <a:r>
                        <a:rPr dirty="0" sz="1050" spc="-10">
                          <a:latin typeface="Microsoft JhengHei"/>
                          <a:cs typeface="Microsoft JhengHei"/>
                        </a:rPr>
                        <a:t>績作為前測。</a:t>
                      </a:r>
                      <a:endParaRPr sz="105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9036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200">
                          <a:solidFill>
                            <a:srgbClr val="001F5F"/>
                          </a:solidFill>
                          <a:latin typeface="Microsoft JhengHei"/>
                          <a:cs typeface="Microsoft JhengHei"/>
                        </a:rPr>
                        <a:t>2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59410" marR="190500" indent="-154305">
                        <a:lnSpc>
                          <a:spcPct val="117500"/>
                        </a:lnSpc>
                      </a:pPr>
                      <a:r>
                        <a:rPr dirty="0" sz="1200" spc="-10" b="1">
                          <a:solidFill>
                            <a:srgbClr val="001F5F"/>
                          </a:solidFill>
                          <a:latin typeface="Microsoft JhengHei"/>
                          <a:cs typeface="Microsoft JhengHei"/>
                        </a:rPr>
                        <a:t>單元學後補救</a:t>
                      </a:r>
                      <a:r>
                        <a:rPr dirty="0" sz="1200" spc="-15" b="1">
                          <a:solidFill>
                            <a:srgbClr val="001F5F"/>
                          </a:solidFill>
                          <a:latin typeface="Microsoft JhengHei"/>
                          <a:cs typeface="Microsoft JhengHei"/>
                        </a:rPr>
                        <a:t>教學成效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5818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95910" marR="255904">
                        <a:lnSpc>
                          <a:spcPct val="117500"/>
                        </a:lnSpc>
                      </a:pPr>
                      <a:r>
                        <a:rPr dirty="0" sz="1200" spc="-10">
                          <a:latin typeface="Microsoft JhengHei"/>
                          <a:cs typeface="Microsoft JhengHei"/>
                        </a:rPr>
                        <a:t>進行完一個</a:t>
                      </a:r>
                      <a:r>
                        <a:rPr dirty="0" sz="1200" spc="-10">
                          <a:latin typeface="Microsoft JhengHei"/>
                          <a:cs typeface="Microsoft JhengHei"/>
                        </a:rPr>
                        <a:t>單元的教學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5818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200" spc="-10">
                          <a:latin typeface="Microsoft JhengHei"/>
                          <a:cs typeface="Microsoft JhengHei"/>
                        </a:rPr>
                        <a:t>單元診斷測驗(卷一)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5818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1750" marR="52705">
                        <a:lnSpc>
                          <a:spcPct val="117500"/>
                        </a:lnSpc>
                      </a:pPr>
                      <a:r>
                        <a:rPr dirty="0" sz="1200" spc="-5">
                          <a:latin typeface="Microsoft JhengHei"/>
                          <a:cs typeface="Microsoft JhengHei"/>
                        </a:rPr>
                        <a:t>根據前測結果，進行個</a:t>
                      </a:r>
                      <a:r>
                        <a:rPr dirty="0" sz="1200" spc="-15">
                          <a:latin typeface="Microsoft JhengHei"/>
                          <a:cs typeface="Microsoft JhengHei"/>
                        </a:rPr>
                        <a:t>別教學。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5818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Microsoft JhengHei"/>
                          <a:cs typeface="Microsoft JhengHei"/>
                        </a:rPr>
                        <a:t>單元診斷測驗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200" spc="-20">
                          <a:latin typeface="Microsoft JhengHei"/>
                          <a:cs typeface="Microsoft JhengHei"/>
                        </a:rPr>
                        <a:t>(卷二)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35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5818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 marR="282575" indent="-160020">
                        <a:lnSpc>
                          <a:spcPct val="120000"/>
                        </a:lnSpc>
                        <a:spcBef>
                          <a:spcPts val="140"/>
                        </a:spcBef>
                        <a:buSzPct val="95238"/>
                        <a:buAutoNum type="arabicPeriod"/>
                        <a:tabLst>
                          <a:tab pos="160020" algn="l"/>
                        </a:tabLst>
                      </a:pPr>
                      <a:r>
                        <a:rPr dirty="0" sz="1050" spc="-20">
                          <a:latin typeface="Microsoft JhengHei"/>
                          <a:cs typeface="Microsoft JhengHei"/>
                        </a:rPr>
                        <a:t>以因材網為例，可利用【單元診斷測驗(卷一、卷二)】作為前後</a:t>
                      </a:r>
                      <a:r>
                        <a:rPr dirty="0" sz="1050" spc="-20">
                          <a:latin typeface="Microsoft JhengHei"/>
                          <a:cs typeface="Microsoft JhengHei"/>
                        </a:rPr>
                        <a:t>測，利用卷一診斷報告進行個別教學。</a:t>
                      </a:r>
                      <a:endParaRPr sz="1050">
                        <a:latin typeface="Microsoft JhengHei"/>
                        <a:cs typeface="Microsoft JhengHei"/>
                      </a:endParaRPr>
                    </a:p>
                    <a:p>
                      <a:pPr marL="160020" marR="325755" indent="-160020">
                        <a:lnSpc>
                          <a:spcPct val="120000"/>
                        </a:lnSpc>
                        <a:spcBef>
                          <a:spcPts val="600"/>
                        </a:spcBef>
                        <a:buSzPct val="95238"/>
                        <a:buAutoNum type="arabicPeriod"/>
                        <a:tabLst>
                          <a:tab pos="160020" algn="l"/>
                        </a:tabLst>
                      </a:pPr>
                      <a:r>
                        <a:rPr dirty="0" sz="1050" spc="-20">
                          <a:latin typeface="Microsoft JhengHei"/>
                          <a:cs typeface="Microsoft JhengHei"/>
                        </a:rPr>
                        <a:t>參與學校的實施班級，一學期至少選擇一個單元進行(可任選領</a:t>
                      </a:r>
                      <a:r>
                        <a:rPr dirty="0" sz="1050" spc="-20">
                          <a:latin typeface="Microsoft JhengHei"/>
                          <a:cs typeface="Microsoft JhengHei"/>
                        </a:rPr>
                        <a:t>域)。</a:t>
                      </a:r>
                      <a:endParaRPr sz="105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5818E">
                        <a:alpha val="19999"/>
                      </a:srgbClr>
                    </a:solidFill>
                  </a:tcPr>
                </a:tc>
              </a:tr>
              <a:tr h="17608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200">
                          <a:solidFill>
                            <a:srgbClr val="001F5F"/>
                          </a:solidFill>
                          <a:latin typeface="Microsoft JhengHei"/>
                          <a:cs typeface="Microsoft JhengHei"/>
                        </a:rPr>
                        <a:t>3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L="205740" marR="190500">
                        <a:lnSpc>
                          <a:spcPct val="116700"/>
                        </a:lnSpc>
                      </a:pPr>
                      <a:r>
                        <a:rPr dirty="0" sz="1200" spc="-10" b="1">
                          <a:solidFill>
                            <a:srgbClr val="001F5F"/>
                          </a:solidFill>
                          <a:latin typeface="Microsoft JhengHei"/>
                          <a:cs typeface="Microsoft JhengHei"/>
                        </a:rPr>
                        <a:t>短期學習扶助</a:t>
                      </a:r>
                      <a:r>
                        <a:rPr dirty="0" sz="1200" spc="-15" b="1">
                          <a:solidFill>
                            <a:srgbClr val="001F5F"/>
                          </a:solidFill>
                          <a:latin typeface="Microsoft JhengHei"/>
                          <a:cs typeface="Microsoft JhengHei"/>
                        </a:rPr>
                        <a:t>教學成效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200" spc="-15">
                          <a:solidFill>
                            <a:srgbClr val="EC7C30"/>
                          </a:solidFill>
                          <a:latin typeface="Microsoft JhengHei"/>
                          <a:cs typeface="Microsoft JhengHei"/>
                        </a:rPr>
                        <a:t>(學扶班可選)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 marL="99060" marR="147320">
                        <a:lnSpc>
                          <a:spcPct val="117100"/>
                        </a:lnSpc>
                      </a:pPr>
                      <a:r>
                        <a:rPr dirty="0" sz="1200" spc="-10">
                          <a:latin typeface="Microsoft JhengHei"/>
                          <a:cs typeface="Microsoft JhengHei"/>
                        </a:rPr>
                        <a:t>已完成任何一次</a:t>
                      </a:r>
                      <a:r>
                        <a:rPr dirty="0" sz="1200" spc="-10">
                          <a:latin typeface="Microsoft JhengHei"/>
                          <a:cs typeface="Microsoft JhengHei"/>
                        </a:rPr>
                        <a:t>科技化評量系統</a:t>
                      </a:r>
                      <a:r>
                        <a:rPr dirty="0" sz="1200" spc="-20">
                          <a:latin typeface="Microsoft JhengHei"/>
                          <a:cs typeface="Microsoft JhengHei"/>
                        </a:rPr>
                        <a:t>的測驗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just" marL="31750" marR="83185">
                        <a:lnSpc>
                          <a:spcPct val="117200"/>
                        </a:lnSpc>
                      </a:pPr>
                      <a:r>
                        <a:rPr dirty="0" sz="1200" spc="-10">
                          <a:latin typeface="Microsoft JhengHei"/>
                          <a:cs typeface="Microsoft JhengHei"/>
                        </a:rPr>
                        <a:t>可依據科技化評量或</a:t>
                      </a:r>
                      <a:r>
                        <a:rPr dirty="0" sz="1200" spc="-10">
                          <a:latin typeface="Microsoft JhengHei"/>
                          <a:cs typeface="Microsoft JhengHei"/>
                        </a:rPr>
                        <a:t>學力檢測結果，選擇</a:t>
                      </a:r>
                      <a:r>
                        <a:rPr dirty="0" sz="1200" spc="-10">
                          <a:latin typeface="Microsoft JhengHei"/>
                          <a:cs typeface="Microsoft JhengHei"/>
                        </a:rPr>
                        <a:t>未通過的能力指標，</a:t>
                      </a:r>
                      <a:r>
                        <a:rPr dirty="0" sz="1200" spc="-10">
                          <a:latin typeface="Microsoft JhengHei"/>
                          <a:cs typeface="Microsoft JhengHei"/>
                        </a:rPr>
                        <a:t>進行跨年級下修測驗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1750" marR="205104">
                        <a:lnSpc>
                          <a:spcPct val="117500"/>
                        </a:lnSpc>
                      </a:pPr>
                      <a:r>
                        <a:rPr dirty="0" sz="1200" spc="-10">
                          <a:latin typeface="Microsoft JhengHei"/>
                          <a:cs typeface="Microsoft JhengHei"/>
                        </a:rPr>
                        <a:t>根據前測下修測驗結</a:t>
                      </a:r>
                      <a:r>
                        <a:rPr dirty="0" sz="1200" spc="-10">
                          <a:latin typeface="Microsoft JhengHei"/>
                          <a:cs typeface="Microsoft JhengHei"/>
                        </a:rPr>
                        <a:t>果，進行補救教學。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1750" marR="142240">
                        <a:lnSpc>
                          <a:spcPct val="117500"/>
                        </a:lnSpc>
                      </a:pPr>
                      <a:r>
                        <a:rPr dirty="0" sz="1200" spc="-10">
                          <a:latin typeface="Microsoft JhengHei"/>
                          <a:cs typeface="Microsoft JhengHei"/>
                        </a:rPr>
                        <a:t>同範圍的跨年級</a:t>
                      </a:r>
                      <a:r>
                        <a:rPr dirty="0" sz="1200" spc="-15">
                          <a:latin typeface="Microsoft JhengHei"/>
                          <a:cs typeface="Microsoft JhengHei"/>
                        </a:rPr>
                        <a:t>下修測驗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020" marR="232410" indent="-160655">
                        <a:lnSpc>
                          <a:spcPct val="120000"/>
                        </a:lnSpc>
                        <a:spcBef>
                          <a:spcPts val="950"/>
                        </a:spcBef>
                        <a:buSzPct val="95238"/>
                        <a:buAutoNum type="arabicPeriod"/>
                        <a:tabLst>
                          <a:tab pos="160020" algn="l"/>
                        </a:tabLst>
                      </a:pPr>
                      <a:r>
                        <a:rPr dirty="0" sz="1050" spc="-5">
                          <a:latin typeface="Microsoft JhengHei"/>
                          <a:cs typeface="Microsoft JhengHei"/>
                        </a:rPr>
                        <a:t>以因材網為例，</a:t>
                      </a:r>
                      <a:r>
                        <a:rPr dirty="0" sz="1050" spc="-10">
                          <a:solidFill>
                            <a:srgbClr val="C00000"/>
                          </a:solidFill>
                          <a:latin typeface="Microsoft JhengHei"/>
                          <a:cs typeface="Microsoft JhengHei"/>
                        </a:rPr>
                        <a:t>數學</a:t>
                      </a:r>
                      <a:r>
                        <a:rPr dirty="0" sz="1050" spc="-20">
                          <a:latin typeface="Microsoft JhengHei"/>
                          <a:cs typeface="Microsoft JhengHei"/>
                        </a:rPr>
                        <a:t>科下修測驗可利用【科技化評量】或【縣市</a:t>
                      </a:r>
                      <a:r>
                        <a:rPr dirty="0" sz="1050" spc="-20">
                          <a:latin typeface="Microsoft JhengHei"/>
                          <a:cs typeface="Microsoft JhengHei"/>
                        </a:rPr>
                        <a:t>學力檢測】測驗結果之縱貫診斷測驗進行，並依結果進行個別補</a:t>
                      </a:r>
                      <a:r>
                        <a:rPr dirty="0" sz="1050">
                          <a:latin typeface="Microsoft JhengHei"/>
                          <a:cs typeface="Microsoft JhengHei"/>
                        </a:rPr>
                        <a:t>救教學。</a:t>
                      </a:r>
                      <a:r>
                        <a:rPr dirty="0" sz="1050">
                          <a:solidFill>
                            <a:srgbClr val="C00000"/>
                          </a:solidFill>
                          <a:latin typeface="Microsoft JhengHei"/>
                          <a:cs typeface="Microsoft JhengHei"/>
                        </a:rPr>
                        <a:t>國語</a:t>
                      </a:r>
                      <a:r>
                        <a:rPr dirty="0" sz="1050" spc="-15"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dirty="0" sz="1050" spc="-10">
                          <a:solidFill>
                            <a:srgbClr val="C00000"/>
                          </a:solidFill>
                          <a:latin typeface="Microsoft JhengHei"/>
                          <a:cs typeface="Microsoft JhengHei"/>
                        </a:rPr>
                        <a:t>英語</a:t>
                      </a:r>
                      <a:r>
                        <a:rPr dirty="0" sz="1050" spc="-20">
                          <a:latin typeface="Microsoft JhengHei"/>
                          <a:cs typeface="Microsoft JhengHei"/>
                        </a:rPr>
                        <a:t>科下修測驗可利用【科技化評量】或【縣市</a:t>
                      </a:r>
                      <a:r>
                        <a:rPr dirty="0" sz="1050" spc="-20">
                          <a:latin typeface="Microsoft JhengHei"/>
                          <a:cs typeface="Microsoft JhengHei"/>
                        </a:rPr>
                        <a:t>學力檢測】測驗結果之補救卷測驗功能(先選取單元再選擇年級)</a:t>
                      </a:r>
                      <a:r>
                        <a:rPr dirty="0" sz="1050" spc="-20">
                          <a:latin typeface="Microsoft JhengHei"/>
                          <a:cs typeface="Microsoft JhengHei"/>
                        </a:rPr>
                        <a:t>進行，並依結果進行個別補救教學。</a:t>
                      </a:r>
                      <a:endParaRPr sz="1050">
                        <a:latin typeface="Microsoft JhengHei"/>
                        <a:cs typeface="Microsoft JhengHei"/>
                      </a:endParaRPr>
                    </a:p>
                    <a:p>
                      <a:pPr marL="160020" marR="30480" indent="-160020">
                        <a:lnSpc>
                          <a:spcPct val="100000"/>
                        </a:lnSpc>
                        <a:spcBef>
                          <a:spcPts val="850"/>
                        </a:spcBef>
                        <a:buSzPct val="95238"/>
                        <a:buAutoNum type="arabicPeriod"/>
                        <a:tabLst>
                          <a:tab pos="160020" algn="l"/>
                        </a:tabLst>
                      </a:pPr>
                      <a:r>
                        <a:rPr dirty="0" sz="1050">
                          <a:latin typeface="Microsoft JhengHei"/>
                          <a:cs typeface="Microsoft JhengHei"/>
                        </a:rPr>
                        <a:t>以1-2</a:t>
                      </a:r>
                      <a:r>
                        <a:rPr dirty="0" sz="1050" spc="-20">
                          <a:latin typeface="Microsoft JhengHei"/>
                          <a:cs typeface="Microsoft JhengHei"/>
                        </a:rPr>
                        <a:t>個能力指標為施測補救教學內容。</a:t>
                      </a:r>
                      <a:endParaRPr sz="1050">
                        <a:latin typeface="Microsoft JhengHei"/>
                        <a:cs typeface="Microsoft JhengHei"/>
                      </a:endParaRPr>
                    </a:p>
                    <a:p>
                      <a:pPr marL="160020" marR="30480" indent="-160020">
                        <a:lnSpc>
                          <a:spcPct val="100000"/>
                        </a:lnSpc>
                        <a:spcBef>
                          <a:spcPts val="850"/>
                        </a:spcBef>
                        <a:buSzPct val="95238"/>
                        <a:buAutoNum type="arabicPeriod"/>
                        <a:tabLst>
                          <a:tab pos="160020" algn="l"/>
                        </a:tabLst>
                      </a:pPr>
                      <a:r>
                        <a:rPr dirty="0" sz="1050">
                          <a:latin typeface="Microsoft JhengHei"/>
                          <a:cs typeface="Microsoft JhengHei"/>
                        </a:rPr>
                        <a:t>持續3</a:t>
                      </a:r>
                      <a:r>
                        <a:rPr dirty="0" sz="1050" spc="-20">
                          <a:latin typeface="Microsoft JhengHei"/>
                          <a:cs typeface="Microsoft JhengHei"/>
                        </a:rPr>
                        <a:t>節課以上的補救教學時間。</a:t>
                      </a:r>
                      <a:endParaRPr sz="105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206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321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200">
                          <a:solidFill>
                            <a:srgbClr val="001F5F"/>
                          </a:solidFill>
                          <a:latin typeface="Microsoft JhengHei"/>
                          <a:cs typeface="Microsoft JhengHei"/>
                        </a:rPr>
                        <a:t>4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  <a:p>
                      <a:pPr marL="2070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200" spc="-10" b="1">
                          <a:solidFill>
                            <a:srgbClr val="001F5F"/>
                          </a:solidFill>
                          <a:latin typeface="Microsoft JhengHei"/>
                          <a:cs typeface="Microsoft JhengHei"/>
                        </a:rPr>
                        <a:t>短期學習成效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5818E">
                        <a:alpha val="1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無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5818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984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200" spc="-20">
                          <a:latin typeface="Microsoft JhengHei"/>
                          <a:cs typeface="Microsoft JhengHei"/>
                        </a:rPr>
                        <a:t>期中考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5818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25209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期中～</a:t>
                      </a:r>
                      <a:r>
                        <a:rPr dirty="0" sz="1200" spc="-15">
                          <a:latin typeface="Microsoft JhengHei"/>
                          <a:cs typeface="Microsoft JhengHei"/>
                        </a:rPr>
                        <a:t>期末範圍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5818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200" spc="-20">
                          <a:latin typeface="Microsoft JhengHei"/>
                          <a:cs typeface="Microsoft JhengHei"/>
                        </a:rPr>
                        <a:t>期末考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75565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5818E">
                        <a:alpha val="19999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1750">
                        <a:lnSpc>
                          <a:spcPct val="120000"/>
                        </a:lnSpc>
                        <a:spcBef>
                          <a:spcPts val="910"/>
                        </a:spcBef>
                      </a:pPr>
                      <a:r>
                        <a:rPr dirty="0" sz="1050" b="1">
                          <a:solidFill>
                            <a:srgbClr val="C00000"/>
                          </a:solidFill>
                          <a:latin typeface="Microsoft JhengHei"/>
                          <a:cs typeface="Microsoft JhengHei"/>
                        </a:rPr>
                        <a:t>一定要有對照組</a:t>
                      </a:r>
                      <a:r>
                        <a:rPr dirty="0" sz="1050" spc="-5">
                          <a:latin typeface="Microsoft JhengHei"/>
                          <a:cs typeface="Microsoft JhengHei"/>
                        </a:rPr>
                        <a:t>，對照組須為同一校，或前後測試題相同學校班級，</a:t>
                      </a:r>
                      <a:r>
                        <a:rPr dirty="0" sz="1050" spc="-20">
                          <a:latin typeface="Microsoft JhengHei"/>
                          <a:cs typeface="Microsoft JhengHei"/>
                        </a:rPr>
                        <a:t>以了解不同教學方法之成效差異。</a:t>
                      </a:r>
                      <a:endParaRPr sz="105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5818E">
                        <a:alpha val="19999"/>
                      </a:srgbClr>
                    </a:solidFill>
                  </a:tcPr>
                </a:tc>
              </a:tr>
              <a:tr h="3073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5818E">
                        <a:alpha val="1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5818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984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200" spc="-20">
                          <a:latin typeface="Microsoft JhengHei"/>
                          <a:cs typeface="Microsoft JhengHei"/>
                        </a:rPr>
                        <a:t>期末考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5818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25209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200">
                          <a:latin typeface="Microsoft JhengHei"/>
                          <a:cs typeface="Microsoft JhengHei"/>
                        </a:rPr>
                        <a:t>期末～</a:t>
                      </a:r>
                      <a:r>
                        <a:rPr dirty="0" sz="1200" spc="-15">
                          <a:latin typeface="Microsoft JhengHei"/>
                          <a:cs typeface="Microsoft JhengHei"/>
                        </a:rPr>
                        <a:t>期中範圍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5818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200" spc="-20">
                          <a:latin typeface="Microsoft JhengHei"/>
                          <a:cs typeface="Microsoft JhengHei"/>
                        </a:rPr>
                        <a:t>期中考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6350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5818E">
                        <a:alpha val="19999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5818E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1748" y="546056"/>
            <a:ext cx="7338442" cy="6311943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6251445" y="0"/>
            <a:ext cx="5941060" cy="467995"/>
          </a:xfrm>
          <a:custGeom>
            <a:avLst/>
            <a:gdLst/>
            <a:ahLst/>
            <a:cxnLst/>
            <a:rect l="l" t="t" r="r" b="b"/>
            <a:pathLst>
              <a:path w="5941059" h="467995">
                <a:moveTo>
                  <a:pt x="5706618" y="0"/>
                </a:moveTo>
                <a:lnTo>
                  <a:pt x="233934" y="0"/>
                </a:lnTo>
                <a:lnTo>
                  <a:pt x="186788" y="4752"/>
                </a:lnTo>
                <a:lnTo>
                  <a:pt x="142876" y="18383"/>
                </a:lnTo>
                <a:lnTo>
                  <a:pt x="103139" y="39952"/>
                </a:lnTo>
                <a:lnTo>
                  <a:pt x="68518" y="68518"/>
                </a:lnTo>
                <a:lnTo>
                  <a:pt x="39952" y="103139"/>
                </a:lnTo>
                <a:lnTo>
                  <a:pt x="18383" y="142876"/>
                </a:lnTo>
                <a:lnTo>
                  <a:pt x="4752" y="186788"/>
                </a:lnTo>
                <a:lnTo>
                  <a:pt x="0" y="233934"/>
                </a:lnTo>
                <a:lnTo>
                  <a:pt x="0" y="467868"/>
                </a:lnTo>
                <a:lnTo>
                  <a:pt x="5940552" y="467868"/>
                </a:lnTo>
                <a:lnTo>
                  <a:pt x="5940552" y="233934"/>
                </a:lnTo>
                <a:lnTo>
                  <a:pt x="5935799" y="186788"/>
                </a:lnTo>
                <a:lnTo>
                  <a:pt x="5922168" y="142876"/>
                </a:lnTo>
                <a:lnTo>
                  <a:pt x="5900599" y="103139"/>
                </a:lnTo>
                <a:lnTo>
                  <a:pt x="5872033" y="68518"/>
                </a:lnTo>
                <a:lnTo>
                  <a:pt x="5837412" y="39952"/>
                </a:lnTo>
                <a:lnTo>
                  <a:pt x="5797675" y="18383"/>
                </a:lnTo>
                <a:lnTo>
                  <a:pt x="5753763" y="4752"/>
                </a:lnTo>
                <a:lnTo>
                  <a:pt x="5706618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44344" y="11521"/>
            <a:ext cx="21564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>
                <a:solidFill>
                  <a:srgbClr val="FFFFFF"/>
                </a:solidFill>
              </a:rPr>
              <a:t>貳</a:t>
            </a:r>
            <a:r>
              <a:rPr dirty="0" spc="-35">
                <a:solidFill>
                  <a:srgbClr val="FFFFFF"/>
                </a:solidFill>
              </a:rPr>
              <a:t>、</a:t>
            </a:r>
            <a:r>
              <a:rPr dirty="0" spc="-35">
                <a:solidFill>
                  <a:srgbClr val="FFFFFF"/>
                </a:solidFill>
              </a:rPr>
              <a:t>工</a:t>
            </a:r>
            <a:r>
              <a:rPr dirty="0" spc="-35">
                <a:solidFill>
                  <a:srgbClr val="FFFFFF"/>
                </a:solidFill>
              </a:rPr>
              <a:t>作</a:t>
            </a:r>
            <a:r>
              <a:rPr dirty="0" spc="-35">
                <a:solidFill>
                  <a:srgbClr val="FFFFFF"/>
                </a:solidFill>
              </a:rPr>
              <a:t>項</a:t>
            </a:r>
            <a:r>
              <a:rPr dirty="0" spc="-50">
                <a:solidFill>
                  <a:srgbClr val="FFFFFF"/>
                </a:solidFill>
              </a:rPr>
              <a:t>目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337292" y="696138"/>
            <a:ext cx="4181475" cy="357695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Microsoft JhengHei"/>
                <a:cs typeface="Microsoft JhengHei"/>
              </a:rPr>
              <a:t>(</a:t>
            </a:r>
            <a:r>
              <a:rPr dirty="0" sz="2800" spc="-35" b="1">
                <a:latin typeface="Microsoft JhengHei"/>
                <a:cs typeface="Microsoft JhengHei"/>
              </a:rPr>
              <a:t>二</a:t>
            </a:r>
            <a:r>
              <a:rPr dirty="0" sz="2800" spc="-10" b="1">
                <a:latin typeface="Microsoft JhengHei"/>
                <a:cs typeface="Microsoft JhengHei"/>
              </a:rPr>
              <a:t>)</a:t>
            </a:r>
            <a:r>
              <a:rPr dirty="0" u="heavy" sz="2800" spc="-3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3"/>
              </a:rPr>
              <a:t>學</a:t>
            </a:r>
            <a:r>
              <a:rPr dirty="0" u="heavy" sz="2800" spc="-3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3"/>
              </a:rPr>
              <a:t>生</a:t>
            </a:r>
            <a:r>
              <a:rPr dirty="0" u="heavy" sz="2800" spc="-3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3"/>
              </a:rPr>
              <a:t>數</a:t>
            </a:r>
            <a:r>
              <a:rPr dirty="0" u="heavy" sz="2800" spc="-3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3"/>
              </a:rPr>
              <a:t>位</a:t>
            </a:r>
            <a:r>
              <a:rPr dirty="0" u="heavy" sz="2800" spc="-3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3"/>
              </a:rPr>
              <a:t>學</a:t>
            </a:r>
            <a:r>
              <a:rPr dirty="0" u="heavy" sz="2800" spc="-3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3"/>
              </a:rPr>
              <a:t>習</a:t>
            </a:r>
            <a:r>
              <a:rPr dirty="0" u="heavy" sz="2800" spc="-3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3"/>
              </a:rPr>
              <a:t>使</a:t>
            </a:r>
            <a:r>
              <a:rPr dirty="0" u="heavy" sz="2800" spc="-3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3"/>
              </a:rPr>
              <a:t>用</a:t>
            </a:r>
            <a:r>
              <a:rPr dirty="0" u="heavy" sz="2800" spc="-3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3"/>
              </a:rPr>
              <a:t>調</a:t>
            </a:r>
            <a:r>
              <a:rPr dirty="0" u="heavy" sz="2800" spc="-50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3"/>
              </a:rPr>
              <a:t>查</a:t>
            </a:r>
            <a:endParaRPr sz="280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Microsoft JhengHei"/>
              <a:cs typeface="Microsoft JhengHei"/>
            </a:endParaRPr>
          </a:p>
          <a:p>
            <a:pPr algn="just" marL="182245" marR="440055">
              <a:lnSpc>
                <a:spcPct val="100200"/>
              </a:lnSpc>
            </a:pPr>
            <a:r>
              <a:rPr dirty="0" sz="2800" spc="-35" b="1">
                <a:latin typeface="Microsoft JhengHei"/>
                <a:cs typeface="Microsoft JhengHei"/>
              </a:rPr>
              <a:t>使</a:t>
            </a:r>
            <a:r>
              <a:rPr dirty="0" sz="2800" spc="-35" b="1">
                <a:latin typeface="Microsoft JhengHei"/>
                <a:cs typeface="Microsoft JhengHei"/>
              </a:rPr>
              <a:t>用</a:t>
            </a:r>
            <a:r>
              <a:rPr dirty="0" sz="2800" spc="-35" b="1">
                <a:latin typeface="Microsoft JhengHei"/>
                <a:cs typeface="Microsoft JhengHei"/>
              </a:rPr>
              <a:t>教</a:t>
            </a:r>
            <a:r>
              <a:rPr dirty="0" sz="2800" spc="-35" b="1">
                <a:latin typeface="Microsoft JhengHei"/>
                <a:cs typeface="Microsoft JhengHei"/>
              </a:rPr>
              <a:t>育</a:t>
            </a:r>
            <a:r>
              <a:rPr dirty="0" sz="2800" spc="-35" b="1">
                <a:latin typeface="Microsoft JhengHei"/>
                <a:cs typeface="Microsoft JhengHei"/>
              </a:rPr>
              <a:t>部</a:t>
            </a:r>
            <a:r>
              <a:rPr dirty="0" sz="2800" spc="-35" b="1">
                <a:latin typeface="Microsoft JhengHei"/>
                <a:cs typeface="Microsoft JhengHei"/>
              </a:rPr>
              <a:t>因</a:t>
            </a:r>
            <a:r>
              <a:rPr dirty="0" sz="2800" spc="-35" b="1">
                <a:latin typeface="Microsoft JhengHei"/>
                <a:cs typeface="Microsoft JhengHei"/>
              </a:rPr>
              <a:t>材</a:t>
            </a:r>
            <a:r>
              <a:rPr dirty="0" sz="2800" spc="-35" b="1">
                <a:latin typeface="Microsoft JhengHei"/>
                <a:cs typeface="Microsoft JhengHei"/>
              </a:rPr>
              <a:t>網</a:t>
            </a:r>
            <a:r>
              <a:rPr dirty="0" sz="2800" spc="-35" b="1">
                <a:latin typeface="Microsoft JhengHei"/>
                <a:cs typeface="Microsoft JhengHei"/>
              </a:rPr>
              <a:t>平</a:t>
            </a:r>
            <a:r>
              <a:rPr dirty="0" sz="2800" spc="-50" b="1">
                <a:latin typeface="Microsoft JhengHei"/>
                <a:cs typeface="Microsoft JhengHei"/>
              </a:rPr>
              <a:t>臺</a:t>
            </a:r>
            <a:r>
              <a:rPr dirty="0" sz="2800" spc="-35" b="1">
                <a:latin typeface="Microsoft JhengHei"/>
                <a:cs typeface="Microsoft JhengHei"/>
              </a:rPr>
              <a:t>指</a:t>
            </a:r>
            <a:r>
              <a:rPr dirty="0" sz="2800" spc="-35" b="1">
                <a:latin typeface="Microsoft JhengHei"/>
                <a:cs typeface="Microsoft JhengHei"/>
              </a:rPr>
              <a:t>派</a:t>
            </a:r>
            <a:r>
              <a:rPr dirty="0" sz="2800" spc="-35" b="1">
                <a:latin typeface="Microsoft JhengHei"/>
                <a:cs typeface="Microsoft JhengHei"/>
              </a:rPr>
              <a:t>問</a:t>
            </a:r>
            <a:r>
              <a:rPr dirty="0" sz="2800" spc="-35" b="1">
                <a:latin typeface="Microsoft JhengHei"/>
                <a:cs typeface="Microsoft JhengHei"/>
              </a:rPr>
              <a:t>卷</a:t>
            </a:r>
            <a:r>
              <a:rPr dirty="0" sz="2800" spc="-35" b="1">
                <a:latin typeface="Microsoft JhengHei"/>
                <a:cs typeface="Microsoft JhengHei"/>
              </a:rPr>
              <a:t>任</a:t>
            </a:r>
            <a:r>
              <a:rPr dirty="0" sz="2800" spc="-35" b="1">
                <a:latin typeface="Microsoft JhengHei"/>
                <a:cs typeface="Microsoft JhengHei"/>
              </a:rPr>
              <a:t>務</a:t>
            </a:r>
            <a:r>
              <a:rPr dirty="0" sz="2800" spc="-35" b="1">
                <a:latin typeface="Microsoft JhengHei"/>
                <a:cs typeface="Microsoft JhengHei"/>
              </a:rPr>
              <a:t>進</a:t>
            </a:r>
            <a:r>
              <a:rPr dirty="0" sz="2800" spc="-35" b="1">
                <a:latin typeface="Microsoft JhengHei"/>
                <a:cs typeface="Microsoft JhengHei"/>
              </a:rPr>
              <a:t>行</a:t>
            </a:r>
            <a:r>
              <a:rPr dirty="0" sz="2800" spc="-35" b="1">
                <a:latin typeface="Microsoft JhengHei"/>
                <a:cs typeface="Microsoft JhengHei"/>
              </a:rPr>
              <a:t>調</a:t>
            </a:r>
            <a:r>
              <a:rPr dirty="0" sz="2800" spc="-50" b="1">
                <a:latin typeface="Microsoft JhengHei"/>
                <a:cs typeface="Microsoft JhengHei"/>
              </a:rPr>
              <a:t>查</a:t>
            </a:r>
            <a:r>
              <a:rPr dirty="0" sz="2800" spc="-35" b="1">
                <a:latin typeface="Microsoft JhengHei"/>
                <a:cs typeface="Microsoft JhengHei"/>
              </a:rPr>
              <a:t>每</a:t>
            </a:r>
            <a:r>
              <a:rPr dirty="0" sz="2800" spc="-35" b="1">
                <a:latin typeface="Microsoft JhengHei"/>
                <a:cs typeface="Microsoft JhengHei"/>
              </a:rPr>
              <a:t>學</a:t>
            </a:r>
            <a:r>
              <a:rPr dirty="0" sz="2800" spc="-35" b="1">
                <a:latin typeface="Microsoft JhengHei"/>
                <a:cs typeface="Microsoft JhengHei"/>
              </a:rPr>
              <a:t>年</a:t>
            </a:r>
            <a:r>
              <a:rPr dirty="0" sz="2800" spc="-35" b="1">
                <a:latin typeface="Microsoft JhengHei"/>
                <a:cs typeface="Microsoft JhengHei"/>
              </a:rPr>
              <a:t>執</a:t>
            </a:r>
            <a:r>
              <a:rPr dirty="0" sz="2800" spc="-50" b="1">
                <a:latin typeface="Microsoft JhengHei"/>
                <a:cs typeface="Microsoft JhengHei"/>
              </a:rPr>
              <a:t>行</a:t>
            </a:r>
            <a:endParaRPr sz="280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Microsoft JhengHei"/>
              <a:cs typeface="Microsoft JhengHei"/>
            </a:endParaRPr>
          </a:p>
          <a:p>
            <a:pPr marL="479425" indent="-297815">
              <a:lnSpc>
                <a:spcPct val="100000"/>
              </a:lnSpc>
              <a:buSzPct val="96428"/>
              <a:buFont typeface="Arial"/>
              <a:buAutoNum type="arabicPeriod"/>
              <a:tabLst>
                <a:tab pos="480059" algn="l"/>
              </a:tabLst>
            </a:pPr>
            <a:r>
              <a:rPr dirty="0" sz="2800" spc="-35" b="1">
                <a:latin typeface="Microsoft JhengHei"/>
                <a:cs typeface="Microsoft JhengHei"/>
              </a:rPr>
              <a:t>前</a:t>
            </a:r>
            <a:r>
              <a:rPr dirty="0" sz="2800" spc="-35" b="1">
                <a:latin typeface="Microsoft JhengHei"/>
                <a:cs typeface="Microsoft JhengHei"/>
              </a:rPr>
              <a:t>測</a:t>
            </a:r>
            <a:r>
              <a:rPr dirty="0" sz="2800" spc="-10" b="1">
                <a:latin typeface="Arial"/>
                <a:cs typeface="Arial"/>
              </a:rPr>
              <a:t>(</a:t>
            </a:r>
            <a:r>
              <a:rPr dirty="0" sz="2800" spc="-35" b="1">
                <a:latin typeface="Microsoft JhengHei"/>
                <a:cs typeface="Microsoft JhengHei"/>
              </a:rPr>
              <a:t>起</a:t>
            </a:r>
            <a:r>
              <a:rPr dirty="0" sz="2800" spc="-35" b="1">
                <a:latin typeface="Microsoft JhengHei"/>
                <a:cs typeface="Microsoft JhengHei"/>
              </a:rPr>
              <a:t>點</a:t>
            </a:r>
            <a:r>
              <a:rPr dirty="0" sz="2800" spc="-35" b="1">
                <a:latin typeface="Microsoft JhengHei"/>
                <a:cs typeface="Microsoft JhengHei"/>
              </a:rPr>
              <a:t>行</a:t>
            </a:r>
            <a:r>
              <a:rPr dirty="0" sz="2800" spc="-35" b="1">
                <a:latin typeface="Microsoft JhengHei"/>
                <a:cs typeface="Microsoft JhengHei"/>
              </a:rPr>
              <a:t>為</a:t>
            </a:r>
            <a:r>
              <a:rPr dirty="0" sz="2800" spc="-10" b="1">
                <a:latin typeface="Arial"/>
                <a:cs typeface="Arial"/>
              </a:rPr>
              <a:t>):</a:t>
            </a:r>
            <a:r>
              <a:rPr dirty="0" sz="2800" spc="-35" b="1">
                <a:latin typeface="Microsoft JhengHei"/>
                <a:cs typeface="Microsoft JhengHei"/>
              </a:rPr>
              <a:t>學</a:t>
            </a:r>
            <a:r>
              <a:rPr dirty="0" sz="2800" spc="-35" b="1">
                <a:latin typeface="Microsoft JhengHei"/>
                <a:cs typeface="Microsoft JhengHei"/>
              </a:rPr>
              <a:t>期</a:t>
            </a:r>
            <a:r>
              <a:rPr dirty="0" sz="2800" spc="-50" b="1">
                <a:latin typeface="Microsoft JhengHei"/>
                <a:cs typeface="Microsoft JhengHei"/>
              </a:rPr>
              <a:t>初</a:t>
            </a:r>
            <a:endParaRPr sz="2800">
              <a:latin typeface="Microsoft JhengHei"/>
              <a:cs typeface="Microsoft JhengHei"/>
            </a:endParaRPr>
          </a:p>
          <a:p>
            <a:pPr marL="479425" indent="-297815">
              <a:lnSpc>
                <a:spcPct val="100000"/>
              </a:lnSpc>
              <a:buSzPct val="96428"/>
              <a:buFont typeface="Arial"/>
              <a:buAutoNum type="arabicPeriod"/>
              <a:tabLst>
                <a:tab pos="480059" algn="l"/>
              </a:tabLst>
            </a:pPr>
            <a:r>
              <a:rPr dirty="0" sz="2800" spc="-35" b="1">
                <a:latin typeface="Microsoft JhengHei"/>
                <a:cs typeface="Microsoft JhengHei"/>
              </a:rPr>
              <a:t>後</a:t>
            </a:r>
            <a:r>
              <a:rPr dirty="0" sz="2800" spc="-35" b="1">
                <a:latin typeface="Microsoft JhengHei"/>
                <a:cs typeface="Microsoft JhengHei"/>
              </a:rPr>
              <a:t>測</a:t>
            </a:r>
            <a:r>
              <a:rPr dirty="0" sz="2800" spc="-10" b="1">
                <a:latin typeface="Arial"/>
                <a:cs typeface="Arial"/>
              </a:rPr>
              <a:t>:</a:t>
            </a:r>
            <a:r>
              <a:rPr dirty="0" sz="2800" spc="-35" b="1">
                <a:latin typeface="Microsoft JhengHei"/>
                <a:cs typeface="Microsoft JhengHei"/>
              </a:rPr>
              <a:t>暑</a:t>
            </a:r>
            <a:r>
              <a:rPr dirty="0" sz="2800" spc="-35" b="1">
                <a:latin typeface="Microsoft JhengHei"/>
                <a:cs typeface="Microsoft JhengHei"/>
              </a:rPr>
              <a:t>假</a:t>
            </a:r>
            <a:r>
              <a:rPr dirty="0" sz="2800" spc="-50" b="1">
                <a:latin typeface="Microsoft JhengHei"/>
                <a:cs typeface="Microsoft JhengHei"/>
              </a:rPr>
              <a:t>前</a:t>
            </a:r>
            <a:endParaRPr sz="28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022463" y="6398144"/>
            <a:ext cx="2508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solidFill>
                  <a:srgbClr val="8A8A8A"/>
                </a:solidFill>
                <a:latin typeface="Arial"/>
                <a:cs typeface="Arial"/>
              </a:rPr>
              <a:t>14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6251445" y="0"/>
            <a:ext cx="5941060" cy="467995"/>
          </a:xfrm>
          <a:custGeom>
            <a:avLst/>
            <a:gdLst/>
            <a:ahLst/>
            <a:cxnLst/>
            <a:rect l="l" t="t" r="r" b="b"/>
            <a:pathLst>
              <a:path w="5941059" h="467995">
                <a:moveTo>
                  <a:pt x="5706618" y="0"/>
                </a:moveTo>
                <a:lnTo>
                  <a:pt x="233934" y="0"/>
                </a:lnTo>
                <a:lnTo>
                  <a:pt x="186788" y="4752"/>
                </a:lnTo>
                <a:lnTo>
                  <a:pt x="142876" y="18383"/>
                </a:lnTo>
                <a:lnTo>
                  <a:pt x="103139" y="39952"/>
                </a:lnTo>
                <a:lnTo>
                  <a:pt x="68518" y="68518"/>
                </a:lnTo>
                <a:lnTo>
                  <a:pt x="39952" y="103139"/>
                </a:lnTo>
                <a:lnTo>
                  <a:pt x="18383" y="142876"/>
                </a:lnTo>
                <a:lnTo>
                  <a:pt x="4752" y="186788"/>
                </a:lnTo>
                <a:lnTo>
                  <a:pt x="0" y="233934"/>
                </a:lnTo>
                <a:lnTo>
                  <a:pt x="0" y="467868"/>
                </a:lnTo>
                <a:lnTo>
                  <a:pt x="5940552" y="467868"/>
                </a:lnTo>
                <a:lnTo>
                  <a:pt x="5940552" y="233934"/>
                </a:lnTo>
                <a:lnTo>
                  <a:pt x="5935799" y="186788"/>
                </a:lnTo>
                <a:lnTo>
                  <a:pt x="5922168" y="142876"/>
                </a:lnTo>
                <a:lnTo>
                  <a:pt x="5900599" y="103139"/>
                </a:lnTo>
                <a:lnTo>
                  <a:pt x="5872033" y="68518"/>
                </a:lnTo>
                <a:lnTo>
                  <a:pt x="5837412" y="39952"/>
                </a:lnTo>
                <a:lnTo>
                  <a:pt x="5797675" y="18383"/>
                </a:lnTo>
                <a:lnTo>
                  <a:pt x="5753763" y="4752"/>
                </a:lnTo>
                <a:lnTo>
                  <a:pt x="5706618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44344" y="11521"/>
            <a:ext cx="21564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>
                <a:solidFill>
                  <a:srgbClr val="FFFFFF"/>
                </a:solidFill>
              </a:rPr>
              <a:t>貳</a:t>
            </a:r>
            <a:r>
              <a:rPr dirty="0" spc="-35">
                <a:solidFill>
                  <a:srgbClr val="FFFFFF"/>
                </a:solidFill>
              </a:rPr>
              <a:t>、</a:t>
            </a:r>
            <a:r>
              <a:rPr dirty="0" spc="-35">
                <a:solidFill>
                  <a:srgbClr val="FFFFFF"/>
                </a:solidFill>
              </a:rPr>
              <a:t>工</a:t>
            </a:r>
            <a:r>
              <a:rPr dirty="0" spc="-35">
                <a:solidFill>
                  <a:srgbClr val="FFFFFF"/>
                </a:solidFill>
              </a:rPr>
              <a:t>作</a:t>
            </a:r>
            <a:r>
              <a:rPr dirty="0" spc="-35">
                <a:solidFill>
                  <a:srgbClr val="FFFFFF"/>
                </a:solidFill>
              </a:rPr>
              <a:t>項</a:t>
            </a:r>
            <a:r>
              <a:rPr dirty="0" spc="-50">
                <a:solidFill>
                  <a:srgbClr val="FFFFFF"/>
                </a:solidFill>
              </a:rPr>
              <a:t>目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934211" y="2208276"/>
            <a:ext cx="4806950" cy="4693920"/>
            <a:chOff x="934211" y="2208276"/>
            <a:chExt cx="4806950" cy="4693920"/>
          </a:xfrm>
        </p:grpSpPr>
        <p:pic>
          <p:nvPicPr>
            <p:cNvPr id="6" name="object 6" descr="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211" y="2208276"/>
              <a:ext cx="4806695" cy="4649724"/>
            </a:xfrm>
            <a:prstGeom prst="rect">
              <a:avLst/>
            </a:prstGeom>
          </p:spPr>
        </p:pic>
        <p:pic>
          <p:nvPicPr>
            <p:cNvPr id="7" name="object 7" descr="">
              <a:hlinkClick r:id="rId2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0515" y="2336292"/>
              <a:ext cx="4514088" cy="4486656"/>
            </a:xfrm>
            <a:prstGeom prst="rect">
              <a:avLst/>
            </a:prstGeom>
          </p:spPr>
        </p:pic>
        <p:sp>
          <p:nvSpPr>
            <p:cNvPr id="8" name="object 8" descr="">
              <a:hlinkClick r:id="rId2"/>
            </p:cNvPr>
            <p:cNvSpPr/>
            <p:nvPr/>
          </p:nvSpPr>
          <p:spPr>
            <a:xfrm>
              <a:off x="1036319" y="2292096"/>
              <a:ext cx="4602480" cy="4566285"/>
            </a:xfrm>
            <a:custGeom>
              <a:avLst/>
              <a:gdLst/>
              <a:ahLst/>
              <a:cxnLst/>
              <a:rect l="l" t="t" r="r" b="b"/>
              <a:pathLst>
                <a:path w="4602480" h="4566284">
                  <a:moveTo>
                    <a:pt x="0" y="0"/>
                  </a:moveTo>
                  <a:lnTo>
                    <a:pt x="4602480" y="0"/>
                  </a:lnTo>
                  <a:lnTo>
                    <a:pt x="4602480" y="4565904"/>
                  </a:lnTo>
                </a:path>
                <a:path w="4602480" h="4566284">
                  <a:moveTo>
                    <a:pt x="0" y="4565904"/>
                  </a:moveTo>
                  <a:lnTo>
                    <a:pt x="0" y="0"/>
                  </a:lnTo>
                </a:path>
              </a:pathLst>
            </a:custGeom>
            <a:ln w="883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664518" y="420426"/>
            <a:ext cx="10716260" cy="1602740"/>
          </a:xfrm>
          <a:prstGeom prst="rect">
            <a:avLst/>
          </a:prstGeom>
        </p:spPr>
        <p:txBody>
          <a:bodyPr wrap="square" lIns="0" tIns="2381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75"/>
              </a:spcBef>
            </a:pPr>
            <a:r>
              <a:rPr dirty="0" sz="2800" spc="-10" b="1">
                <a:latin typeface="Microsoft JhengHei"/>
                <a:cs typeface="Microsoft JhengHei"/>
              </a:rPr>
              <a:t>(</a:t>
            </a:r>
            <a:r>
              <a:rPr dirty="0" sz="2800" spc="-35" b="1">
                <a:latin typeface="Microsoft JhengHei"/>
                <a:cs typeface="Microsoft JhengHei"/>
              </a:rPr>
              <a:t>三</a:t>
            </a:r>
            <a:r>
              <a:rPr dirty="0" sz="2800" spc="25" b="1">
                <a:latin typeface="Microsoft JhengHei"/>
                <a:cs typeface="Microsoft JhengHei"/>
              </a:rPr>
              <a:t>) 學</a:t>
            </a:r>
            <a:r>
              <a:rPr dirty="0" sz="2800" spc="-35" b="1">
                <a:latin typeface="Microsoft JhengHei"/>
                <a:cs typeface="Microsoft JhengHei"/>
              </a:rPr>
              <a:t>習</a:t>
            </a:r>
            <a:r>
              <a:rPr dirty="0" sz="2800" spc="-35" b="1">
                <a:latin typeface="Microsoft JhengHei"/>
                <a:cs typeface="Microsoft JhengHei"/>
              </a:rPr>
              <a:t>載</a:t>
            </a:r>
            <a:r>
              <a:rPr dirty="0" sz="2800" spc="-35" b="1">
                <a:latin typeface="Microsoft JhengHei"/>
                <a:cs typeface="Microsoft JhengHei"/>
              </a:rPr>
              <a:t>具</a:t>
            </a:r>
            <a:r>
              <a:rPr dirty="0" sz="2800" spc="-35" b="1">
                <a:latin typeface="Microsoft JhengHei"/>
                <a:cs typeface="Microsoft JhengHei"/>
              </a:rPr>
              <a:t>管</a:t>
            </a:r>
            <a:r>
              <a:rPr dirty="0" sz="2800" spc="-35" b="1">
                <a:latin typeface="Microsoft JhengHei"/>
                <a:cs typeface="Microsoft JhengHei"/>
              </a:rPr>
              <a:t>理</a:t>
            </a:r>
            <a:r>
              <a:rPr dirty="0" sz="2800" spc="-35" b="1">
                <a:latin typeface="Microsoft JhengHei"/>
                <a:cs typeface="Microsoft JhengHei"/>
              </a:rPr>
              <a:t>規</a:t>
            </a:r>
            <a:r>
              <a:rPr dirty="0" sz="2800" spc="-35" b="1">
                <a:latin typeface="Microsoft JhengHei"/>
                <a:cs typeface="Microsoft JhengHei"/>
              </a:rPr>
              <a:t>定</a:t>
            </a:r>
            <a:r>
              <a:rPr dirty="0" sz="2800" spc="-35" b="1">
                <a:latin typeface="Microsoft JhengHei"/>
                <a:cs typeface="Microsoft JhengHei"/>
              </a:rPr>
              <a:t>及</a:t>
            </a:r>
            <a:r>
              <a:rPr dirty="0" sz="2800" spc="-35" b="1">
                <a:latin typeface="Microsoft JhengHei"/>
                <a:cs typeface="Microsoft JhengHei"/>
              </a:rPr>
              <a:t>同</a:t>
            </a:r>
            <a:r>
              <a:rPr dirty="0" sz="2800" spc="-35" b="1">
                <a:latin typeface="Microsoft JhengHei"/>
                <a:cs typeface="Microsoft JhengHei"/>
              </a:rPr>
              <a:t>意</a:t>
            </a:r>
            <a:r>
              <a:rPr dirty="0" sz="2800" spc="-35" b="1">
                <a:latin typeface="Microsoft JhengHei"/>
                <a:cs typeface="Microsoft JhengHei"/>
              </a:rPr>
              <a:t>書</a:t>
            </a:r>
            <a:r>
              <a:rPr dirty="0" sz="2800" spc="-10" b="1">
                <a:latin typeface="Microsoft JhengHei"/>
                <a:cs typeface="Microsoft JhengHei"/>
              </a:rPr>
              <a:t>(</a:t>
            </a:r>
            <a:r>
              <a:rPr dirty="0" sz="2800" spc="-35" b="1">
                <a:latin typeface="Microsoft JhengHei"/>
                <a:cs typeface="Microsoft JhengHei"/>
              </a:rPr>
              <a:t>參</a:t>
            </a:r>
            <a:r>
              <a:rPr dirty="0" sz="2800" spc="-35" b="1">
                <a:latin typeface="Microsoft JhengHei"/>
                <a:cs typeface="Microsoft JhengHei"/>
              </a:rPr>
              <a:t>考</a:t>
            </a:r>
            <a:r>
              <a:rPr dirty="0" sz="2800" spc="-35" b="1">
                <a:latin typeface="Microsoft JhengHei"/>
                <a:cs typeface="Microsoft JhengHei"/>
              </a:rPr>
              <a:t>範</a:t>
            </a:r>
            <a:r>
              <a:rPr dirty="0" sz="2800" spc="-35" b="1">
                <a:latin typeface="Microsoft JhengHei"/>
                <a:cs typeface="Microsoft JhengHei"/>
              </a:rPr>
              <a:t>例</a:t>
            </a:r>
            <a:r>
              <a:rPr dirty="0" sz="2800" spc="-50" b="1">
                <a:latin typeface="Microsoft JhengHei"/>
                <a:cs typeface="Microsoft JhengHei"/>
              </a:rPr>
              <a:t>)</a:t>
            </a:r>
            <a:endParaRPr sz="2800">
              <a:latin typeface="Microsoft JhengHei"/>
              <a:cs typeface="Microsoft JhengHei"/>
            </a:endParaRPr>
          </a:p>
          <a:p>
            <a:pPr marL="644525" marR="5080">
              <a:lnSpc>
                <a:spcPct val="100000"/>
              </a:lnSpc>
              <a:spcBef>
                <a:spcPts val="1525"/>
              </a:spcBef>
            </a:pPr>
            <a:r>
              <a:rPr dirty="0" sz="2400" spc="-5" b="1">
                <a:solidFill>
                  <a:srgbClr val="FF0000"/>
                </a:solidFill>
                <a:latin typeface="Microsoft JhengHei"/>
                <a:cs typeface="Microsoft JhengHei"/>
              </a:rPr>
              <a:t>本部提供學習載具管理規定及同意書參考範例，請學校上傳學習載具管理規</a:t>
            </a:r>
            <a:r>
              <a:rPr dirty="0" sz="2400" spc="-5" b="1">
                <a:solidFill>
                  <a:srgbClr val="FF0000"/>
                </a:solidFill>
                <a:latin typeface="Microsoft JhengHei"/>
                <a:cs typeface="Microsoft JhengHei"/>
              </a:rPr>
              <a:t>定至雲端表單，家長同意書由學校留存</a:t>
            </a:r>
            <a:endParaRPr sz="2400">
              <a:latin typeface="Microsoft JhengHei"/>
              <a:cs typeface="Microsoft JhengHe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72556" y="2261616"/>
            <a:ext cx="5916167" cy="3698747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0024871" y="3974591"/>
            <a:ext cx="1525905" cy="4438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9209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29"/>
              </a:spcBef>
            </a:pPr>
            <a:r>
              <a:rPr dirty="0" sz="2400" spc="-15">
                <a:latin typeface="Microsoft JhengHei"/>
                <a:cs typeface="Microsoft JhengHei"/>
              </a:rPr>
              <a:t>】上傳區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6117335" y="4418076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4" h="304800">
                <a:moveTo>
                  <a:pt x="1016508" y="0"/>
                </a:moveTo>
                <a:lnTo>
                  <a:pt x="0" y="0"/>
                </a:lnTo>
                <a:lnTo>
                  <a:pt x="0" y="304800"/>
                </a:lnTo>
                <a:lnTo>
                  <a:pt x="1016508" y="304800"/>
                </a:lnTo>
                <a:lnTo>
                  <a:pt x="10165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531110" y="1196086"/>
            <a:ext cx="8566785" cy="1341755"/>
            <a:chOff x="2531110" y="1196086"/>
            <a:chExt cx="8566785" cy="1341755"/>
          </a:xfrm>
        </p:grpSpPr>
        <p:sp>
          <p:nvSpPr>
            <p:cNvPr id="3" name="object 3" descr=""/>
            <p:cNvSpPr/>
            <p:nvPr/>
          </p:nvSpPr>
          <p:spPr>
            <a:xfrm>
              <a:off x="10698479" y="2145791"/>
              <a:ext cx="399415" cy="391795"/>
            </a:xfrm>
            <a:custGeom>
              <a:avLst/>
              <a:gdLst/>
              <a:ahLst/>
              <a:cxnLst/>
              <a:rect l="l" t="t" r="r" b="b"/>
              <a:pathLst>
                <a:path w="399415" h="391794">
                  <a:moveTo>
                    <a:pt x="299466" y="0"/>
                  </a:moveTo>
                  <a:lnTo>
                    <a:pt x="99822" y="0"/>
                  </a:lnTo>
                  <a:lnTo>
                    <a:pt x="99822" y="195834"/>
                  </a:lnTo>
                  <a:lnTo>
                    <a:pt x="0" y="195834"/>
                  </a:lnTo>
                  <a:lnTo>
                    <a:pt x="199644" y="391668"/>
                  </a:lnTo>
                  <a:lnTo>
                    <a:pt x="399288" y="195834"/>
                  </a:lnTo>
                  <a:lnTo>
                    <a:pt x="299466" y="195834"/>
                  </a:lnTo>
                  <a:lnTo>
                    <a:pt x="2994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541270" y="1206246"/>
              <a:ext cx="2113915" cy="975360"/>
            </a:xfrm>
            <a:custGeom>
              <a:avLst/>
              <a:gdLst/>
              <a:ahLst/>
              <a:cxnLst/>
              <a:rect l="l" t="t" r="r" b="b"/>
              <a:pathLst>
                <a:path w="2113915" h="975360">
                  <a:moveTo>
                    <a:pt x="0" y="487679"/>
                  </a:moveTo>
                  <a:lnTo>
                    <a:pt x="7641" y="428733"/>
                  </a:lnTo>
                  <a:lnTo>
                    <a:pt x="29977" y="371874"/>
                  </a:lnTo>
                  <a:lnTo>
                    <a:pt x="66122" y="317511"/>
                  </a:lnTo>
                  <a:lnTo>
                    <a:pt x="115192" y="266050"/>
                  </a:lnTo>
                  <a:lnTo>
                    <a:pt x="176302" y="217902"/>
                  </a:lnTo>
                  <a:lnTo>
                    <a:pt x="211096" y="195196"/>
                  </a:lnTo>
                  <a:lnTo>
                    <a:pt x="248568" y="173472"/>
                  </a:lnTo>
                  <a:lnTo>
                    <a:pt x="288609" y="152780"/>
                  </a:lnTo>
                  <a:lnTo>
                    <a:pt x="331106" y="133170"/>
                  </a:lnTo>
                  <a:lnTo>
                    <a:pt x="375951" y="114695"/>
                  </a:lnTo>
                  <a:lnTo>
                    <a:pt x="423032" y="97404"/>
                  </a:lnTo>
                  <a:lnTo>
                    <a:pt x="472238" y="81349"/>
                  </a:lnTo>
                  <a:lnTo>
                    <a:pt x="523460" y="66581"/>
                  </a:lnTo>
                  <a:lnTo>
                    <a:pt x="576586" y="53151"/>
                  </a:lnTo>
                  <a:lnTo>
                    <a:pt x="631506" y="41111"/>
                  </a:lnTo>
                  <a:lnTo>
                    <a:pt x="688110" y="30510"/>
                  </a:lnTo>
                  <a:lnTo>
                    <a:pt x="746286" y="21400"/>
                  </a:lnTo>
                  <a:lnTo>
                    <a:pt x="805925" y="13832"/>
                  </a:lnTo>
                  <a:lnTo>
                    <a:pt x="866916" y="7857"/>
                  </a:lnTo>
                  <a:lnTo>
                    <a:pt x="929148" y="3526"/>
                  </a:lnTo>
                  <a:lnTo>
                    <a:pt x="992511" y="890"/>
                  </a:lnTo>
                  <a:lnTo>
                    <a:pt x="1056894" y="0"/>
                  </a:lnTo>
                  <a:lnTo>
                    <a:pt x="1121276" y="890"/>
                  </a:lnTo>
                  <a:lnTo>
                    <a:pt x="1184639" y="3526"/>
                  </a:lnTo>
                  <a:lnTo>
                    <a:pt x="1246871" y="7857"/>
                  </a:lnTo>
                  <a:lnTo>
                    <a:pt x="1307862" y="13832"/>
                  </a:lnTo>
                  <a:lnTo>
                    <a:pt x="1367501" y="21400"/>
                  </a:lnTo>
                  <a:lnTo>
                    <a:pt x="1425677" y="30510"/>
                  </a:lnTo>
                  <a:lnTo>
                    <a:pt x="1482281" y="41111"/>
                  </a:lnTo>
                  <a:lnTo>
                    <a:pt x="1537201" y="53151"/>
                  </a:lnTo>
                  <a:lnTo>
                    <a:pt x="1590327" y="66581"/>
                  </a:lnTo>
                  <a:lnTo>
                    <a:pt x="1641549" y="81349"/>
                  </a:lnTo>
                  <a:lnTo>
                    <a:pt x="1690755" y="97404"/>
                  </a:lnTo>
                  <a:lnTo>
                    <a:pt x="1737836" y="114695"/>
                  </a:lnTo>
                  <a:lnTo>
                    <a:pt x="1782681" y="133170"/>
                  </a:lnTo>
                  <a:lnTo>
                    <a:pt x="1825178" y="152780"/>
                  </a:lnTo>
                  <a:lnTo>
                    <a:pt x="1865219" y="173472"/>
                  </a:lnTo>
                  <a:lnTo>
                    <a:pt x="1902691" y="195196"/>
                  </a:lnTo>
                  <a:lnTo>
                    <a:pt x="1937485" y="217902"/>
                  </a:lnTo>
                  <a:lnTo>
                    <a:pt x="1969490" y="241537"/>
                  </a:lnTo>
                  <a:lnTo>
                    <a:pt x="2024691" y="291392"/>
                  </a:lnTo>
                  <a:lnTo>
                    <a:pt x="2067409" y="344355"/>
                  </a:lnTo>
                  <a:lnTo>
                    <a:pt x="2096759" y="400018"/>
                  </a:lnTo>
                  <a:lnTo>
                    <a:pt x="2111859" y="457971"/>
                  </a:lnTo>
                  <a:lnTo>
                    <a:pt x="2113788" y="487679"/>
                  </a:lnTo>
                  <a:lnTo>
                    <a:pt x="2111859" y="517388"/>
                  </a:lnTo>
                  <a:lnTo>
                    <a:pt x="2096759" y="575341"/>
                  </a:lnTo>
                  <a:lnTo>
                    <a:pt x="2067409" y="631004"/>
                  </a:lnTo>
                  <a:lnTo>
                    <a:pt x="2024691" y="683967"/>
                  </a:lnTo>
                  <a:lnTo>
                    <a:pt x="1969490" y="733822"/>
                  </a:lnTo>
                  <a:lnTo>
                    <a:pt x="1937485" y="757457"/>
                  </a:lnTo>
                  <a:lnTo>
                    <a:pt x="1902691" y="780163"/>
                  </a:lnTo>
                  <a:lnTo>
                    <a:pt x="1865219" y="801887"/>
                  </a:lnTo>
                  <a:lnTo>
                    <a:pt x="1825178" y="822579"/>
                  </a:lnTo>
                  <a:lnTo>
                    <a:pt x="1782681" y="842189"/>
                  </a:lnTo>
                  <a:lnTo>
                    <a:pt x="1737836" y="860664"/>
                  </a:lnTo>
                  <a:lnTo>
                    <a:pt x="1690755" y="877955"/>
                  </a:lnTo>
                  <a:lnTo>
                    <a:pt x="1641549" y="894010"/>
                  </a:lnTo>
                  <a:lnTo>
                    <a:pt x="1590327" y="908778"/>
                  </a:lnTo>
                  <a:lnTo>
                    <a:pt x="1537201" y="922208"/>
                  </a:lnTo>
                  <a:lnTo>
                    <a:pt x="1482281" y="934248"/>
                  </a:lnTo>
                  <a:lnTo>
                    <a:pt x="1425677" y="944849"/>
                  </a:lnTo>
                  <a:lnTo>
                    <a:pt x="1367501" y="953959"/>
                  </a:lnTo>
                  <a:lnTo>
                    <a:pt x="1307862" y="961527"/>
                  </a:lnTo>
                  <a:lnTo>
                    <a:pt x="1246871" y="967502"/>
                  </a:lnTo>
                  <a:lnTo>
                    <a:pt x="1184639" y="971833"/>
                  </a:lnTo>
                  <a:lnTo>
                    <a:pt x="1121276" y="974469"/>
                  </a:lnTo>
                  <a:lnTo>
                    <a:pt x="1056894" y="975359"/>
                  </a:lnTo>
                  <a:lnTo>
                    <a:pt x="992511" y="974469"/>
                  </a:lnTo>
                  <a:lnTo>
                    <a:pt x="929148" y="971833"/>
                  </a:lnTo>
                  <a:lnTo>
                    <a:pt x="866916" y="967502"/>
                  </a:lnTo>
                  <a:lnTo>
                    <a:pt x="805925" y="961527"/>
                  </a:lnTo>
                  <a:lnTo>
                    <a:pt x="746286" y="953959"/>
                  </a:lnTo>
                  <a:lnTo>
                    <a:pt x="688110" y="944849"/>
                  </a:lnTo>
                  <a:lnTo>
                    <a:pt x="631506" y="934248"/>
                  </a:lnTo>
                  <a:lnTo>
                    <a:pt x="576586" y="922208"/>
                  </a:lnTo>
                  <a:lnTo>
                    <a:pt x="523460" y="908778"/>
                  </a:lnTo>
                  <a:lnTo>
                    <a:pt x="472238" y="894010"/>
                  </a:lnTo>
                  <a:lnTo>
                    <a:pt x="423032" y="877955"/>
                  </a:lnTo>
                  <a:lnTo>
                    <a:pt x="375951" y="860664"/>
                  </a:lnTo>
                  <a:lnTo>
                    <a:pt x="331106" y="842189"/>
                  </a:lnTo>
                  <a:lnTo>
                    <a:pt x="288609" y="822579"/>
                  </a:lnTo>
                  <a:lnTo>
                    <a:pt x="248568" y="801887"/>
                  </a:lnTo>
                  <a:lnTo>
                    <a:pt x="211096" y="780163"/>
                  </a:lnTo>
                  <a:lnTo>
                    <a:pt x="176302" y="757457"/>
                  </a:lnTo>
                  <a:lnTo>
                    <a:pt x="144297" y="733822"/>
                  </a:lnTo>
                  <a:lnTo>
                    <a:pt x="89096" y="683967"/>
                  </a:lnTo>
                  <a:lnTo>
                    <a:pt x="46378" y="631004"/>
                  </a:lnTo>
                  <a:lnTo>
                    <a:pt x="17028" y="575341"/>
                  </a:lnTo>
                  <a:lnTo>
                    <a:pt x="1928" y="517388"/>
                  </a:lnTo>
                  <a:lnTo>
                    <a:pt x="0" y="487679"/>
                  </a:lnTo>
                  <a:close/>
                </a:path>
              </a:pathLst>
            </a:custGeom>
            <a:ln w="1981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1614967" y="6025236"/>
            <a:ext cx="2025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888888"/>
                </a:solidFill>
                <a:latin typeface="Microsoft JhengHei"/>
                <a:cs typeface="Microsoft JhengHei"/>
              </a:rPr>
              <a:t>15</a:t>
            </a:r>
            <a:endParaRPr sz="1200">
              <a:latin typeface="Microsoft JhengHei"/>
              <a:cs typeface="Microsoft JhengHe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947262" y="1367746"/>
            <a:ext cx="1297940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94970" marR="5080" indent="-382905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latin typeface="Microsoft JhengHei"/>
                <a:cs typeface="Microsoft JhengHei"/>
              </a:rPr>
              <a:t>全國中小學</a:t>
            </a:r>
            <a:r>
              <a:rPr dirty="0" sz="2000" spc="-25" b="1">
                <a:latin typeface="Microsoft JhengHei"/>
                <a:cs typeface="Microsoft JhengHei"/>
              </a:rPr>
              <a:t>教師</a:t>
            </a:r>
            <a:endParaRPr sz="2000">
              <a:latin typeface="Microsoft JhengHei"/>
              <a:cs typeface="Microsoft JhengHe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368552" y="1607819"/>
            <a:ext cx="6888480" cy="748665"/>
            <a:chOff x="1368552" y="1607819"/>
            <a:chExt cx="6888480" cy="748665"/>
          </a:xfrm>
        </p:grpSpPr>
        <p:sp>
          <p:nvSpPr>
            <p:cNvPr id="8" name="object 8" descr=""/>
            <p:cNvSpPr/>
            <p:nvPr/>
          </p:nvSpPr>
          <p:spPr>
            <a:xfrm>
              <a:off x="5347716" y="1615439"/>
              <a:ext cx="2909570" cy="741045"/>
            </a:xfrm>
            <a:custGeom>
              <a:avLst/>
              <a:gdLst/>
              <a:ahLst/>
              <a:cxnLst/>
              <a:rect l="l" t="t" r="r" b="b"/>
              <a:pathLst>
                <a:path w="2909570" h="741044">
                  <a:moveTo>
                    <a:pt x="2535897" y="0"/>
                  </a:moveTo>
                  <a:lnTo>
                    <a:pt x="0" y="0"/>
                  </a:lnTo>
                  <a:lnTo>
                    <a:pt x="0" y="185166"/>
                  </a:lnTo>
                  <a:lnTo>
                    <a:pt x="2535897" y="185166"/>
                  </a:lnTo>
                  <a:lnTo>
                    <a:pt x="2573140" y="192683"/>
                  </a:lnTo>
                  <a:lnTo>
                    <a:pt x="2603549" y="213183"/>
                  </a:lnTo>
                  <a:lnTo>
                    <a:pt x="2624049" y="243592"/>
                  </a:lnTo>
                  <a:lnTo>
                    <a:pt x="2631567" y="280835"/>
                  </a:lnTo>
                  <a:lnTo>
                    <a:pt x="2631567" y="555498"/>
                  </a:lnTo>
                  <a:lnTo>
                    <a:pt x="2538984" y="555498"/>
                  </a:lnTo>
                  <a:lnTo>
                    <a:pt x="2724150" y="740664"/>
                  </a:lnTo>
                  <a:lnTo>
                    <a:pt x="2909316" y="555498"/>
                  </a:lnTo>
                  <a:lnTo>
                    <a:pt x="2816733" y="555498"/>
                  </a:lnTo>
                  <a:lnTo>
                    <a:pt x="2816733" y="280835"/>
                  </a:lnTo>
                  <a:lnTo>
                    <a:pt x="2813057" y="235281"/>
                  </a:lnTo>
                  <a:lnTo>
                    <a:pt x="2802416" y="192067"/>
                  </a:lnTo>
                  <a:lnTo>
                    <a:pt x="2785387" y="151773"/>
                  </a:lnTo>
                  <a:lnTo>
                    <a:pt x="2762549" y="114975"/>
                  </a:lnTo>
                  <a:lnTo>
                    <a:pt x="2734479" y="82253"/>
                  </a:lnTo>
                  <a:lnTo>
                    <a:pt x="2701757" y="54183"/>
                  </a:lnTo>
                  <a:lnTo>
                    <a:pt x="2664959" y="31345"/>
                  </a:lnTo>
                  <a:lnTo>
                    <a:pt x="2624665" y="14316"/>
                  </a:lnTo>
                  <a:lnTo>
                    <a:pt x="2581451" y="3675"/>
                  </a:lnTo>
                  <a:lnTo>
                    <a:pt x="2535897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654296" y="1615439"/>
              <a:ext cx="1264920" cy="737870"/>
            </a:xfrm>
            <a:custGeom>
              <a:avLst/>
              <a:gdLst/>
              <a:ahLst/>
              <a:cxnLst/>
              <a:rect l="l" t="t" r="r" b="b"/>
              <a:pathLst>
                <a:path w="1264920" h="737869">
                  <a:moveTo>
                    <a:pt x="893038" y="0"/>
                  </a:moveTo>
                  <a:lnTo>
                    <a:pt x="0" y="0"/>
                  </a:lnTo>
                  <a:lnTo>
                    <a:pt x="0" y="184404"/>
                  </a:lnTo>
                  <a:lnTo>
                    <a:pt x="893038" y="184404"/>
                  </a:lnTo>
                  <a:lnTo>
                    <a:pt x="930122" y="191891"/>
                  </a:lnTo>
                  <a:lnTo>
                    <a:pt x="960407" y="212310"/>
                  </a:lnTo>
                  <a:lnTo>
                    <a:pt x="980826" y="242595"/>
                  </a:lnTo>
                  <a:lnTo>
                    <a:pt x="988313" y="279679"/>
                  </a:lnTo>
                  <a:lnTo>
                    <a:pt x="988313" y="553212"/>
                  </a:lnTo>
                  <a:lnTo>
                    <a:pt x="896112" y="553212"/>
                  </a:lnTo>
                  <a:lnTo>
                    <a:pt x="1080516" y="737616"/>
                  </a:lnTo>
                  <a:lnTo>
                    <a:pt x="1264920" y="553212"/>
                  </a:lnTo>
                  <a:lnTo>
                    <a:pt x="1172718" y="553212"/>
                  </a:lnTo>
                  <a:lnTo>
                    <a:pt x="1172718" y="279679"/>
                  </a:lnTo>
                  <a:lnTo>
                    <a:pt x="1169057" y="234312"/>
                  </a:lnTo>
                  <a:lnTo>
                    <a:pt x="1158460" y="191276"/>
                  </a:lnTo>
                  <a:lnTo>
                    <a:pt x="1141502" y="151147"/>
                  </a:lnTo>
                  <a:lnTo>
                    <a:pt x="1118758" y="114501"/>
                  </a:lnTo>
                  <a:lnTo>
                    <a:pt x="1090804" y="81913"/>
                  </a:lnTo>
                  <a:lnTo>
                    <a:pt x="1058216" y="53959"/>
                  </a:lnTo>
                  <a:lnTo>
                    <a:pt x="1021570" y="31215"/>
                  </a:lnTo>
                  <a:lnTo>
                    <a:pt x="981441" y="14257"/>
                  </a:lnTo>
                  <a:lnTo>
                    <a:pt x="938405" y="3660"/>
                  </a:lnTo>
                  <a:lnTo>
                    <a:pt x="89303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368552" y="1607819"/>
              <a:ext cx="1172210" cy="737870"/>
            </a:xfrm>
            <a:custGeom>
              <a:avLst/>
              <a:gdLst/>
              <a:ahLst/>
              <a:cxnLst/>
              <a:rect l="l" t="t" r="r" b="b"/>
              <a:pathLst>
                <a:path w="1172210" h="737869">
                  <a:moveTo>
                    <a:pt x="1171956" y="0"/>
                  </a:moveTo>
                  <a:lnTo>
                    <a:pt x="371881" y="0"/>
                  </a:lnTo>
                  <a:lnTo>
                    <a:pt x="326514" y="3660"/>
                  </a:lnTo>
                  <a:lnTo>
                    <a:pt x="283478" y="14257"/>
                  </a:lnTo>
                  <a:lnTo>
                    <a:pt x="243349" y="31215"/>
                  </a:lnTo>
                  <a:lnTo>
                    <a:pt x="206703" y="53959"/>
                  </a:lnTo>
                  <a:lnTo>
                    <a:pt x="174115" y="81913"/>
                  </a:lnTo>
                  <a:lnTo>
                    <a:pt x="146161" y="114501"/>
                  </a:lnTo>
                  <a:lnTo>
                    <a:pt x="123417" y="151147"/>
                  </a:lnTo>
                  <a:lnTo>
                    <a:pt x="106459" y="191276"/>
                  </a:lnTo>
                  <a:lnTo>
                    <a:pt x="95862" y="234312"/>
                  </a:lnTo>
                  <a:lnTo>
                    <a:pt x="92202" y="279679"/>
                  </a:lnTo>
                  <a:lnTo>
                    <a:pt x="92202" y="553212"/>
                  </a:lnTo>
                  <a:lnTo>
                    <a:pt x="0" y="553212"/>
                  </a:lnTo>
                  <a:lnTo>
                    <a:pt x="184403" y="737616"/>
                  </a:lnTo>
                  <a:lnTo>
                    <a:pt x="368808" y="553212"/>
                  </a:lnTo>
                  <a:lnTo>
                    <a:pt x="276606" y="553212"/>
                  </a:lnTo>
                  <a:lnTo>
                    <a:pt x="276606" y="279679"/>
                  </a:lnTo>
                  <a:lnTo>
                    <a:pt x="284093" y="242595"/>
                  </a:lnTo>
                  <a:lnTo>
                    <a:pt x="304512" y="212310"/>
                  </a:lnTo>
                  <a:lnTo>
                    <a:pt x="334797" y="191891"/>
                  </a:lnTo>
                  <a:lnTo>
                    <a:pt x="371881" y="184404"/>
                  </a:lnTo>
                  <a:lnTo>
                    <a:pt x="1171956" y="184404"/>
                  </a:lnTo>
                  <a:lnTo>
                    <a:pt x="11719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863539" y="1302829"/>
            <a:ext cx="6610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145" b="1">
                <a:latin typeface="Microsoft JhengHei"/>
                <a:cs typeface="Microsoft JhengHei"/>
              </a:rPr>
              <a:t>講 師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090192" y="1302829"/>
            <a:ext cx="78740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0065" algn="l"/>
              </a:tabLst>
            </a:pPr>
            <a:r>
              <a:rPr dirty="0" sz="2000" spc="-50" b="1">
                <a:latin typeface="Microsoft JhengHei"/>
                <a:cs typeface="Microsoft JhengHei"/>
              </a:rPr>
              <a:t>教</a:t>
            </a:r>
            <a:r>
              <a:rPr dirty="0" sz="2000" b="1">
                <a:latin typeface="Microsoft JhengHei"/>
                <a:cs typeface="Microsoft JhengHei"/>
              </a:rPr>
              <a:t>	</a:t>
            </a:r>
            <a:r>
              <a:rPr dirty="0" sz="2000" spc="-50" b="1">
                <a:latin typeface="Microsoft JhengHei"/>
                <a:cs typeface="Microsoft JhengHei"/>
              </a:rPr>
              <a:t>師</a:t>
            </a:r>
            <a:endParaRPr sz="2000">
              <a:latin typeface="Microsoft JhengHei"/>
              <a:cs typeface="Microsoft JhengHe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68910" y="2339085"/>
            <a:ext cx="9528810" cy="4412615"/>
            <a:chOff x="168910" y="2339085"/>
            <a:chExt cx="9528810" cy="4412615"/>
          </a:xfrm>
        </p:grpSpPr>
        <p:sp>
          <p:nvSpPr>
            <p:cNvPr id="14" name="object 14" descr=""/>
            <p:cNvSpPr/>
            <p:nvPr/>
          </p:nvSpPr>
          <p:spPr>
            <a:xfrm>
              <a:off x="198120" y="2368295"/>
              <a:ext cx="4559935" cy="4354195"/>
            </a:xfrm>
            <a:custGeom>
              <a:avLst/>
              <a:gdLst/>
              <a:ahLst/>
              <a:cxnLst/>
              <a:rect l="l" t="t" r="r" b="b"/>
              <a:pathLst>
                <a:path w="4559935" h="4354195">
                  <a:moveTo>
                    <a:pt x="4559808" y="0"/>
                  </a:moveTo>
                  <a:lnTo>
                    <a:pt x="0" y="0"/>
                  </a:lnTo>
                  <a:lnTo>
                    <a:pt x="0" y="4354068"/>
                  </a:lnTo>
                  <a:lnTo>
                    <a:pt x="4559808" y="4354068"/>
                  </a:lnTo>
                  <a:lnTo>
                    <a:pt x="455980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98120" y="2368295"/>
              <a:ext cx="4559935" cy="4354195"/>
            </a:xfrm>
            <a:custGeom>
              <a:avLst/>
              <a:gdLst/>
              <a:ahLst/>
              <a:cxnLst/>
              <a:rect l="l" t="t" r="r" b="b"/>
              <a:pathLst>
                <a:path w="4559935" h="4354195">
                  <a:moveTo>
                    <a:pt x="0" y="0"/>
                  </a:moveTo>
                  <a:lnTo>
                    <a:pt x="4559808" y="0"/>
                  </a:lnTo>
                  <a:lnTo>
                    <a:pt x="4559808" y="4354068"/>
                  </a:lnTo>
                  <a:lnTo>
                    <a:pt x="0" y="4354068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D9D9D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80237" y="2457446"/>
              <a:ext cx="9304020" cy="1399540"/>
            </a:xfrm>
            <a:custGeom>
              <a:avLst/>
              <a:gdLst/>
              <a:ahLst/>
              <a:cxnLst/>
              <a:rect l="l" t="t" r="r" b="b"/>
              <a:pathLst>
                <a:path w="9304020" h="1399539">
                  <a:moveTo>
                    <a:pt x="9070835" y="0"/>
                  </a:moveTo>
                  <a:lnTo>
                    <a:pt x="233184" y="0"/>
                  </a:lnTo>
                  <a:lnTo>
                    <a:pt x="186188" y="4737"/>
                  </a:lnTo>
                  <a:lnTo>
                    <a:pt x="142416" y="18325"/>
                  </a:lnTo>
                  <a:lnTo>
                    <a:pt x="102806" y="39825"/>
                  </a:lnTo>
                  <a:lnTo>
                    <a:pt x="68295" y="68300"/>
                  </a:lnTo>
                  <a:lnTo>
                    <a:pt x="39822" y="102811"/>
                  </a:lnTo>
                  <a:lnTo>
                    <a:pt x="18323" y="142421"/>
                  </a:lnTo>
                  <a:lnTo>
                    <a:pt x="4737" y="186191"/>
                  </a:lnTo>
                  <a:lnTo>
                    <a:pt x="0" y="233184"/>
                  </a:lnTo>
                  <a:lnTo>
                    <a:pt x="0" y="1165859"/>
                  </a:lnTo>
                  <a:lnTo>
                    <a:pt x="4737" y="1212852"/>
                  </a:lnTo>
                  <a:lnTo>
                    <a:pt x="18323" y="1256621"/>
                  </a:lnTo>
                  <a:lnTo>
                    <a:pt x="39822" y="1296228"/>
                  </a:lnTo>
                  <a:lnTo>
                    <a:pt x="68295" y="1330737"/>
                  </a:lnTo>
                  <a:lnTo>
                    <a:pt x="102806" y="1359210"/>
                  </a:lnTo>
                  <a:lnTo>
                    <a:pt x="142416" y="1380708"/>
                  </a:lnTo>
                  <a:lnTo>
                    <a:pt x="186188" y="1394294"/>
                  </a:lnTo>
                  <a:lnTo>
                    <a:pt x="233184" y="1399032"/>
                  </a:lnTo>
                  <a:lnTo>
                    <a:pt x="9070835" y="1399032"/>
                  </a:lnTo>
                  <a:lnTo>
                    <a:pt x="9117831" y="1394294"/>
                  </a:lnTo>
                  <a:lnTo>
                    <a:pt x="9161603" y="1380708"/>
                  </a:lnTo>
                  <a:lnTo>
                    <a:pt x="9201213" y="1359210"/>
                  </a:lnTo>
                  <a:lnTo>
                    <a:pt x="9235724" y="1330737"/>
                  </a:lnTo>
                  <a:lnTo>
                    <a:pt x="9264197" y="1296228"/>
                  </a:lnTo>
                  <a:lnTo>
                    <a:pt x="9285696" y="1256621"/>
                  </a:lnTo>
                  <a:lnTo>
                    <a:pt x="9299282" y="1212852"/>
                  </a:lnTo>
                  <a:lnTo>
                    <a:pt x="9304020" y="1165859"/>
                  </a:lnTo>
                  <a:lnTo>
                    <a:pt x="9304020" y="233184"/>
                  </a:lnTo>
                  <a:lnTo>
                    <a:pt x="9299282" y="186191"/>
                  </a:lnTo>
                  <a:lnTo>
                    <a:pt x="9285696" y="142421"/>
                  </a:lnTo>
                  <a:lnTo>
                    <a:pt x="9264197" y="102811"/>
                  </a:lnTo>
                  <a:lnTo>
                    <a:pt x="9235724" y="68300"/>
                  </a:lnTo>
                  <a:lnTo>
                    <a:pt x="9201213" y="39825"/>
                  </a:lnTo>
                  <a:lnTo>
                    <a:pt x="9161603" y="18325"/>
                  </a:lnTo>
                  <a:lnTo>
                    <a:pt x="9117831" y="4737"/>
                  </a:lnTo>
                  <a:lnTo>
                    <a:pt x="90708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80237" y="2457446"/>
              <a:ext cx="9304020" cy="1399540"/>
            </a:xfrm>
            <a:custGeom>
              <a:avLst/>
              <a:gdLst/>
              <a:ahLst/>
              <a:cxnLst/>
              <a:rect l="l" t="t" r="r" b="b"/>
              <a:pathLst>
                <a:path w="9304020" h="1399539">
                  <a:moveTo>
                    <a:pt x="0" y="233184"/>
                  </a:moveTo>
                  <a:lnTo>
                    <a:pt x="4737" y="186191"/>
                  </a:lnTo>
                  <a:lnTo>
                    <a:pt x="18323" y="142421"/>
                  </a:lnTo>
                  <a:lnTo>
                    <a:pt x="39822" y="102811"/>
                  </a:lnTo>
                  <a:lnTo>
                    <a:pt x="68295" y="68300"/>
                  </a:lnTo>
                  <a:lnTo>
                    <a:pt x="102806" y="39825"/>
                  </a:lnTo>
                  <a:lnTo>
                    <a:pt x="142416" y="18325"/>
                  </a:lnTo>
                  <a:lnTo>
                    <a:pt x="186188" y="4737"/>
                  </a:lnTo>
                  <a:lnTo>
                    <a:pt x="233184" y="0"/>
                  </a:lnTo>
                  <a:lnTo>
                    <a:pt x="9070835" y="0"/>
                  </a:lnTo>
                  <a:lnTo>
                    <a:pt x="9117831" y="4737"/>
                  </a:lnTo>
                  <a:lnTo>
                    <a:pt x="9161603" y="18325"/>
                  </a:lnTo>
                  <a:lnTo>
                    <a:pt x="9201213" y="39825"/>
                  </a:lnTo>
                  <a:lnTo>
                    <a:pt x="9235724" y="68300"/>
                  </a:lnTo>
                  <a:lnTo>
                    <a:pt x="9264197" y="102811"/>
                  </a:lnTo>
                  <a:lnTo>
                    <a:pt x="9285696" y="142421"/>
                  </a:lnTo>
                  <a:lnTo>
                    <a:pt x="9299282" y="186191"/>
                  </a:lnTo>
                  <a:lnTo>
                    <a:pt x="9304020" y="233184"/>
                  </a:lnTo>
                  <a:lnTo>
                    <a:pt x="9304020" y="1165859"/>
                  </a:lnTo>
                  <a:lnTo>
                    <a:pt x="9299282" y="1212852"/>
                  </a:lnTo>
                  <a:lnTo>
                    <a:pt x="9285696" y="1256621"/>
                  </a:lnTo>
                  <a:lnTo>
                    <a:pt x="9264197" y="1296228"/>
                  </a:lnTo>
                  <a:lnTo>
                    <a:pt x="9235724" y="1330737"/>
                  </a:lnTo>
                  <a:lnTo>
                    <a:pt x="9201213" y="1359210"/>
                  </a:lnTo>
                  <a:lnTo>
                    <a:pt x="9161603" y="1380708"/>
                  </a:lnTo>
                  <a:lnTo>
                    <a:pt x="9117831" y="1394294"/>
                  </a:lnTo>
                  <a:lnTo>
                    <a:pt x="9070835" y="1399032"/>
                  </a:lnTo>
                  <a:lnTo>
                    <a:pt x="233184" y="1399032"/>
                  </a:lnTo>
                  <a:lnTo>
                    <a:pt x="186188" y="1394294"/>
                  </a:lnTo>
                  <a:lnTo>
                    <a:pt x="142416" y="1380708"/>
                  </a:lnTo>
                  <a:lnTo>
                    <a:pt x="102806" y="1359210"/>
                  </a:lnTo>
                  <a:lnTo>
                    <a:pt x="68295" y="1330737"/>
                  </a:lnTo>
                  <a:lnTo>
                    <a:pt x="39822" y="1296228"/>
                  </a:lnTo>
                  <a:lnTo>
                    <a:pt x="18323" y="1256621"/>
                  </a:lnTo>
                  <a:lnTo>
                    <a:pt x="4737" y="1212852"/>
                  </a:lnTo>
                  <a:lnTo>
                    <a:pt x="0" y="1165859"/>
                  </a:lnTo>
                  <a:lnTo>
                    <a:pt x="0" y="233184"/>
                  </a:lnTo>
                  <a:close/>
                </a:path>
              </a:pathLst>
            </a:custGeom>
            <a:ln w="25908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21207" y="2900171"/>
              <a:ext cx="9036685" cy="0"/>
            </a:xfrm>
            <a:custGeom>
              <a:avLst/>
              <a:gdLst/>
              <a:ahLst/>
              <a:cxnLst/>
              <a:rect l="l" t="t" r="r" b="b"/>
              <a:pathLst>
                <a:path w="9036685" h="0">
                  <a:moveTo>
                    <a:pt x="0" y="0"/>
                  </a:moveTo>
                  <a:lnTo>
                    <a:pt x="9036431" y="0"/>
                  </a:lnTo>
                </a:path>
              </a:pathLst>
            </a:custGeom>
            <a:ln w="9144">
              <a:solidFill>
                <a:srgbClr val="3E6DC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3771115" y="2537757"/>
            <a:ext cx="243395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latin typeface="Microsoft JhengHei"/>
                <a:cs typeface="Microsoft JhengHei"/>
              </a:rPr>
              <a:t>A</a:t>
            </a:r>
            <a:r>
              <a:rPr dirty="0" sz="2000" spc="120" b="1">
                <a:latin typeface="Microsoft JhengHei"/>
                <a:cs typeface="Microsoft JhengHei"/>
              </a:rPr>
              <a:t>.數 位學習 工作 坊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04402" y="2933039"/>
            <a:ext cx="284162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41275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Microsoft JhengHei"/>
                <a:cs typeface="Microsoft JhengHei"/>
              </a:rPr>
              <a:t>A1.</a:t>
            </a:r>
            <a:r>
              <a:rPr dirty="0" sz="1800" b="1">
                <a:latin typeface="Microsoft JhengHei"/>
                <a:cs typeface="Microsoft JhengHei"/>
              </a:rPr>
              <a:t>科技輔助自主學習含</a:t>
            </a:r>
            <a:r>
              <a:rPr dirty="0" sz="1800" spc="-50" b="1">
                <a:solidFill>
                  <a:srgbClr val="5B9BD4"/>
                </a:solidFill>
                <a:latin typeface="Microsoft JhengHei"/>
                <a:cs typeface="Microsoft JhengHei"/>
              </a:rPr>
              <a:t>數</a:t>
            </a:r>
            <a:r>
              <a:rPr dirty="0" sz="1800" b="1">
                <a:solidFill>
                  <a:srgbClr val="5B9BD4"/>
                </a:solidFill>
                <a:latin typeface="Microsoft JhengHei"/>
                <a:cs typeface="Microsoft JhengHei"/>
              </a:rPr>
              <a:t>位教學指引重要概念篇</a:t>
            </a:r>
            <a:r>
              <a:rPr dirty="0" sz="1800" spc="-20" b="1">
                <a:latin typeface="Microsoft JhengHei"/>
                <a:cs typeface="Microsoft JhengHei"/>
              </a:rPr>
              <a:t>(3hr) </a:t>
            </a:r>
            <a:r>
              <a:rPr dirty="0" sz="1800" spc="-5" b="1">
                <a:latin typeface="Microsoft JhengHei"/>
                <a:cs typeface="Microsoft JhengHei"/>
              </a:rPr>
              <a:t>(教育部認可之講師)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654052" y="3101289"/>
            <a:ext cx="27425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Microsoft JhengHei"/>
                <a:cs typeface="Microsoft JhengHei"/>
              </a:rPr>
              <a:t>A2.</a:t>
            </a:r>
            <a:r>
              <a:rPr dirty="0" sz="1800" spc="-5" b="1">
                <a:latin typeface="Microsoft JhengHei"/>
                <a:cs typeface="Microsoft JhengHei"/>
              </a:rPr>
              <a:t>數位學習平臺應用(</a:t>
            </a:r>
            <a:r>
              <a:rPr dirty="0" sz="1800" spc="-20" b="1">
                <a:latin typeface="Microsoft JhengHei"/>
                <a:cs typeface="Microsoft JhengHei"/>
              </a:rPr>
              <a:t>3hr)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561241" y="3375609"/>
            <a:ext cx="29298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Microsoft JhengHei"/>
                <a:cs typeface="Microsoft JhengHei"/>
              </a:rPr>
              <a:t>(各數位學習平臺認可之講師)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765756" y="3084144"/>
            <a:ext cx="27438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4805" marR="5080" indent="-33274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5B9BD4"/>
                </a:solidFill>
                <a:latin typeface="Microsoft JhengHei"/>
                <a:cs typeface="Microsoft JhengHei"/>
              </a:rPr>
              <a:t>A3.</a:t>
            </a:r>
            <a:r>
              <a:rPr dirty="0" sz="1800" spc="-5" b="1">
                <a:solidFill>
                  <a:srgbClr val="5B9BD4"/>
                </a:solidFill>
                <a:latin typeface="Microsoft JhengHei"/>
                <a:cs typeface="Microsoft JhengHei"/>
              </a:rPr>
              <a:t>數位教學指引培力(</a:t>
            </a:r>
            <a:r>
              <a:rPr dirty="0" sz="1800" spc="-20" b="1">
                <a:solidFill>
                  <a:srgbClr val="5B9BD4"/>
                </a:solidFill>
                <a:latin typeface="Microsoft JhengHei"/>
                <a:cs typeface="Microsoft JhengHei"/>
              </a:rPr>
              <a:t>3hr) </a:t>
            </a:r>
            <a:r>
              <a:rPr dirty="0" sz="1800" spc="-5" b="1">
                <a:solidFill>
                  <a:srgbClr val="5B9BD4"/>
                </a:solidFill>
                <a:latin typeface="Microsoft JhengHei"/>
                <a:cs typeface="Microsoft JhengHei"/>
              </a:rPr>
              <a:t>(教育部認可之講師)</a:t>
            </a:r>
            <a:endParaRPr sz="1800">
              <a:latin typeface="Microsoft JhengHei"/>
              <a:cs typeface="Microsoft JhengHei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367220" y="2890837"/>
            <a:ext cx="6334125" cy="3712845"/>
            <a:chOff x="367220" y="2890837"/>
            <a:chExt cx="6334125" cy="3712845"/>
          </a:xfrm>
        </p:grpSpPr>
        <p:sp>
          <p:nvSpPr>
            <p:cNvPr id="25" name="object 25" descr=""/>
            <p:cNvSpPr/>
            <p:nvPr/>
          </p:nvSpPr>
          <p:spPr>
            <a:xfrm>
              <a:off x="3406140" y="2895600"/>
              <a:ext cx="0" cy="815340"/>
            </a:xfrm>
            <a:custGeom>
              <a:avLst/>
              <a:gdLst/>
              <a:ahLst/>
              <a:cxnLst/>
              <a:rect l="l" t="t" r="r" b="b"/>
              <a:pathLst>
                <a:path w="0" h="815339">
                  <a:moveTo>
                    <a:pt x="0" y="0"/>
                  </a:moveTo>
                  <a:lnTo>
                    <a:pt x="0" y="814984"/>
                  </a:lnTo>
                </a:path>
              </a:pathLst>
            </a:custGeom>
            <a:ln w="9144">
              <a:solidFill>
                <a:srgbClr val="3E6D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696455" y="2895600"/>
              <a:ext cx="0" cy="815340"/>
            </a:xfrm>
            <a:custGeom>
              <a:avLst/>
              <a:gdLst/>
              <a:ahLst/>
              <a:cxnLst/>
              <a:rect l="l" t="t" r="r" b="b"/>
              <a:pathLst>
                <a:path w="0" h="815339">
                  <a:moveTo>
                    <a:pt x="0" y="0"/>
                  </a:moveTo>
                  <a:lnTo>
                    <a:pt x="0" y="814984"/>
                  </a:lnTo>
                </a:path>
              </a:pathLst>
            </a:custGeom>
            <a:ln w="9144">
              <a:solidFill>
                <a:srgbClr val="3E6D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368552" y="3864865"/>
              <a:ext cx="413384" cy="741045"/>
            </a:xfrm>
            <a:custGeom>
              <a:avLst/>
              <a:gdLst/>
              <a:ahLst/>
              <a:cxnLst/>
              <a:rect l="l" t="t" r="r" b="b"/>
              <a:pathLst>
                <a:path w="413385" h="741045">
                  <a:moveTo>
                    <a:pt x="309753" y="0"/>
                  </a:moveTo>
                  <a:lnTo>
                    <a:pt x="103251" y="0"/>
                  </a:lnTo>
                  <a:lnTo>
                    <a:pt x="103251" y="534161"/>
                  </a:lnTo>
                  <a:lnTo>
                    <a:pt x="0" y="534161"/>
                  </a:lnTo>
                  <a:lnTo>
                    <a:pt x="206502" y="740663"/>
                  </a:lnTo>
                  <a:lnTo>
                    <a:pt x="413004" y="534161"/>
                  </a:lnTo>
                  <a:lnTo>
                    <a:pt x="309753" y="534161"/>
                  </a:lnTo>
                  <a:lnTo>
                    <a:pt x="30975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80238" y="6226304"/>
              <a:ext cx="4186554" cy="364490"/>
            </a:xfrm>
            <a:custGeom>
              <a:avLst/>
              <a:gdLst/>
              <a:ahLst/>
              <a:cxnLst/>
              <a:rect l="l" t="t" r="r" b="b"/>
              <a:pathLst>
                <a:path w="4186554" h="364490">
                  <a:moveTo>
                    <a:pt x="4125722" y="0"/>
                  </a:moveTo>
                  <a:lnTo>
                    <a:pt x="60706" y="0"/>
                  </a:lnTo>
                  <a:lnTo>
                    <a:pt x="37076" y="4770"/>
                  </a:lnTo>
                  <a:lnTo>
                    <a:pt x="17780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80" y="346456"/>
                  </a:lnTo>
                  <a:lnTo>
                    <a:pt x="37076" y="359465"/>
                  </a:lnTo>
                  <a:lnTo>
                    <a:pt x="60706" y="364236"/>
                  </a:lnTo>
                  <a:lnTo>
                    <a:pt x="4125722" y="364236"/>
                  </a:lnTo>
                  <a:lnTo>
                    <a:pt x="4149351" y="359465"/>
                  </a:lnTo>
                  <a:lnTo>
                    <a:pt x="4168647" y="346456"/>
                  </a:lnTo>
                  <a:lnTo>
                    <a:pt x="4181657" y="327159"/>
                  </a:lnTo>
                  <a:lnTo>
                    <a:pt x="4186428" y="303530"/>
                  </a:lnTo>
                  <a:lnTo>
                    <a:pt x="4186428" y="60706"/>
                  </a:lnTo>
                  <a:lnTo>
                    <a:pt x="4181657" y="37076"/>
                  </a:lnTo>
                  <a:lnTo>
                    <a:pt x="4168647" y="17780"/>
                  </a:lnTo>
                  <a:lnTo>
                    <a:pt x="4149351" y="4770"/>
                  </a:lnTo>
                  <a:lnTo>
                    <a:pt x="412572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380238" y="6226304"/>
              <a:ext cx="4186554" cy="364490"/>
            </a:xfrm>
            <a:custGeom>
              <a:avLst/>
              <a:gdLst/>
              <a:ahLst/>
              <a:cxnLst/>
              <a:rect l="l" t="t" r="r" b="b"/>
              <a:pathLst>
                <a:path w="4186554" h="364490">
                  <a:moveTo>
                    <a:pt x="0" y="60706"/>
                  </a:moveTo>
                  <a:lnTo>
                    <a:pt x="4770" y="37076"/>
                  </a:lnTo>
                  <a:lnTo>
                    <a:pt x="17780" y="17780"/>
                  </a:lnTo>
                  <a:lnTo>
                    <a:pt x="37076" y="4770"/>
                  </a:lnTo>
                  <a:lnTo>
                    <a:pt x="60706" y="0"/>
                  </a:lnTo>
                  <a:lnTo>
                    <a:pt x="4125722" y="0"/>
                  </a:lnTo>
                  <a:lnTo>
                    <a:pt x="4149351" y="4770"/>
                  </a:lnTo>
                  <a:lnTo>
                    <a:pt x="4168647" y="17780"/>
                  </a:lnTo>
                  <a:lnTo>
                    <a:pt x="4181657" y="37076"/>
                  </a:lnTo>
                  <a:lnTo>
                    <a:pt x="4186428" y="60706"/>
                  </a:lnTo>
                  <a:lnTo>
                    <a:pt x="4186428" y="303530"/>
                  </a:lnTo>
                  <a:lnTo>
                    <a:pt x="4181657" y="327159"/>
                  </a:lnTo>
                  <a:lnTo>
                    <a:pt x="4168647" y="346456"/>
                  </a:lnTo>
                  <a:lnTo>
                    <a:pt x="4149351" y="359465"/>
                  </a:lnTo>
                  <a:lnTo>
                    <a:pt x="4125722" y="364236"/>
                  </a:lnTo>
                  <a:lnTo>
                    <a:pt x="60706" y="364236"/>
                  </a:lnTo>
                  <a:lnTo>
                    <a:pt x="37076" y="359465"/>
                  </a:lnTo>
                  <a:lnTo>
                    <a:pt x="17780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25908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1316819" y="6251585"/>
            <a:ext cx="2311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Microsoft JhengHei"/>
                <a:cs typeface="Microsoft JhengHei"/>
              </a:rPr>
              <a:t>取得自主學習講師認證</a:t>
            </a:r>
            <a:endParaRPr sz="1800">
              <a:latin typeface="Microsoft JhengHei"/>
              <a:cs typeface="Microsoft JhengHei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367220" y="3857245"/>
            <a:ext cx="4212590" cy="2368550"/>
            <a:chOff x="367220" y="3857245"/>
            <a:chExt cx="4212590" cy="2368550"/>
          </a:xfrm>
        </p:grpSpPr>
        <p:sp>
          <p:nvSpPr>
            <p:cNvPr id="32" name="object 32" descr=""/>
            <p:cNvSpPr/>
            <p:nvPr/>
          </p:nvSpPr>
          <p:spPr>
            <a:xfrm>
              <a:off x="2889503" y="3857245"/>
              <a:ext cx="414655" cy="2368550"/>
            </a:xfrm>
            <a:custGeom>
              <a:avLst/>
              <a:gdLst/>
              <a:ahLst/>
              <a:cxnLst/>
              <a:rect l="l" t="t" r="r" b="b"/>
              <a:pathLst>
                <a:path w="414654" h="2368550">
                  <a:moveTo>
                    <a:pt x="310896" y="0"/>
                  </a:moveTo>
                  <a:lnTo>
                    <a:pt x="103632" y="0"/>
                  </a:lnTo>
                  <a:lnTo>
                    <a:pt x="103632" y="2161032"/>
                  </a:lnTo>
                  <a:lnTo>
                    <a:pt x="0" y="2161032"/>
                  </a:lnTo>
                  <a:lnTo>
                    <a:pt x="207264" y="2368296"/>
                  </a:lnTo>
                  <a:lnTo>
                    <a:pt x="414528" y="2161032"/>
                  </a:lnTo>
                  <a:lnTo>
                    <a:pt x="310896" y="2161032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80238" y="3967736"/>
              <a:ext cx="4186554" cy="364490"/>
            </a:xfrm>
            <a:custGeom>
              <a:avLst/>
              <a:gdLst/>
              <a:ahLst/>
              <a:cxnLst/>
              <a:rect l="l" t="t" r="r" b="b"/>
              <a:pathLst>
                <a:path w="4186554" h="364489">
                  <a:moveTo>
                    <a:pt x="4125722" y="0"/>
                  </a:moveTo>
                  <a:lnTo>
                    <a:pt x="60706" y="0"/>
                  </a:lnTo>
                  <a:lnTo>
                    <a:pt x="37076" y="4770"/>
                  </a:lnTo>
                  <a:lnTo>
                    <a:pt x="17780" y="17779"/>
                  </a:lnTo>
                  <a:lnTo>
                    <a:pt x="4770" y="37076"/>
                  </a:lnTo>
                  <a:lnTo>
                    <a:pt x="0" y="60705"/>
                  </a:lnTo>
                  <a:lnTo>
                    <a:pt x="0" y="303529"/>
                  </a:lnTo>
                  <a:lnTo>
                    <a:pt x="4770" y="327159"/>
                  </a:lnTo>
                  <a:lnTo>
                    <a:pt x="17780" y="346455"/>
                  </a:lnTo>
                  <a:lnTo>
                    <a:pt x="37076" y="359465"/>
                  </a:lnTo>
                  <a:lnTo>
                    <a:pt x="60706" y="364235"/>
                  </a:lnTo>
                  <a:lnTo>
                    <a:pt x="4125722" y="364235"/>
                  </a:lnTo>
                  <a:lnTo>
                    <a:pt x="4149351" y="359465"/>
                  </a:lnTo>
                  <a:lnTo>
                    <a:pt x="4168647" y="346455"/>
                  </a:lnTo>
                  <a:lnTo>
                    <a:pt x="4181657" y="327159"/>
                  </a:lnTo>
                  <a:lnTo>
                    <a:pt x="4186428" y="303529"/>
                  </a:lnTo>
                  <a:lnTo>
                    <a:pt x="4186428" y="60705"/>
                  </a:lnTo>
                  <a:lnTo>
                    <a:pt x="4181657" y="37076"/>
                  </a:lnTo>
                  <a:lnTo>
                    <a:pt x="4168647" y="17779"/>
                  </a:lnTo>
                  <a:lnTo>
                    <a:pt x="4149351" y="4770"/>
                  </a:lnTo>
                  <a:lnTo>
                    <a:pt x="41257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80238" y="3967736"/>
              <a:ext cx="4186554" cy="364490"/>
            </a:xfrm>
            <a:custGeom>
              <a:avLst/>
              <a:gdLst/>
              <a:ahLst/>
              <a:cxnLst/>
              <a:rect l="l" t="t" r="r" b="b"/>
              <a:pathLst>
                <a:path w="4186554" h="364489">
                  <a:moveTo>
                    <a:pt x="0" y="60705"/>
                  </a:moveTo>
                  <a:lnTo>
                    <a:pt x="4770" y="37076"/>
                  </a:lnTo>
                  <a:lnTo>
                    <a:pt x="17780" y="17779"/>
                  </a:lnTo>
                  <a:lnTo>
                    <a:pt x="37076" y="4770"/>
                  </a:lnTo>
                  <a:lnTo>
                    <a:pt x="60706" y="0"/>
                  </a:lnTo>
                  <a:lnTo>
                    <a:pt x="4125722" y="0"/>
                  </a:lnTo>
                  <a:lnTo>
                    <a:pt x="4149351" y="4770"/>
                  </a:lnTo>
                  <a:lnTo>
                    <a:pt x="4168647" y="17779"/>
                  </a:lnTo>
                  <a:lnTo>
                    <a:pt x="4181657" y="37076"/>
                  </a:lnTo>
                  <a:lnTo>
                    <a:pt x="4186428" y="60705"/>
                  </a:lnTo>
                  <a:lnTo>
                    <a:pt x="4186428" y="303529"/>
                  </a:lnTo>
                  <a:lnTo>
                    <a:pt x="4181657" y="327159"/>
                  </a:lnTo>
                  <a:lnTo>
                    <a:pt x="4168647" y="346455"/>
                  </a:lnTo>
                  <a:lnTo>
                    <a:pt x="4149351" y="359465"/>
                  </a:lnTo>
                  <a:lnTo>
                    <a:pt x="4125722" y="364235"/>
                  </a:lnTo>
                  <a:lnTo>
                    <a:pt x="60706" y="364235"/>
                  </a:lnTo>
                  <a:lnTo>
                    <a:pt x="37076" y="359465"/>
                  </a:lnTo>
                  <a:lnTo>
                    <a:pt x="17780" y="346455"/>
                  </a:lnTo>
                  <a:lnTo>
                    <a:pt x="4770" y="327159"/>
                  </a:lnTo>
                  <a:lnTo>
                    <a:pt x="0" y="303529"/>
                  </a:lnTo>
                  <a:lnTo>
                    <a:pt x="0" y="60705"/>
                  </a:lnTo>
                  <a:close/>
                </a:path>
              </a:pathLst>
            </a:custGeom>
            <a:ln w="25908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1149211" y="3993326"/>
            <a:ext cx="25920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Microsoft JhengHei"/>
                <a:cs typeface="Microsoft JhengHei"/>
              </a:rPr>
              <a:t>C.數位學習講師培訓(2</a:t>
            </a:r>
            <a:r>
              <a:rPr dirty="0" sz="1800" spc="-25" b="1">
                <a:latin typeface="Microsoft JhengHei"/>
                <a:cs typeface="Microsoft JhengHei"/>
              </a:rPr>
              <a:t>日)</a:t>
            </a:r>
            <a:endParaRPr sz="1800">
              <a:latin typeface="Microsoft JhengHei"/>
              <a:cs typeface="Microsoft JhengHei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359600" y="4585654"/>
            <a:ext cx="4214495" cy="390525"/>
            <a:chOff x="359600" y="4585654"/>
            <a:chExt cx="4214495" cy="390525"/>
          </a:xfrm>
        </p:grpSpPr>
        <p:sp>
          <p:nvSpPr>
            <p:cNvPr id="37" name="object 37" descr=""/>
            <p:cNvSpPr/>
            <p:nvPr/>
          </p:nvSpPr>
          <p:spPr>
            <a:xfrm>
              <a:off x="372618" y="4598672"/>
              <a:ext cx="4188460" cy="364490"/>
            </a:xfrm>
            <a:custGeom>
              <a:avLst/>
              <a:gdLst/>
              <a:ahLst/>
              <a:cxnLst/>
              <a:rect l="l" t="t" r="r" b="b"/>
              <a:pathLst>
                <a:path w="4188460" h="364489">
                  <a:moveTo>
                    <a:pt x="4127246" y="0"/>
                  </a:moveTo>
                  <a:lnTo>
                    <a:pt x="60706" y="0"/>
                  </a:lnTo>
                  <a:lnTo>
                    <a:pt x="37076" y="4770"/>
                  </a:lnTo>
                  <a:lnTo>
                    <a:pt x="17780" y="17780"/>
                  </a:lnTo>
                  <a:lnTo>
                    <a:pt x="4770" y="37076"/>
                  </a:lnTo>
                  <a:lnTo>
                    <a:pt x="0" y="60706"/>
                  </a:lnTo>
                  <a:lnTo>
                    <a:pt x="0" y="303530"/>
                  </a:lnTo>
                  <a:lnTo>
                    <a:pt x="4770" y="327159"/>
                  </a:lnTo>
                  <a:lnTo>
                    <a:pt x="17780" y="346456"/>
                  </a:lnTo>
                  <a:lnTo>
                    <a:pt x="37076" y="359465"/>
                  </a:lnTo>
                  <a:lnTo>
                    <a:pt x="60706" y="364236"/>
                  </a:lnTo>
                  <a:lnTo>
                    <a:pt x="4127246" y="364236"/>
                  </a:lnTo>
                  <a:lnTo>
                    <a:pt x="4150875" y="359465"/>
                  </a:lnTo>
                  <a:lnTo>
                    <a:pt x="4170171" y="346456"/>
                  </a:lnTo>
                  <a:lnTo>
                    <a:pt x="4183181" y="327159"/>
                  </a:lnTo>
                  <a:lnTo>
                    <a:pt x="4187952" y="303530"/>
                  </a:lnTo>
                  <a:lnTo>
                    <a:pt x="4187952" y="60706"/>
                  </a:lnTo>
                  <a:lnTo>
                    <a:pt x="4183181" y="37076"/>
                  </a:lnTo>
                  <a:lnTo>
                    <a:pt x="4170171" y="17780"/>
                  </a:lnTo>
                  <a:lnTo>
                    <a:pt x="4150875" y="4770"/>
                  </a:lnTo>
                  <a:lnTo>
                    <a:pt x="412724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72618" y="4598672"/>
              <a:ext cx="4188460" cy="364490"/>
            </a:xfrm>
            <a:custGeom>
              <a:avLst/>
              <a:gdLst/>
              <a:ahLst/>
              <a:cxnLst/>
              <a:rect l="l" t="t" r="r" b="b"/>
              <a:pathLst>
                <a:path w="4188460" h="364489">
                  <a:moveTo>
                    <a:pt x="0" y="60706"/>
                  </a:moveTo>
                  <a:lnTo>
                    <a:pt x="4770" y="37076"/>
                  </a:lnTo>
                  <a:lnTo>
                    <a:pt x="17780" y="17780"/>
                  </a:lnTo>
                  <a:lnTo>
                    <a:pt x="37076" y="4770"/>
                  </a:lnTo>
                  <a:lnTo>
                    <a:pt x="60706" y="0"/>
                  </a:lnTo>
                  <a:lnTo>
                    <a:pt x="4127246" y="0"/>
                  </a:lnTo>
                  <a:lnTo>
                    <a:pt x="4150875" y="4770"/>
                  </a:lnTo>
                  <a:lnTo>
                    <a:pt x="4170171" y="17780"/>
                  </a:lnTo>
                  <a:lnTo>
                    <a:pt x="4183181" y="37076"/>
                  </a:lnTo>
                  <a:lnTo>
                    <a:pt x="4187952" y="60706"/>
                  </a:lnTo>
                  <a:lnTo>
                    <a:pt x="4187952" y="303530"/>
                  </a:lnTo>
                  <a:lnTo>
                    <a:pt x="4183181" y="327159"/>
                  </a:lnTo>
                  <a:lnTo>
                    <a:pt x="4170171" y="346456"/>
                  </a:lnTo>
                  <a:lnTo>
                    <a:pt x="4150875" y="359465"/>
                  </a:lnTo>
                  <a:lnTo>
                    <a:pt x="4127246" y="364236"/>
                  </a:lnTo>
                  <a:lnTo>
                    <a:pt x="60706" y="364236"/>
                  </a:lnTo>
                  <a:lnTo>
                    <a:pt x="37076" y="359465"/>
                  </a:lnTo>
                  <a:lnTo>
                    <a:pt x="17780" y="346456"/>
                  </a:lnTo>
                  <a:lnTo>
                    <a:pt x="4770" y="327159"/>
                  </a:lnTo>
                  <a:lnTo>
                    <a:pt x="0" y="303530"/>
                  </a:lnTo>
                  <a:lnTo>
                    <a:pt x="0" y="60706"/>
                  </a:lnTo>
                  <a:close/>
                </a:path>
              </a:pathLst>
            </a:custGeom>
            <a:ln w="25908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1309735" y="4624091"/>
            <a:ext cx="2311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Microsoft JhengHei"/>
                <a:cs typeface="Microsoft JhengHei"/>
              </a:rPr>
              <a:t>取得數位學習講師認證</a:t>
            </a:r>
            <a:endParaRPr sz="1800">
              <a:latin typeface="Microsoft JhengHei"/>
              <a:cs typeface="Microsoft JhengHei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359600" y="5117528"/>
            <a:ext cx="4961255" cy="351155"/>
            <a:chOff x="359600" y="5117528"/>
            <a:chExt cx="4961255" cy="351155"/>
          </a:xfrm>
        </p:grpSpPr>
        <p:sp>
          <p:nvSpPr>
            <p:cNvPr id="41" name="object 41" descr=""/>
            <p:cNvSpPr/>
            <p:nvPr/>
          </p:nvSpPr>
          <p:spPr>
            <a:xfrm>
              <a:off x="372618" y="5130545"/>
              <a:ext cx="4935220" cy="325120"/>
            </a:xfrm>
            <a:custGeom>
              <a:avLst/>
              <a:gdLst/>
              <a:ahLst/>
              <a:cxnLst/>
              <a:rect l="l" t="t" r="r" b="b"/>
              <a:pathLst>
                <a:path w="4935220" h="325120">
                  <a:moveTo>
                    <a:pt x="4880610" y="0"/>
                  </a:moveTo>
                  <a:lnTo>
                    <a:pt x="54102" y="0"/>
                  </a:lnTo>
                  <a:lnTo>
                    <a:pt x="33041" y="4251"/>
                  </a:lnTo>
                  <a:lnTo>
                    <a:pt x="15844" y="15844"/>
                  </a:lnTo>
                  <a:lnTo>
                    <a:pt x="4251" y="33041"/>
                  </a:lnTo>
                  <a:lnTo>
                    <a:pt x="0" y="54101"/>
                  </a:lnTo>
                  <a:lnTo>
                    <a:pt x="0" y="270509"/>
                  </a:lnTo>
                  <a:lnTo>
                    <a:pt x="4251" y="291570"/>
                  </a:lnTo>
                  <a:lnTo>
                    <a:pt x="15844" y="308767"/>
                  </a:lnTo>
                  <a:lnTo>
                    <a:pt x="33041" y="320360"/>
                  </a:lnTo>
                  <a:lnTo>
                    <a:pt x="54102" y="324611"/>
                  </a:lnTo>
                  <a:lnTo>
                    <a:pt x="4880610" y="324611"/>
                  </a:lnTo>
                  <a:lnTo>
                    <a:pt x="4901670" y="320360"/>
                  </a:lnTo>
                  <a:lnTo>
                    <a:pt x="4918867" y="308767"/>
                  </a:lnTo>
                  <a:lnTo>
                    <a:pt x="4930460" y="291570"/>
                  </a:lnTo>
                  <a:lnTo>
                    <a:pt x="4934712" y="270509"/>
                  </a:lnTo>
                  <a:lnTo>
                    <a:pt x="4934712" y="54101"/>
                  </a:lnTo>
                  <a:lnTo>
                    <a:pt x="4930460" y="33041"/>
                  </a:lnTo>
                  <a:lnTo>
                    <a:pt x="4918867" y="15844"/>
                  </a:lnTo>
                  <a:lnTo>
                    <a:pt x="4901670" y="4251"/>
                  </a:lnTo>
                  <a:lnTo>
                    <a:pt x="48806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72618" y="5130545"/>
              <a:ext cx="4935220" cy="325120"/>
            </a:xfrm>
            <a:custGeom>
              <a:avLst/>
              <a:gdLst/>
              <a:ahLst/>
              <a:cxnLst/>
              <a:rect l="l" t="t" r="r" b="b"/>
              <a:pathLst>
                <a:path w="4935220" h="325120">
                  <a:moveTo>
                    <a:pt x="0" y="54101"/>
                  </a:moveTo>
                  <a:lnTo>
                    <a:pt x="4251" y="33041"/>
                  </a:lnTo>
                  <a:lnTo>
                    <a:pt x="15844" y="15844"/>
                  </a:lnTo>
                  <a:lnTo>
                    <a:pt x="33041" y="4251"/>
                  </a:lnTo>
                  <a:lnTo>
                    <a:pt x="54102" y="0"/>
                  </a:lnTo>
                  <a:lnTo>
                    <a:pt x="4880610" y="0"/>
                  </a:lnTo>
                  <a:lnTo>
                    <a:pt x="4901670" y="4251"/>
                  </a:lnTo>
                  <a:lnTo>
                    <a:pt x="4918867" y="15844"/>
                  </a:lnTo>
                  <a:lnTo>
                    <a:pt x="4930460" y="33041"/>
                  </a:lnTo>
                  <a:lnTo>
                    <a:pt x="4934712" y="54101"/>
                  </a:lnTo>
                  <a:lnTo>
                    <a:pt x="4934712" y="270509"/>
                  </a:lnTo>
                  <a:lnTo>
                    <a:pt x="4930460" y="291570"/>
                  </a:lnTo>
                  <a:lnTo>
                    <a:pt x="4918867" y="308767"/>
                  </a:lnTo>
                  <a:lnTo>
                    <a:pt x="4901670" y="320360"/>
                  </a:lnTo>
                  <a:lnTo>
                    <a:pt x="4880610" y="324611"/>
                  </a:lnTo>
                  <a:lnTo>
                    <a:pt x="54102" y="324611"/>
                  </a:lnTo>
                  <a:lnTo>
                    <a:pt x="33041" y="320360"/>
                  </a:lnTo>
                  <a:lnTo>
                    <a:pt x="15844" y="308767"/>
                  </a:lnTo>
                  <a:lnTo>
                    <a:pt x="4251" y="291570"/>
                  </a:lnTo>
                  <a:lnTo>
                    <a:pt x="0" y="270509"/>
                  </a:lnTo>
                  <a:lnTo>
                    <a:pt x="0" y="54101"/>
                  </a:lnTo>
                  <a:close/>
                </a:path>
              </a:pathLst>
            </a:custGeom>
            <a:ln w="25908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837076" y="5136009"/>
            <a:ext cx="40036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Microsoft JhengHei"/>
                <a:cs typeface="Microsoft JhengHei"/>
              </a:rPr>
              <a:t>B1.</a:t>
            </a:r>
            <a:r>
              <a:rPr dirty="0" sz="1800" spc="-5" b="1">
                <a:latin typeface="Microsoft JhengHei"/>
                <a:cs typeface="Microsoft JhengHei"/>
              </a:rPr>
              <a:t>科技輔助自主學習工作坊(</a:t>
            </a:r>
            <a:r>
              <a:rPr dirty="0" sz="1800" spc="-10" b="1">
                <a:latin typeface="Microsoft JhengHei"/>
                <a:cs typeface="Microsoft JhengHei"/>
              </a:rPr>
              <a:t>2</a:t>
            </a:r>
            <a:r>
              <a:rPr dirty="0" sz="1800" b="1">
                <a:latin typeface="Microsoft JhengHei"/>
                <a:cs typeface="Microsoft JhengHei"/>
              </a:rPr>
              <a:t>日</a:t>
            </a:r>
            <a:r>
              <a:rPr dirty="0" sz="1800" spc="-20">
                <a:latin typeface="Microsoft JhengHei"/>
                <a:cs typeface="Microsoft JhengHei"/>
              </a:rPr>
              <a:t>)(選修)</a:t>
            </a:r>
            <a:endParaRPr sz="1800">
              <a:latin typeface="Microsoft JhengHei"/>
              <a:cs typeface="Microsoft JhengHei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367220" y="5577777"/>
            <a:ext cx="4212590" cy="391795"/>
            <a:chOff x="367220" y="5577777"/>
            <a:chExt cx="4212590" cy="391795"/>
          </a:xfrm>
        </p:grpSpPr>
        <p:sp>
          <p:nvSpPr>
            <p:cNvPr id="45" name="object 45" descr=""/>
            <p:cNvSpPr/>
            <p:nvPr/>
          </p:nvSpPr>
          <p:spPr>
            <a:xfrm>
              <a:off x="380238" y="5590795"/>
              <a:ext cx="4186554" cy="365760"/>
            </a:xfrm>
            <a:custGeom>
              <a:avLst/>
              <a:gdLst/>
              <a:ahLst/>
              <a:cxnLst/>
              <a:rect l="l" t="t" r="r" b="b"/>
              <a:pathLst>
                <a:path w="4186554" h="365760">
                  <a:moveTo>
                    <a:pt x="4125467" y="0"/>
                  </a:moveTo>
                  <a:lnTo>
                    <a:pt x="60960" y="0"/>
                  </a:lnTo>
                  <a:lnTo>
                    <a:pt x="37231" y="4790"/>
                  </a:lnTo>
                  <a:lnTo>
                    <a:pt x="17854" y="17854"/>
                  </a:lnTo>
                  <a:lnTo>
                    <a:pt x="4790" y="37231"/>
                  </a:lnTo>
                  <a:lnTo>
                    <a:pt x="0" y="60959"/>
                  </a:lnTo>
                  <a:lnTo>
                    <a:pt x="0" y="304799"/>
                  </a:lnTo>
                  <a:lnTo>
                    <a:pt x="4790" y="328528"/>
                  </a:lnTo>
                  <a:lnTo>
                    <a:pt x="17854" y="347905"/>
                  </a:lnTo>
                  <a:lnTo>
                    <a:pt x="37231" y="360969"/>
                  </a:lnTo>
                  <a:lnTo>
                    <a:pt x="60960" y="365759"/>
                  </a:lnTo>
                  <a:lnTo>
                    <a:pt x="4125467" y="365759"/>
                  </a:lnTo>
                  <a:lnTo>
                    <a:pt x="4149196" y="360969"/>
                  </a:lnTo>
                  <a:lnTo>
                    <a:pt x="4168573" y="347905"/>
                  </a:lnTo>
                  <a:lnTo>
                    <a:pt x="4181637" y="328528"/>
                  </a:lnTo>
                  <a:lnTo>
                    <a:pt x="4186428" y="304799"/>
                  </a:lnTo>
                  <a:lnTo>
                    <a:pt x="4186428" y="60959"/>
                  </a:lnTo>
                  <a:lnTo>
                    <a:pt x="4181637" y="37231"/>
                  </a:lnTo>
                  <a:lnTo>
                    <a:pt x="4168573" y="17854"/>
                  </a:lnTo>
                  <a:lnTo>
                    <a:pt x="4149196" y="4790"/>
                  </a:lnTo>
                  <a:lnTo>
                    <a:pt x="4125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380238" y="5590795"/>
              <a:ext cx="4186554" cy="365760"/>
            </a:xfrm>
            <a:custGeom>
              <a:avLst/>
              <a:gdLst/>
              <a:ahLst/>
              <a:cxnLst/>
              <a:rect l="l" t="t" r="r" b="b"/>
              <a:pathLst>
                <a:path w="4186554" h="365760">
                  <a:moveTo>
                    <a:pt x="0" y="60959"/>
                  </a:moveTo>
                  <a:lnTo>
                    <a:pt x="4790" y="37231"/>
                  </a:lnTo>
                  <a:lnTo>
                    <a:pt x="17854" y="17854"/>
                  </a:lnTo>
                  <a:lnTo>
                    <a:pt x="37231" y="4790"/>
                  </a:lnTo>
                  <a:lnTo>
                    <a:pt x="60960" y="0"/>
                  </a:lnTo>
                  <a:lnTo>
                    <a:pt x="4125467" y="0"/>
                  </a:lnTo>
                  <a:lnTo>
                    <a:pt x="4149196" y="4790"/>
                  </a:lnTo>
                  <a:lnTo>
                    <a:pt x="4168573" y="17854"/>
                  </a:lnTo>
                  <a:lnTo>
                    <a:pt x="4181637" y="37231"/>
                  </a:lnTo>
                  <a:lnTo>
                    <a:pt x="4186428" y="60959"/>
                  </a:lnTo>
                  <a:lnTo>
                    <a:pt x="4186428" y="304799"/>
                  </a:lnTo>
                  <a:lnTo>
                    <a:pt x="4181637" y="328528"/>
                  </a:lnTo>
                  <a:lnTo>
                    <a:pt x="4168573" y="347905"/>
                  </a:lnTo>
                  <a:lnTo>
                    <a:pt x="4149196" y="360969"/>
                  </a:lnTo>
                  <a:lnTo>
                    <a:pt x="4125467" y="365759"/>
                  </a:lnTo>
                  <a:lnTo>
                    <a:pt x="60960" y="365759"/>
                  </a:lnTo>
                  <a:lnTo>
                    <a:pt x="37231" y="360969"/>
                  </a:lnTo>
                  <a:lnTo>
                    <a:pt x="17854" y="347905"/>
                  </a:lnTo>
                  <a:lnTo>
                    <a:pt x="4790" y="328528"/>
                  </a:lnTo>
                  <a:lnTo>
                    <a:pt x="0" y="304799"/>
                  </a:lnTo>
                  <a:lnTo>
                    <a:pt x="0" y="60959"/>
                  </a:lnTo>
                  <a:close/>
                </a:path>
              </a:pathLst>
            </a:custGeom>
            <a:ln w="25908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"/>
          <p:cNvSpPr txBox="1"/>
          <p:nvPr/>
        </p:nvSpPr>
        <p:spPr>
          <a:xfrm>
            <a:off x="719443" y="5616879"/>
            <a:ext cx="35064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0" b="1">
                <a:latin typeface="Microsoft JhengHei"/>
                <a:cs typeface="Microsoft JhengHei"/>
              </a:rPr>
              <a:t>D</a:t>
            </a:r>
            <a:r>
              <a:rPr dirty="0" sz="1800" spc="-20" b="1">
                <a:latin typeface="Microsoft JhengHei"/>
                <a:cs typeface="Microsoft JhengHei"/>
              </a:rPr>
              <a:t>.科技輔助自主學習講師培訓(</a:t>
            </a:r>
            <a:r>
              <a:rPr dirty="0" sz="1800" spc="-10" b="1">
                <a:latin typeface="Microsoft JhengHei"/>
                <a:cs typeface="Microsoft JhengHei"/>
              </a:rPr>
              <a:t>1</a:t>
            </a:r>
            <a:r>
              <a:rPr dirty="0" sz="1800" b="1">
                <a:latin typeface="Microsoft JhengHei"/>
                <a:cs typeface="Microsoft JhengHei"/>
              </a:rPr>
              <a:t>日</a:t>
            </a:r>
            <a:r>
              <a:rPr dirty="0" sz="1800" spc="-50">
                <a:latin typeface="Microsoft JhengHei"/>
                <a:cs typeface="Microsoft JhengHei"/>
              </a:rPr>
              <a:t>)</a:t>
            </a:r>
            <a:endParaRPr sz="1800">
              <a:latin typeface="Microsoft JhengHei"/>
              <a:cs typeface="Microsoft JhengHei"/>
            </a:endParaRPr>
          </a:p>
        </p:txBody>
      </p:sp>
      <p:grpSp>
        <p:nvGrpSpPr>
          <p:cNvPr id="48" name="object 48" descr=""/>
          <p:cNvGrpSpPr/>
          <p:nvPr/>
        </p:nvGrpSpPr>
        <p:grpSpPr>
          <a:xfrm>
            <a:off x="4844796" y="3846576"/>
            <a:ext cx="3031490" cy="1877695"/>
            <a:chOff x="4844796" y="3846576"/>
            <a:chExt cx="3031490" cy="1877695"/>
          </a:xfrm>
        </p:grpSpPr>
        <p:sp>
          <p:nvSpPr>
            <p:cNvPr id="49" name="object 49" descr=""/>
            <p:cNvSpPr/>
            <p:nvPr/>
          </p:nvSpPr>
          <p:spPr>
            <a:xfrm>
              <a:off x="4844796" y="3846575"/>
              <a:ext cx="1584960" cy="1272540"/>
            </a:xfrm>
            <a:custGeom>
              <a:avLst/>
              <a:gdLst/>
              <a:ahLst/>
              <a:cxnLst/>
              <a:rect l="l" t="t" r="r" b="b"/>
              <a:pathLst>
                <a:path w="1584960" h="1272539">
                  <a:moveTo>
                    <a:pt x="402336" y="1059180"/>
                  </a:moveTo>
                  <a:lnTo>
                    <a:pt x="301752" y="1059180"/>
                  </a:lnTo>
                  <a:lnTo>
                    <a:pt x="301752" y="0"/>
                  </a:lnTo>
                  <a:lnTo>
                    <a:pt x="100584" y="0"/>
                  </a:lnTo>
                  <a:lnTo>
                    <a:pt x="100584" y="1059180"/>
                  </a:lnTo>
                  <a:lnTo>
                    <a:pt x="0" y="1059180"/>
                  </a:lnTo>
                  <a:lnTo>
                    <a:pt x="201168" y="1260348"/>
                  </a:lnTo>
                  <a:lnTo>
                    <a:pt x="402336" y="1059180"/>
                  </a:lnTo>
                  <a:close/>
                </a:path>
                <a:path w="1584960" h="1272539">
                  <a:moveTo>
                    <a:pt x="1584960" y="1066038"/>
                  </a:moveTo>
                  <a:lnTo>
                    <a:pt x="1481709" y="1066038"/>
                  </a:lnTo>
                  <a:lnTo>
                    <a:pt x="1481709" y="13716"/>
                  </a:lnTo>
                  <a:lnTo>
                    <a:pt x="1275207" y="13716"/>
                  </a:lnTo>
                  <a:lnTo>
                    <a:pt x="1275207" y="1066038"/>
                  </a:lnTo>
                  <a:lnTo>
                    <a:pt x="1171956" y="1066038"/>
                  </a:lnTo>
                  <a:lnTo>
                    <a:pt x="1378458" y="1272540"/>
                  </a:lnTo>
                  <a:lnTo>
                    <a:pt x="1584960" y="1066038"/>
                  </a:lnTo>
                  <a:close/>
                </a:path>
              </a:pathLst>
            </a:custGeom>
            <a:solidFill>
              <a:srgbClr val="AC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430774" y="5153408"/>
              <a:ext cx="2432685" cy="558165"/>
            </a:xfrm>
            <a:custGeom>
              <a:avLst/>
              <a:gdLst/>
              <a:ahLst/>
              <a:cxnLst/>
              <a:rect l="l" t="t" r="r" b="b"/>
              <a:pathLst>
                <a:path w="2432684" h="558164">
                  <a:moveTo>
                    <a:pt x="0" y="92963"/>
                  </a:moveTo>
                  <a:lnTo>
                    <a:pt x="7305" y="56776"/>
                  </a:lnTo>
                  <a:lnTo>
                    <a:pt x="27227" y="27227"/>
                  </a:lnTo>
                  <a:lnTo>
                    <a:pt x="56776" y="7305"/>
                  </a:lnTo>
                  <a:lnTo>
                    <a:pt x="92964" y="0"/>
                  </a:lnTo>
                  <a:lnTo>
                    <a:pt x="2339340" y="0"/>
                  </a:lnTo>
                  <a:lnTo>
                    <a:pt x="2375527" y="7305"/>
                  </a:lnTo>
                  <a:lnTo>
                    <a:pt x="2405076" y="27227"/>
                  </a:lnTo>
                  <a:lnTo>
                    <a:pt x="2424998" y="56776"/>
                  </a:lnTo>
                  <a:lnTo>
                    <a:pt x="2432304" y="92963"/>
                  </a:lnTo>
                  <a:lnTo>
                    <a:pt x="2432304" y="464819"/>
                  </a:lnTo>
                  <a:lnTo>
                    <a:pt x="2424998" y="501001"/>
                  </a:lnTo>
                  <a:lnTo>
                    <a:pt x="2405076" y="530552"/>
                  </a:lnTo>
                  <a:lnTo>
                    <a:pt x="2375527" y="550477"/>
                  </a:lnTo>
                  <a:lnTo>
                    <a:pt x="2339340" y="557783"/>
                  </a:lnTo>
                  <a:lnTo>
                    <a:pt x="92964" y="557783"/>
                  </a:lnTo>
                  <a:lnTo>
                    <a:pt x="56776" y="550477"/>
                  </a:lnTo>
                  <a:lnTo>
                    <a:pt x="27227" y="530552"/>
                  </a:lnTo>
                  <a:lnTo>
                    <a:pt x="7305" y="501001"/>
                  </a:lnTo>
                  <a:lnTo>
                    <a:pt x="0" y="464819"/>
                  </a:lnTo>
                  <a:lnTo>
                    <a:pt x="0" y="92963"/>
                  </a:lnTo>
                  <a:close/>
                </a:path>
              </a:pathLst>
            </a:custGeom>
            <a:ln w="25908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 descr=""/>
          <p:cNvSpPr txBox="1"/>
          <p:nvPr/>
        </p:nvSpPr>
        <p:spPr>
          <a:xfrm>
            <a:off x="5541163" y="5138327"/>
            <a:ext cx="22110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03275" marR="5080" indent="-79121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Microsoft JhengHei"/>
                <a:cs typeface="Microsoft JhengHei"/>
              </a:rPr>
              <a:t>B2.PBL</a:t>
            </a:r>
            <a:r>
              <a:rPr dirty="0" sz="1800" spc="-5" b="1">
                <a:latin typeface="Microsoft JhengHei"/>
                <a:cs typeface="Microsoft JhengHei"/>
              </a:rPr>
              <a:t>教學應用(</a:t>
            </a:r>
            <a:r>
              <a:rPr dirty="0" sz="1800" spc="-10" b="1">
                <a:latin typeface="Microsoft JhengHei"/>
                <a:cs typeface="Microsoft JhengHei"/>
              </a:rPr>
              <a:t>1</a:t>
            </a:r>
            <a:r>
              <a:rPr dirty="0" sz="1800" b="1">
                <a:latin typeface="Microsoft JhengHei"/>
                <a:cs typeface="Microsoft JhengHei"/>
              </a:rPr>
              <a:t>日</a:t>
            </a:r>
            <a:r>
              <a:rPr dirty="0" sz="1800" spc="-50">
                <a:latin typeface="Microsoft JhengHei"/>
                <a:cs typeface="Microsoft JhengHei"/>
              </a:rPr>
              <a:t>) </a:t>
            </a:r>
            <a:r>
              <a:rPr dirty="0" sz="1800" spc="-20">
                <a:latin typeface="Microsoft JhengHei"/>
                <a:cs typeface="Microsoft JhengHei"/>
              </a:rPr>
              <a:t>(選修)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52" name="object 52" descr=""/>
          <p:cNvSpPr/>
          <p:nvPr/>
        </p:nvSpPr>
        <p:spPr>
          <a:xfrm>
            <a:off x="6589014" y="4379215"/>
            <a:ext cx="3282950" cy="597535"/>
          </a:xfrm>
          <a:custGeom>
            <a:avLst/>
            <a:gdLst/>
            <a:ahLst/>
            <a:cxnLst/>
            <a:rect l="l" t="t" r="r" b="b"/>
            <a:pathLst>
              <a:path w="3282950" h="597535">
                <a:moveTo>
                  <a:pt x="0" y="99567"/>
                </a:moveTo>
                <a:lnTo>
                  <a:pt x="7824" y="60811"/>
                </a:lnTo>
                <a:lnTo>
                  <a:pt x="29162" y="29162"/>
                </a:lnTo>
                <a:lnTo>
                  <a:pt x="60811" y="7824"/>
                </a:lnTo>
                <a:lnTo>
                  <a:pt x="99568" y="0"/>
                </a:lnTo>
                <a:lnTo>
                  <a:pt x="3183128" y="0"/>
                </a:lnTo>
                <a:lnTo>
                  <a:pt x="3221884" y="7824"/>
                </a:lnTo>
                <a:lnTo>
                  <a:pt x="3253533" y="29162"/>
                </a:lnTo>
                <a:lnTo>
                  <a:pt x="3274871" y="60811"/>
                </a:lnTo>
                <a:lnTo>
                  <a:pt x="3282696" y="99567"/>
                </a:lnTo>
                <a:lnTo>
                  <a:pt x="3282696" y="497839"/>
                </a:lnTo>
                <a:lnTo>
                  <a:pt x="3274871" y="536596"/>
                </a:lnTo>
                <a:lnTo>
                  <a:pt x="3253533" y="568245"/>
                </a:lnTo>
                <a:lnTo>
                  <a:pt x="3221884" y="589583"/>
                </a:lnTo>
                <a:lnTo>
                  <a:pt x="3183128" y="597407"/>
                </a:lnTo>
                <a:lnTo>
                  <a:pt x="99568" y="597407"/>
                </a:lnTo>
                <a:lnTo>
                  <a:pt x="60811" y="589583"/>
                </a:lnTo>
                <a:lnTo>
                  <a:pt x="29162" y="568245"/>
                </a:lnTo>
                <a:lnTo>
                  <a:pt x="7824" y="536596"/>
                </a:lnTo>
                <a:lnTo>
                  <a:pt x="0" y="497839"/>
                </a:lnTo>
                <a:lnTo>
                  <a:pt x="0" y="99567"/>
                </a:lnTo>
                <a:close/>
              </a:path>
            </a:pathLst>
          </a:custGeom>
          <a:ln w="25908">
            <a:solidFill>
              <a:srgbClr val="2E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 txBox="1"/>
          <p:nvPr/>
        </p:nvSpPr>
        <p:spPr>
          <a:xfrm>
            <a:off x="6737716" y="4383469"/>
            <a:ext cx="29819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94690" marR="5080" indent="-682625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5B9BD4"/>
                </a:solidFill>
                <a:latin typeface="Microsoft JhengHei"/>
                <a:cs typeface="Microsoft JhengHei"/>
              </a:rPr>
              <a:t>B3.各領域/科目數位教學應用</a:t>
            </a:r>
            <a:r>
              <a:rPr dirty="0" sz="1800" spc="-50" b="1">
                <a:solidFill>
                  <a:srgbClr val="5B9BD4"/>
                </a:solidFill>
                <a:latin typeface="Microsoft JhengHei"/>
                <a:cs typeface="Microsoft JhengHei"/>
              </a:rPr>
              <a:t> </a:t>
            </a:r>
            <a:r>
              <a:rPr dirty="0" sz="1800" b="1">
                <a:solidFill>
                  <a:srgbClr val="5B9BD4"/>
                </a:solidFill>
                <a:latin typeface="Microsoft JhengHei"/>
                <a:cs typeface="Microsoft JhengHei"/>
              </a:rPr>
              <a:t>(暫估</a:t>
            </a:r>
            <a:r>
              <a:rPr dirty="0" sz="1800" spc="-10" b="1">
                <a:solidFill>
                  <a:srgbClr val="5B9BD4"/>
                </a:solidFill>
                <a:latin typeface="Microsoft JhengHei"/>
                <a:cs typeface="Microsoft JhengHei"/>
              </a:rPr>
              <a:t>3hr)</a:t>
            </a:r>
            <a:r>
              <a:rPr dirty="0" sz="1800" spc="-20">
                <a:solidFill>
                  <a:srgbClr val="5B9BD4"/>
                </a:solidFill>
                <a:latin typeface="Microsoft JhengHei"/>
                <a:cs typeface="Microsoft JhengHei"/>
              </a:rPr>
              <a:t>(選修)</a:t>
            </a:r>
            <a:endParaRPr sz="1800">
              <a:latin typeface="Microsoft JhengHei"/>
              <a:cs typeface="Microsoft JhengHei"/>
            </a:endParaRPr>
          </a:p>
        </p:txBody>
      </p:sp>
      <p:grpSp>
        <p:nvGrpSpPr>
          <p:cNvPr id="54" name="object 54" descr=""/>
          <p:cNvGrpSpPr/>
          <p:nvPr/>
        </p:nvGrpSpPr>
        <p:grpSpPr>
          <a:xfrm>
            <a:off x="7844028" y="2474917"/>
            <a:ext cx="4142740" cy="1856739"/>
            <a:chOff x="7844028" y="2474917"/>
            <a:chExt cx="4142740" cy="1856739"/>
          </a:xfrm>
        </p:grpSpPr>
        <p:sp>
          <p:nvSpPr>
            <p:cNvPr id="55" name="object 55" descr=""/>
            <p:cNvSpPr/>
            <p:nvPr/>
          </p:nvSpPr>
          <p:spPr>
            <a:xfrm>
              <a:off x="7844028" y="3842003"/>
              <a:ext cx="413384" cy="489584"/>
            </a:xfrm>
            <a:custGeom>
              <a:avLst/>
              <a:gdLst/>
              <a:ahLst/>
              <a:cxnLst/>
              <a:rect l="l" t="t" r="r" b="b"/>
              <a:pathLst>
                <a:path w="413384" h="489585">
                  <a:moveTo>
                    <a:pt x="309753" y="0"/>
                  </a:moveTo>
                  <a:lnTo>
                    <a:pt x="103251" y="0"/>
                  </a:lnTo>
                  <a:lnTo>
                    <a:pt x="103251" y="282702"/>
                  </a:lnTo>
                  <a:lnTo>
                    <a:pt x="0" y="282702"/>
                  </a:lnTo>
                  <a:lnTo>
                    <a:pt x="206502" y="489204"/>
                  </a:lnTo>
                  <a:lnTo>
                    <a:pt x="413004" y="282702"/>
                  </a:lnTo>
                  <a:lnTo>
                    <a:pt x="309753" y="282702"/>
                  </a:lnTo>
                  <a:lnTo>
                    <a:pt x="309753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9824466" y="2487935"/>
              <a:ext cx="2148840" cy="1355090"/>
            </a:xfrm>
            <a:custGeom>
              <a:avLst/>
              <a:gdLst/>
              <a:ahLst/>
              <a:cxnLst/>
              <a:rect l="l" t="t" r="r" b="b"/>
              <a:pathLst>
                <a:path w="2148840" h="1355089">
                  <a:moveTo>
                    <a:pt x="0" y="225806"/>
                  </a:moveTo>
                  <a:lnTo>
                    <a:pt x="4587" y="180296"/>
                  </a:lnTo>
                  <a:lnTo>
                    <a:pt x="17746" y="137910"/>
                  </a:lnTo>
                  <a:lnTo>
                    <a:pt x="38566" y="99553"/>
                  </a:lnTo>
                  <a:lnTo>
                    <a:pt x="66140" y="66135"/>
                  </a:lnTo>
                  <a:lnTo>
                    <a:pt x="99559" y="38562"/>
                  </a:lnTo>
                  <a:lnTo>
                    <a:pt x="137915" y="17744"/>
                  </a:lnTo>
                  <a:lnTo>
                    <a:pt x="180300" y="4587"/>
                  </a:lnTo>
                  <a:lnTo>
                    <a:pt x="225806" y="0"/>
                  </a:lnTo>
                  <a:lnTo>
                    <a:pt x="1923033" y="0"/>
                  </a:lnTo>
                  <a:lnTo>
                    <a:pt x="1968539" y="4587"/>
                  </a:lnTo>
                  <a:lnTo>
                    <a:pt x="2010924" y="17744"/>
                  </a:lnTo>
                  <a:lnTo>
                    <a:pt x="2049280" y="38562"/>
                  </a:lnTo>
                  <a:lnTo>
                    <a:pt x="2082699" y="66135"/>
                  </a:lnTo>
                  <a:lnTo>
                    <a:pt x="2110273" y="99553"/>
                  </a:lnTo>
                  <a:lnTo>
                    <a:pt x="2131093" y="137910"/>
                  </a:lnTo>
                  <a:lnTo>
                    <a:pt x="2144252" y="180296"/>
                  </a:lnTo>
                  <a:lnTo>
                    <a:pt x="2148840" y="225806"/>
                  </a:lnTo>
                  <a:lnTo>
                    <a:pt x="2148840" y="1129017"/>
                  </a:lnTo>
                  <a:lnTo>
                    <a:pt x="2144252" y="1174527"/>
                  </a:lnTo>
                  <a:lnTo>
                    <a:pt x="2131093" y="1216915"/>
                  </a:lnTo>
                  <a:lnTo>
                    <a:pt x="2110273" y="1255273"/>
                  </a:lnTo>
                  <a:lnTo>
                    <a:pt x="2082699" y="1288694"/>
                  </a:lnTo>
                  <a:lnTo>
                    <a:pt x="2049280" y="1316269"/>
                  </a:lnTo>
                  <a:lnTo>
                    <a:pt x="2010924" y="1337089"/>
                  </a:lnTo>
                  <a:lnTo>
                    <a:pt x="1968539" y="1350248"/>
                  </a:lnTo>
                  <a:lnTo>
                    <a:pt x="1923033" y="1354836"/>
                  </a:lnTo>
                  <a:lnTo>
                    <a:pt x="225806" y="1354836"/>
                  </a:lnTo>
                  <a:lnTo>
                    <a:pt x="180300" y="1350248"/>
                  </a:lnTo>
                  <a:lnTo>
                    <a:pt x="137915" y="1337089"/>
                  </a:lnTo>
                  <a:lnTo>
                    <a:pt x="99559" y="1316269"/>
                  </a:lnTo>
                  <a:lnTo>
                    <a:pt x="66140" y="1288694"/>
                  </a:lnTo>
                  <a:lnTo>
                    <a:pt x="38566" y="1255273"/>
                  </a:lnTo>
                  <a:lnTo>
                    <a:pt x="17746" y="1216915"/>
                  </a:lnTo>
                  <a:lnTo>
                    <a:pt x="4587" y="1174527"/>
                  </a:lnTo>
                  <a:lnTo>
                    <a:pt x="0" y="1129017"/>
                  </a:lnTo>
                  <a:lnTo>
                    <a:pt x="0" y="225806"/>
                  </a:lnTo>
                  <a:close/>
                </a:path>
              </a:pathLst>
            </a:custGeom>
            <a:ln w="25908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 descr=""/>
          <p:cNvSpPr/>
          <p:nvPr/>
        </p:nvSpPr>
        <p:spPr>
          <a:xfrm>
            <a:off x="6251445" y="0"/>
            <a:ext cx="5941060" cy="467995"/>
          </a:xfrm>
          <a:custGeom>
            <a:avLst/>
            <a:gdLst/>
            <a:ahLst/>
            <a:cxnLst/>
            <a:rect l="l" t="t" r="r" b="b"/>
            <a:pathLst>
              <a:path w="5941059" h="467995">
                <a:moveTo>
                  <a:pt x="5706618" y="0"/>
                </a:moveTo>
                <a:lnTo>
                  <a:pt x="233934" y="0"/>
                </a:lnTo>
                <a:lnTo>
                  <a:pt x="186788" y="4752"/>
                </a:lnTo>
                <a:lnTo>
                  <a:pt x="142876" y="18383"/>
                </a:lnTo>
                <a:lnTo>
                  <a:pt x="103139" y="39952"/>
                </a:lnTo>
                <a:lnTo>
                  <a:pt x="68518" y="68518"/>
                </a:lnTo>
                <a:lnTo>
                  <a:pt x="39952" y="103139"/>
                </a:lnTo>
                <a:lnTo>
                  <a:pt x="18383" y="142876"/>
                </a:lnTo>
                <a:lnTo>
                  <a:pt x="4752" y="186788"/>
                </a:lnTo>
                <a:lnTo>
                  <a:pt x="0" y="233934"/>
                </a:lnTo>
                <a:lnTo>
                  <a:pt x="0" y="467868"/>
                </a:lnTo>
                <a:lnTo>
                  <a:pt x="5940552" y="467868"/>
                </a:lnTo>
                <a:lnTo>
                  <a:pt x="5940552" y="233934"/>
                </a:lnTo>
                <a:lnTo>
                  <a:pt x="5935799" y="186788"/>
                </a:lnTo>
                <a:lnTo>
                  <a:pt x="5922168" y="142876"/>
                </a:lnTo>
                <a:lnTo>
                  <a:pt x="5900599" y="103139"/>
                </a:lnTo>
                <a:lnTo>
                  <a:pt x="5872033" y="68518"/>
                </a:lnTo>
                <a:lnTo>
                  <a:pt x="5837412" y="39952"/>
                </a:lnTo>
                <a:lnTo>
                  <a:pt x="5797675" y="18383"/>
                </a:lnTo>
                <a:lnTo>
                  <a:pt x="5753763" y="4752"/>
                </a:lnTo>
                <a:lnTo>
                  <a:pt x="5706618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8144344" y="11521"/>
            <a:ext cx="21564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>
                <a:solidFill>
                  <a:srgbClr val="FFFFFF"/>
                </a:solidFill>
              </a:rPr>
              <a:t>貳</a:t>
            </a:r>
            <a:r>
              <a:rPr dirty="0" spc="-35">
                <a:solidFill>
                  <a:srgbClr val="FFFFFF"/>
                </a:solidFill>
              </a:rPr>
              <a:t>、</a:t>
            </a:r>
            <a:r>
              <a:rPr dirty="0" spc="-35">
                <a:solidFill>
                  <a:srgbClr val="FFFFFF"/>
                </a:solidFill>
              </a:rPr>
              <a:t>工</a:t>
            </a:r>
            <a:r>
              <a:rPr dirty="0" spc="-35">
                <a:solidFill>
                  <a:srgbClr val="FFFFFF"/>
                </a:solidFill>
              </a:rPr>
              <a:t>作</a:t>
            </a:r>
            <a:r>
              <a:rPr dirty="0" spc="-35">
                <a:solidFill>
                  <a:srgbClr val="FFFFFF"/>
                </a:solidFill>
              </a:rPr>
              <a:t>項</a:t>
            </a:r>
            <a:r>
              <a:rPr dirty="0" spc="-50">
                <a:solidFill>
                  <a:srgbClr val="FFFFFF"/>
                </a:solidFill>
              </a:rPr>
              <a:t>目</a:t>
            </a:r>
          </a:p>
        </p:txBody>
      </p:sp>
      <p:sp>
        <p:nvSpPr>
          <p:cNvPr id="59" name="object 59" descr=""/>
          <p:cNvSpPr txBox="1"/>
          <p:nvPr/>
        </p:nvSpPr>
        <p:spPr>
          <a:xfrm>
            <a:off x="385989" y="194532"/>
            <a:ext cx="3591560" cy="939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2235">
              <a:lnSpc>
                <a:spcPct val="100000"/>
              </a:lnSpc>
              <a:spcBef>
                <a:spcPts val="100"/>
              </a:spcBef>
            </a:pPr>
            <a:r>
              <a:rPr dirty="0" sz="3500" spc="-10" b="1">
                <a:solidFill>
                  <a:srgbClr val="244A70"/>
                </a:solidFill>
                <a:latin typeface="Microsoft JhengHei"/>
                <a:cs typeface="Microsoft JhengHei"/>
              </a:rPr>
              <a:t>四、計畫教師</a:t>
            </a:r>
            <a:endParaRPr sz="35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00" spc="-15" b="1">
                <a:latin typeface="Microsoft JhengHei"/>
                <a:cs typeface="Microsoft JhengHei"/>
              </a:rPr>
              <a:t>(一)數位學習增能研習說明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10048978" y="2871565"/>
            <a:ext cx="16986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969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0000"/>
                </a:solidFill>
                <a:latin typeface="Microsoft JhengHei"/>
                <a:cs typeface="Microsoft JhengHei"/>
              </a:rPr>
              <a:t>BYOD</a:t>
            </a:r>
            <a:r>
              <a:rPr dirty="0" sz="1800" spc="-40" b="1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Microsoft JhengHei"/>
                <a:cs typeface="Microsoft JhengHei"/>
              </a:rPr>
              <a:t>&amp;</a:t>
            </a:r>
            <a:r>
              <a:rPr dirty="0" sz="1800" spc="-35" b="1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dirty="0" sz="1800" spc="-20" b="1">
                <a:solidFill>
                  <a:srgbClr val="FF0000"/>
                </a:solidFill>
                <a:latin typeface="Microsoft JhengHei"/>
                <a:cs typeface="Microsoft JhengHei"/>
              </a:rPr>
              <a:t>THSD</a:t>
            </a:r>
            <a:endParaRPr sz="18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FF0000"/>
                </a:solidFill>
                <a:latin typeface="Microsoft JhengHei"/>
                <a:cs typeface="Microsoft JhengHei"/>
              </a:rPr>
              <a:t>教學工作坊(</a:t>
            </a:r>
            <a:r>
              <a:rPr dirty="0" sz="1800" spc="-20" b="1">
                <a:solidFill>
                  <a:srgbClr val="FF0000"/>
                </a:solidFill>
                <a:latin typeface="Microsoft JhengHei"/>
                <a:cs typeface="Microsoft JhengHei"/>
              </a:rPr>
              <a:t>1hr)</a:t>
            </a:r>
            <a:endParaRPr sz="1800">
              <a:latin typeface="Microsoft JhengHei"/>
              <a:cs typeface="Microsoft JhengHei"/>
            </a:endParaRPr>
          </a:p>
        </p:txBody>
      </p:sp>
      <p:grpSp>
        <p:nvGrpSpPr>
          <p:cNvPr id="61" name="object 61" descr=""/>
          <p:cNvGrpSpPr/>
          <p:nvPr/>
        </p:nvGrpSpPr>
        <p:grpSpPr>
          <a:xfrm>
            <a:off x="9639236" y="1243520"/>
            <a:ext cx="2441575" cy="996950"/>
            <a:chOff x="9639236" y="1243520"/>
            <a:chExt cx="2441575" cy="996950"/>
          </a:xfrm>
        </p:grpSpPr>
        <p:sp>
          <p:nvSpPr>
            <p:cNvPr id="62" name="object 62" descr=""/>
            <p:cNvSpPr/>
            <p:nvPr/>
          </p:nvSpPr>
          <p:spPr>
            <a:xfrm>
              <a:off x="9652253" y="1256538"/>
              <a:ext cx="2415540" cy="970915"/>
            </a:xfrm>
            <a:custGeom>
              <a:avLst/>
              <a:gdLst/>
              <a:ahLst/>
              <a:cxnLst/>
              <a:rect l="l" t="t" r="r" b="b"/>
              <a:pathLst>
                <a:path w="2415540" h="970914">
                  <a:moveTo>
                    <a:pt x="1207770" y="0"/>
                  </a:moveTo>
                  <a:lnTo>
                    <a:pt x="1141503" y="718"/>
                  </a:lnTo>
                  <a:lnTo>
                    <a:pt x="1076170" y="2848"/>
                  </a:lnTo>
                  <a:lnTo>
                    <a:pt x="1011864" y="6353"/>
                  </a:lnTo>
                  <a:lnTo>
                    <a:pt x="948676" y="11195"/>
                  </a:lnTo>
                  <a:lnTo>
                    <a:pt x="886698" y="17339"/>
                  </a:lnTo>
                  <a:lnTo>
                    <a:pt x="826022" y="24746"/>
                  </a:lnTo>
                  <a:lnTo>
                    <a:pt x="766741" y="33379"/>
                  </a:lnTo>
                  <a:lnTo>
                    <a:pt x="708947" y="43203"/>
                  </a:lnTo>
                  <a:lnTo>
                    <a:pt x="652731" y="54179"/>
                  </a:lnTo>
                  <a:lnTo>
                    <a:pt x="598186" y="66271"/>
                  </a:lnTo>
                  <a:lnTo>
                    <a:pt x="545405" y="79441"/>
                  </a:lnTo>
                  <a:lnTo>
                    <a:pt x="494478" y="93654"/>
                  </a:lnTo>
                  <a:lnTo>
                    <a:pt x="445498" y="108870"/>
                  </a:lnTo>
                  <a:lnTo>
                    <a:pt x="398558" y="125055"/>
                  </a:lnTo>
                  <a:lnTo>
                    <a:pt x="353748" y="142170"/>
                  </a:lnTo>
                  <a:lnTo>
                    <a:pt x="311163" y="160178"/>
                  </a:lnTo>
                  <a:lnTo>
                    <a:pt x="270893" y="179043"/>
                  </a:lnTo>
                  <a:lnTo>
                    <a:pt x="233030" y="198728"/>
                  </a:lnTo>
                  <a:lnTo>
                    <a:pt x="197667" y="219195"/>
                  </a:lnTo>
                  <a:lnTo>
                    <a:pt x="164896" y="240408"/>
                  </a:lnTo>
                  <a:lnTo>
                    <a:pt x="107498" y="284921"/>
                  </a:lnTo>
                  <a:lnTo>
                    <a:pt x="61573" y="331973"/>
                  </a:lnTo>
                  <a:lnTo>
                    <a:pt x="27857" y="381266"/>
                  </a:lnTo>
                  <a:lnTo>
                    <a:pt x="7087" y="432505"/>
                  </a:lnTo>
                  <a:lnTo>
                    <a:pt x="0" y="485393"/>
                  </a:lnTo>
                  <a:lnTo>
                    <a:pt x="1787" y="512025"/>
                  </a:lnTo>
                  <a:lnTo>
                    <a:pt x="15807" y="564126"/>
                  </a:lnTo>
                  <a:lnTo>
                    <a:pt x="43142" y="614429"/>
                  </a:lnTo>
                  <a:lnTo>
                    <a:pt x="83055" y="662638"/>
                  </a:lnTo>
                  <a:lnTo>
                    <a:pt x="134809" y="708458"/>
                  </a:lnTo>
                  <a:lnTo>
                    <a:pt x="197667" y="751592"/>
                  </a:lnTo>
                  <a:lnTo>
                    <a:pt x="233030" y="772059"/>
                  </a:lnTo>
                  <a:lnTo>
                    <a:pt x="270893" y="791744"/>
                  </a:lnTo>
                  <a:lnTo>
                    <a:pt x="311163" y="810609"/>
                  </a:lnTo>
                  <a:lnTo>
                    <a:pt x="353748" y="828617"/>
                  </a:lnTo>
                  <a:lnTo>
                    <a:pt x="398558" y="845732"/>
                  </a:lnTo>
                  <a:lnTo>
                    <a:pt x="445498" y="861917"/>
                  </a:lnTo>
                  <a:lnTo>
                    <a:pt x="494478" y="877133"/>
                  </a:lnTo>
                  <a:lnTo>
                    <a:pt x="545405" y="891346"/>
                  </a:lnTo>
                  <a:lnTo>
                    <a:pt x="598186" y="904516"/>
                  </a:lnTo>
                  <a:lnTo>
                    <a:pt x="652731" y="916608"/>
                  </a:lnTo>
                  <a:lnTo>
                    <a:pt x="708947" y="927584"/>
                  </a:lnTo>
                  <a:lnTo>
                    <a:pt x="766741" y="937408"/>
                  </a:lnTo>
                  <a:lnTo>
                    <a:pt x="826022" y="946041"/>
                  </a:lnTo>
                  <a:lnTo>
                    <a:pt x="886698" y="953448"/>
                  </a:lnTo>
                  <a:lnTo>
                    <a:pt x="948676" y="959592"/>
                  </a:lnTo>
                  <a:lnTo>
                    <a:pt x="1011864" y="964434"/>
                  </a:lnTo>
                  <a:lnTo>
                    <a:pt x="1076170" y="967939"/>
                  </a:lnTo>
                  <a:lnTo>
                    <a:pt x="1141503" y="970069"/>
                  </a:lnTo>
                  <a:lnTo>
                    <a:pt x="1207770" y="970787"/>
                  </a:lnTo>
                  <a:lnTo>
                    <a:pt x="1274036" y="970069"/>
                  </a:lnTo>
                  <a:lnTo>
                    <a:pt x="1339369" y="967939"/>
                  </a:lnTo>
                  <a:lnTo>
                    <a:pt x="1403675" y="964434"/>
                  </a:lnTo>
                  <a:lnTo>
                    <a:pt x="1466863" y="959592"/>
                  </a:lnTo>
                  <a:lnTo>
                    <a:pt x="1528841" y="953448"/>
                  </a:lnTo>
                  <a:lnTo>
                    <a:pt x="1589517" y="946041"/>
                  </a:lnTo>
                  <a:lnTo>
                    <a:pt x="1648798" y="937408"/>
                  </a:lnTo>
                  <a:lnTo>
                    <a:pt x="1706592" y="927584"/>
                  </a:lnTo>
                  <a:lnTo>
                    <a:pt x="1762808" y="916608"/>
                  </a:lnTo>
                  <a:lnTo>
                    <a:pt x="1817353" y="904516"/>
                  </a:lnTo>
                  <a:lnTo>
                    <a:pt x="1870134" y="891346"/>
                  </a:lnTo>
                  <a:lnTo>
                    <a:pt x="1921061" y="877133"/>
                  </a:lnTo>
                  <a:lnTo>
                    <a:pt x="1970041" y="861917"/>
                  </a:lnTo>
                  <a:lnTo>
                    <a:pt x="2016981" y="845732"/>
                  </a:lnTo>
                  <a:lnTo>
                    <a:pt x="2061791" y="828617"/>
                  </a:lnTo>
                  <a:lnTo>
                    <a:pt x="2104376" y="810609"/>
                  </a:lnTo>
                  <a:lnTo>
                    <a:pt x="2144646" y="791744"/>
                  </a:lnTo>
                  <a:lnTo>
                    <a:pt x="2182509" y="772059"/>
                  </a:lnTo>
                  <a:lnTo>
                    <a:pt x="2217872" y="751592"/>
                  </a:lnTo>
                  <a:lnTo>
                    <a:pt x="2250643" y="730379"/>
                  </a:lnTo>
                  <a:lnTo>
                    <a:pt x="2308041" y="685866"/>
                  </a:lnTo>
                  <a:lnTo>
                    <a:pt x="2353966" y="638814"/>
                  </a:lnTo>
                  <a:lnTo>
                    <a:pt x="2387682" y="589521"/>
                  </a:lnTo>
                  <a:lnTo>
                    <a:pt x="2408452" y="538282"/>
                  </a:lnTo>
                  <a:lnTo>
                    <a:pt x="2415540" y="485393"/>
                  </a:lnTo>
                  <a:lnTo>
                    <a:pt x="2413752" y="458762"/>
                  </a:lnTo>
                  <a:lnTo>
                    <a:pt x="2399732" y="406661"/>
                  </a:lnTo>
                  <a:lnTo>
                    <a:pt x="2372397" y="356358"/>
                  </a:lnTo>
                  <a:lnTo>
                    <a:pt x="2332484" y="308149"/>
                  </a:lnTo>
                  <a:lnTo>
                    <a:pt x="2280730" y="262329"/>
                  </a:lnTo>
                  <a:lnTo>
                    <a:pt x="2217872" y="219195"/>
                  </a:lnTo>
                  <a:lnTo>
                    <a:pt x="2182509" y="198728"/>
                  </a:lnTo>
                  <a:lnTo>
                    <a:pt x="2144646" y="179043"/>
                  </a:lnTo>
                  <a:lnTo>
                    <a:pt x="2104376" y="160178"/>
                  </a:lnTo>
                  <a:lnTo>
                    <a:pt x="2061791" y="142170"/>
                  </a:lnTo>
                  <a:lnTo>
                    <a:pt x="2016981" y="125055"/>
                  </a:lnTo>
                  <a:lnTo>
                    <a:pt x="1970041" y="108870"/>
                  </a:lnTo>
                  <a:lnTo>
                    <a:pt x="1921061" y="93654"/>
                  </a:lnTo>
                  <a:lnTo>
                    <a:pt x="1870134" y="79441"/>
                  </a:lnTo>
                  <a:lnTo>
                    <a:pt x="1817353" y="66271"/>
                  </a:lnTo>
                  <a:lnTo>
                    <a:pt x="1762808" y="54179"/>
                  </a:lnTo>
                  <a:lnTo>
                    <a:pt x="1706592" y="43203"/>
                  </a:lnTo>
                  <a:lnTo>
                    <a:pt x="1648798" y="33379"/>
                  </a:lnTo>
                  <a:lnTo>
                    <a:pt x="1589517" y="24746"/>
                  </a:lnTo>
                  <a:lnTo>
                    <a:pt x="1528841" y="17339"/>
                  </a:lnTo>
                  <a:lnTo>
                    <a:pt x="1466863" y="11195"/>
                  </a:lnTo>
                  <a:lnTo>
                    <a:pt x="1403675" y="6353"/>
                  </a:lnTo>
                  <a:lnTo>
                    <a:pt x="1339369" y="2848"/>
                  </a:lnTo>
                  <a:lnTo>
                    <a:pt x="1274036" y="718"/>
                  </a:lnTo>
                  <a:lnTo>
                    <a:pt x="12077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9652253" y="1256538"/>
              <a:ext cx="2415540" cy="970915"/>
            </a:xfrm>
            <a:custGeom>
              <a:avLst/>
              <a:gdLst/>
              <a:ahLst/>
              <a:cxnLst/>
              <a:rect l="l" t="t" r="r" b="b"/>
              <a:pathLst>
                <a:path w="2415540" h="970914">
                  <a:moveTo>
                    <a:pt x="0" y="485393"/>
                  </a:moveTo>
                  <a:lnTo>
                    <a:pt x="7087" y="432505"/>
                  </a:lnTo>
                  <a:lnTo>
                    <a:pt x="27857" y="381266"/>
                  </a:lnTo>
                  <a:lnTo>
                    <a:pt x="61573" y="331973"/>
                  </a:lnTo>
                  <a:lnTo>
                    <a:pt x="107498" y="284921"/>
                  </a:lnTo>
                  <a:lnTo>
                    <a:pt x="164896" y="240408"/>
                  </a:lnTo>
                  <a:lnTo>
                    <a:pt x="197667" y="219195"/>
                  </a:lnTo>
                  <a:lnTo>
                    <a:pt x="233030" y="198728"/>
                  </a:lnTo>
                  <a:lnTo>
                    <a:pt x="270893" y="179043"/>
                  </a:lnTo>
                  <a:lnTo>
                    <a:pt x="311163" y="160178"/>
                  </a:lnTo>
                  <a:lnTo>
                    <a:pt x="353748" y="142170"/>
                  </a:lnTo>
                  <a:lnTo>
                    <a:pt x="398558" y="125055"/>
                  </a:lnTo>
                  <a:lnTo>
                    <a:pt x="445498" y="108870"/>
                  </a:lnTo>
                  <a:lnTo>
                    <a:pt x="494478" y="93654"/>
                  </a:lnTo>
                  <a:lnTo>
                    <a:pt x="545405" y="79441"/>
                  </a:lnTo>
                  <a:lnTo>
                    <a:pt x="598186" y="66271"/>
                  </a:lnTo>
                  <a:lnTo>
                    <a:pt x="652731" y="54179"/>
                  </a:lnTo>
                  <a:lnTo>
                    <a:pt x="708947" y="43203"/>
                  </a:lnTo>
                  <a:lnTo>
                    <a:pt x="766741" y="33379"/>
                  </a:lnTo>
                  <a:lnTo>
                    <a:pt x="826022" y="24746"/>
                  </a:lnTo>
                  <a:lnTo>
                    <a:pt x="886698" y="17339"/>
                  </a:lnTo>
                  <a:lnTo>
                    <a:pt x="948676" y="11195"/>
                  </a:lnTo>
                  <a:lnTo>
                    <a:pt x="1011864" y="6353"/>
                  </a:lnTo>
                  <a:lnTo>
                    <a:pt x="1076170" y="2848"/>
                  </a:lnTo>
                  <a:lnTo>
                    <a:pt x="1141503" y="718"/>
                  </a:lnTo>
                  <a:lnTo>
                    <a:pt x="1207770" y="0"/>
                  </a:lnTo>
                  <a:lnTo>
                    <a:pt x="1274036" y="718"/>
                  </a:lnTo>
                  <a:lnTo>
                    <a:pt x="1339369" y="2848"/>
                  </a:lnTo>
                  <a:lnTo>
                    <a:pt x="1403675" y="6353"/>
                  </a:lnTo>
                  <a:lnTo>
                    <a:pt x="1466863" y="11195"/>
                  </a:lnTo>
                  <a:lnTo>
                    <a:pt x="1528841" y="17339"/>
                  </a:lnTo>
                  <a:lnTo>
                    <a:pt x="1589517" y="24746"/>
                  </a:lnTo>
                  <a:lnTo>
                    <a:pt x="1648798" y="33379"/>
                  </a:lnTo>
                  <a:lnTo>
                    <a:pt x="1706592" y="43203"/>
                  </a:lnTo>
                  <a:lnTo>
                    <a:pt x="1762808" y="54179"/>
                  </a:lnTo>
                  <a:lnTo>
                    <a:pt x="1817353" y="66271"/>
                  </a:lnTo>
                  <a:lnTo>
                    <a:pt x="1870134" y="79441"/>
                  </a:lnTo>
                  <a:lnTo>
                    <a:pt x="1921061" y="93654"/>
                  </a:lnTo>
                  <a:lnTo>
                    <a:pt x="1970041" y="108870"/>
                  </a:lnTo>
                  <a:lnTo>
                    <a:pt x="2016981" y="125055"/>
                  </a:lnTo>
                  <a:lnTo>
                    <a:pt x="2061791" y="142170"/>
                  </a:lnTo>
                  <a:lnTo>
                    <a:pt x="2104376" y="160178"/>
                  </a:lnTo>
                  <a:lnTo>
                    <a:pt x="2144646" y="179043"/>
                  </a:lnTo>
                  <a:lnTo>
                    <a:pt x="2182509" y="198728"/>
                  </a:lnTo>
                  <a:lnTo>
                    <a:pt x="2217872" y="219195"/>
                  </a:lnTo>
                  <a:lnTo>
                    <a:pt x="2250643" y="240408"/>
                  </a:lnTo>
                  <a:lnTo>
                    <a:pt x="2308041" y="284921"/>
                  </a:lnTo>
                  <a:lnTo>
                    <a:pt x="2353966" y="331973"/>
                  </a:lnTo>
                  <a:lnTo>
                    <a:pt x="2387682" y="381266"/>
                  </a:lnTo>
                  <a:lnTo>
                    <a:pt x="2408452" y="432505"/>
                  </a:lnTo>
                  <a:lnTo>
                    <a:pt x="2415540" y="485393"/>
                  </a:lnTo>
                  <a:lnTo>
                    <a:pt x="2413752" y="512025"/>
                  </a:lnTo>
                  <a:lnTo>
                    <a:pt x="2399732" y="564126"/>
                  </a:lnTo>
                  <a:lnTo>
                    <a:pt x="2372397" y="614429"/>
                  </a:lnTo>
                  <a:lnTo>
                    <a:pt x="2332484" y="662638"/>
                  </a:lnTo>
                  <a:lnTo>
                    <a:pt x="2280730" y="708458"/>
                  </a:lnTo>
                  <a:lnTo>
                    <a:pt x="2217872" y="751592"/>
                  </a:lnTo>
                  <a:lnTo>
                    <a:pt x="2182509" y="772059"/>
                  </a:lnTo>
                  <a:lnTo>
                    <a:pt x="2144646" y="791744"/>
                  </a:lnTo>
                  <a:lnTo>
                    <a:pt x="2104376" y="810609"/>
                  </a:lnTo>
                  <a:lnTo>
                    <a:pt x="2061791" y="828617"/>
                  </a:lnTo>
                  <a:lnTo>
                    <a:pt x="2016981" y="845732"/>
                  </a:lnTo>
                  <a:lnTo>
                    <a:pt x="1970041" y="861917"/>
                  </a:lnTo>
                  <a:lnTo>
                    <a:pt x="1921061" y="877133"/>
                  </a:lnTo>
                  <a:lnTo>
                    <a:pt x="1870134" y="891346"/>
                  </a:lnTo>
                  <a:lnTo>
                    <a:pt x="1817353" y="904516"/>
                  </a:lnTo>
                  <a:lnTo>
                    <a:pt x="1762808" y="916608"/>
                  </a:lnTo>
                  <a:lnTo>
                    <a:pt x="1706592" y="927584"/>
                  </a:lnTo>
                  <a:lnTo>
                    <a:pt x="1648798" y="937408"/>
                  </a:lnTo>
                  <a:lnTo>
                    <a:pt x="1589517" y="946041"/>
                  </a:lnTo>
                  <a:lnTo>
                    <a:pt x="1528841" y="953448"/>
                  </a:lnTo>
                  <a:lnTo>
                    <a:pt x="1466863" y="959592"/>
                  </a:lnTo>
                  <a:lnTo>
                    <a:pt x="1403675" y="964434"/>
                  </a:lnTo>
                  <a:lnTo>
                    <a:pt x="1339369" y="967939"/>
                  </a:lnTo>
                  <a:lnTo>
                    <a:pt x="1274036" y="970069"/>
                  </a:lnTo>
                  <a:lnTo>
                    <a:pt x="1207770" y="970787"/>
                  </a:lnTo>
                  <a:lnTo>
                    <a:pt x="1141503" y="970069"/>
                  </a:lnTo>
                  <a:lnTo>
                    <a:pt x="1076170" y="967939"/>
                  </a:lnTo>
                  <a:lnTo>
                    <a:pt x="1011864" y="964434"/>
                  </a:lnTo>
                  <a:lnTo>
                    <a:pt x="948676" y="959592"/>
                  </a:lnTo>
                  <a:lnTo>
                    <a:pt x="886698" y="953448"/>
                  </a:lnTo>
                  <a:lnTo>
                    <a:pt x="826022" y="946041"/>
                  </a:lnTo>
                  <a:lnTo>
                    <a:pt x="766741" y="937408"/>
                  </a:lnTo>
                  <a:lnTo>
                    <a:pt x="708947" y="927584"/>
                  </a:lnTo>
                  <a:lnTo>
                    <a:pt x="652731" y="916608"/>
                  </a:lnTo>
                  <a:lnTo>
                    <a:pt x="598186" y="904516"/>
                  </a:lnTo>
                  <a:lnTo>
                    <a:pt x="545405" y="891346"/>
                  </a:lnTo>
                  <a:lnTo>
                    <a:pt x="494478" y="877133"/>
                  </a:lnTo>
                  <a:lnTo>
                    <a:pt x="445498" y="861917"/>
                  </a:lnTo>
                  <a:lnTo>
                    <a:pt x="398558" y="845732"/>
                  </a:lnTo>
                  <a:lnTo>
                    <a:pt x="353748" y="828617"/>
                  </a:lnTo>
                  <a:lnTo>
                    <a:pt x="311163" y="810609"/>
                  </a:lnTo>
                  <a:lnTo>
                    <a:pt x="270893" y="791744"/>
                  </a:lnTo>
                  <a:lnTo>
                    <a:pt x="233030" y="772059"/>
                  </a:lnTo>
                  <a:lnTo>
                    <a:pt x="197667" y="751592"/>
                  </a:lnTo>
                  <a:lnTo>
                    <a:pt x="164896" y="730379"/>
                  </a:lnTo>
                  <a:lnTo>
                    <a:pt x="107498" y="685866"/>
                  </a:lnTo>
                  <a:lnTo>
                    <a:pt x="61573" y="638814"/>
                  </a:lnTo>
                  <a:lnTo>
                    <a:pt x="27857" y="589521"/>
                  </a:lnTo>
                  <a:lnTo>
                    <a:pt x="7087" y="538282"/>
                  </a:lnTo>
                  <a:lnTo>
                    <a:pt x="0" y="485393"/>
                  </a:lnTo>
                  <a:close/>
                </a:path>
              </a:pathLst>
            </a:custGeom>
            <a:ln w="25908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 descr=""/>
          <p:cNvSpPr txBox="1"/>
          <p:nvPr/>
        </p:nvSpPr>
        <p:spPr>
          <a:xfrm>
            <a:off x="10113209" y="1310993"/>
            <a:ext cx="148971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Microsoft JhengHei"/>
                <a:cs typeface="Microsoft JhengHei"/>
              </a:rPr>
              <a:t>參與</a:t>
            </a:r>
            <a:endParaRPr sz="18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</a:pPr>
            <a:r>
              <a:rPr dirty="0" sz="1800" spc="-10" b="1">
                <a:latin typeface="Microsoft JhengHei"/>
                <a:cs typeface="Microsoft JhengHei"/>
              </a:rPr>
              <a:t>BYOD&amp;THSD</a:t>
            </a:r>
            <a:endParaRPr sz="1800">
              <a:latin typeface="Microsoft JhengHei"/>
              <a:cs typeface="Microsoft JhengHei"/>
            </a:endParaRPr>
          </a:p>
          <a:p>
            <a:pPr algn="ctr" marL="1905">
              <a:lnSpc>
                <a:spcPct val="100000"/>
              </a:lnSpc>
            </a:pPr>
            <a:r>
              <a:rPr dirty="0" sz="1800" spc="-15" b="1">
                <a:latin typeface="Microsoft JhengHei"/>
                <a:cs typeface="Microsoft JhengHei"/>
              </a:rPr>
              <a:t>計畫教師</a:t>
            </a:r>
            <a:endParaRPr sz="1800">
              <a:latin typeface="Microsoft JhengHei"/>
              <a:cs typeface="Microsoft JhengHei"/>
            </a:endParaRPr>
          </a:p>
        </p:txBody>
      </p:sp>
      <p:grpSp>
        <p:nvGrpSpPr>
          <p:cNvPr id="65" name="object 65" descr=""/>
          <p:cNvGrpSpPr/>
          <p:nvPr/>
        </p:nvGrpSpPr>
        <p:grpSpPr>
          <a:xfrm>
            <a:off x="288036" y="2883411"/>
            <a:ext cx="6445250" cy="2632075"/>
            <a:chOff x="288036" y="2883411"/>
            <a:chExt cx="6445250" cy="2632075"/>
          </a:xfrm>
        </p:grpSpPr>
        <p:sp>
          <p:nvSpPr>
            <p:cNvPr id="66" name="object 66" descr=""/>
            <p:cNvSpPr/>
            <p:nvPr/>
          </p:nvSpPr>
          <p:spPr>
            <a:xfrm>
              <a:off x="372618" y="2896365"/>
              <a:ext cx="6347460" cy="943610"/>
            </a:xfrm>
            <a:custGeom>
              <a:avLst/>
              <a:gdLst/>
              <a:ahLst/>
              <a:cxnLst/>
              <a:rect l="l" t="t" r="r" b="b"/>
              <a:pathLst>
                <a:path w="6347459" h="943610">
                  <a:moveTo>
                    <a:pt x="0" y="157225"/>
                  </a:moveTo>
                  <a:lnTo>
                    <a:pt x="8015" y="107531"/>
                  </a:lnTo>
                  <a:lnTo>
                    <a:pt x="30336" y="64371"/>
                  </a:lnTo>
                  <a:lnTo>
                    <a:pt x="64371" y="30336"/>
                  </a:lnTo>
                  <a:lnTo>
                    <a:pt x="107531" y="8015"/>
                  </a:lnTo>
                  <a:lnTo>
                    <a:pt x="157226" y="0"/>
                  </a:lnTo>
                  <a:lnTo>
                    <a:pt x="6190234" y="0"/>
                  </a:lnTo>
                  <a:lnTo>
                    <a:pt x="6239928" y="8015"/>
                  </a:lnTo>
                  <a:lnTo>
                    <a:pt x="6283088" y="30336"/>
                  </a:lnTo>
                  <a:lnTo>
                    <a:pt x="6317123" y="64371"/>
                  </a:lnTo>
                  <a:lnTo>
                    <a:pt x="6339444" y="107531"/>
                  </a:lnTo>
                  <a:lnTo>
                    <a:pt x="6347460" y="157225"/>
                  </a:lnTo>
                  <a:lnTo>
                    <a:pt x="6347460" y="786117"/>
                  </a:lnTo>
                  <a:lnTo>
                    <a:pt x="6339444" y="835817"/>
                  </a:lnTo>
                  <a:lnTo>
                    <a:pt x="6317123" y="878981"/>
                  </a:lnTo>
                  <a:lnTo>
                    <a:pt x="6283088" y="913018"/>
                  </a:lnTo>
                  <a:lnTo>
                    <a:pt x="6239928" y="935340"/>
                  </a:lnTo>
                  <a:lnTo>
                    <a:pt x="6190234" y="943356"/>
                  </a:lnTo>
                  <a:lnTo>
                    <a:pt x="157226" y="943356"/>
                  </a:lnTo>
                  <a:lnTo>
                    <a:pt x="107531" y="935340"/>
                  </a:lnTo>
                  <a:lnTo>
                    <a:pt x="64371" y="913018"/>
                  </a:lnTo>
                  <a:lnTo>
                    <a:pt x="30336" y="878981"/>
                  </a:lnTo>
                  <a:lnTo>
                    <a:pt x="8015" y="835817"/>
                  </a:lnTo>
                  <a:lnTo>
                    <a:pt x="0" y="786117"/>
                  </a:lnTo>
                  <a:lnTo>
                    <a:pt x="0" y="157225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300990" y="5065013"/>
              <a:ext cx="5047615" cy="437515"/>
            </a:xfrm>
            <a:custGeom>
              <a:avLst/>
              <a:gdLst/>
              <a:ahLst/>
              <a:cxnLst/>
              <a:rect l="l" t="t" r="r" b="b"/>
              <a:pathLst>
                <a:path w="5047615" h="437514">
                  <a:moveTo>
                    <a:pt x="0" y="72898"/>
                  </a:moveTo>
                  <a:lnTo>
                    <a:pt x="5728" y="44523"/>
                  </a:lnTo>
                  <a:lnTo>
                    <a:pt x="21351" y="21351"/>
                  </a:lnTo>
                  <a:lnTo>
                    <a:pt x="44523" y="5728"/>
                  </a:lnTo>
                  <a:lnTo>
                    <a:pt x="72898" y="0"/>
                  </a:lnTo>
                  <a:lnTo>
                    <a:pt x="4974590" y="0"/>
                  </a:lnTo>
                  <a:lnTo>
                    <a:pt x="5002964" y="5728"/>
                  </a:lnTo>
                  <a:lnTo>
                    <a:pt x="5026136" y="21351"/>
                  </a:lnTo>
                  <a:lnTo>
                    <a:pt x="5041759" y="44523"/>
                  </a:lnTo>
                  <a:lnTo>
                    <a:pt x="5047488" y="72898"/>
                  </a:lnTo>
                  <a:lnTo>
                    <a:pt x="5047488" y="364490"/>
                  </a:lnTo>
                  <a:lnTo>
                    <a:pt x="5041759" y="392864"/>
                  </a:lnTo>
                  <a:lnTo>
                    <a:pt x="5026136" y="416036"/>
                  </a:lnTo>
                  <a:lnTo>
                    <a:pt x="5002964" y="431659"/>
                  </a:lnTo>
                  <a:lnTo>
                    <a:pt x="4974590" y="437388"/>
                  </a:lnTo>
                  <a:lnTo>
                    <a:pt x="72898" y="437388"/>
                  </a:lnTo>
                  <a:lnTo>
                    <a:pt x="44523" y="431659"/>
                  </a:lnTo>
                  <a:lnTo>
                    <a:pt x="21351" y="416036"/>
                  </a:lnTo>
                  <a:lnTo>
                    <a:pt x="5728" y="392864"/>
                  </a:lnTo>
                  <a:lnTo>
                    <a:pt x="0" y="364490"/>
                  </a:lnTo>
                  <a:lnTo>
                    <a:pt x="0" y="72898"/>
                  </a:lnTo>
                  <a:close/>
                </a:path>
              </a:pathLst>
            </a:custGeom>
            <a:ln w="25907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4E7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1725903" y="6398144"/>
            <a:ext cx="2508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solidFill>
                  <a:srgbClr val="8A8A8A"/>
                </a:solidFill>
                <a:latin typeface="Arial"/>
                <a:cs typeface="Arial"/>
              </a:rPr>
              <a:t>16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35892" y="2925211"/>
            <a:ext cx="5719445" cy="8794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600" spc="-10"/>
              <a:t>參、入校輔導內容</a:t>
            </a:r>
            <a:endParaRPr sz="5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286200" y="6501103"/>
            <a:ext cx="2603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solidFill>
                  <a:srgbClr val="8A8A8A"/>
                </a:solidFill>
                <a:latin typeface="Microsoft JhengHei"/>
                <a:cs typeface="Microsoft JhengHei"/>
              </a:rPr>
              <a:t>17</a:t>
            </a:r>
            <a:endParaRPr sz="1600">
              <a:latin typeface="Microsoft JhengHei"/>
              <a:cs typeface="Microsoft JhengHe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231647" y="1267965"/>
            <a:ext cx="11572240" cy="1077595"/>
          </a:xfrm>
          <a:custGeom>
            <a:avLst/>
            <a:gdLst/>
            <a:ahLst/>
            <a:cxnLst/>
            <a:rect l="l" t="t" r="r" b="b"/>
            <a:pathLst>
              <a:path w="11572240" h="1077595">
                <a:moveTo>
                  <a:pt x="11392154" y="0"/>
                </a:moveTo>
                <a:lnTo>
                  <a:pt x="179578" y="0"/>
                </a:lnTo>
                <a:lnTo>
                  <a:pt x="131840" y="6414"/>
                </a:lnTo>
                <a:lnTo>
                  <a:pt x="88943" y="24518"/>
                </a:lnTo>
                <a:lnTo>
                  <a:pt x="52598" y="52598"/>
                </a:lnTo>
                <a:lnTo>
                  <a:pt x="24518" y="88943"/>
                </a:lnTo>
                <a:lnTo>
                  <a:pt x="6414" y="131840"/>
                </a:lnTo>
                <a:lnTo>
                  <a:pt x="0" y="179577"/>
                </a:lnTo>
                <a:lnTo>
                  <a:pt x="0" y="897889"/>
                </a:lnTo>
                <a:lnTo>
                  <a:pt x="6414" y="945632"/>
                </a:lnTo>
                <a:lnTo>
                  <a:pt x="24518" y="988530"/>
                </a:lnTo>
                <a:lnTo>
                  <a:pt x="52598" y="1024874"/>
                </a:lnTo>
                <a:lnTo>
                  <a:pt x="88943" y="1052952"/>
                </a:lnTo>
                <a:lnTo>
                  <a:pt x="131840" y="1071053"/>
                </a:lnTo>
                <a:lnTo>
                  <a:pt x="179578" y="1077467"/>
                </a:lnTo>
                <a:lnTo>
                  <a:pt x="11392154" y="1077467"/>
                </a:lnTo>
                <a:lnTo>
                  <a:pt x="11439891" y="1071053"/>
                </a:lnTo>
                <a:lnTo>
                  <a:pt x="11482788" y="1052952"/>
                </a:lnTo>
                <a:lnTo>
                  <a:pt x="11519133" y="1024874"/>
                </a:lnTo>
                <a:lnTo>
                  <a:pt x="11547213" y="988530"/>
                </a:lnTo>
                <a:lnTo>
                  <a:pt x="11565317" y="945632"/>
                </a:lnTo>
                <a:lnTo>
                  <a:pt x="11571732" y="897889"/>
                </a:lnTo>
                <a:lnTo>
                  <a:pt x="11571732" y="179577"/>
                </a:lnTo>
                <a:lnTo>
                  <a:pt x="11565317" y="131840"/>
                </a:lnTo>
                <a:lnTo>
                  <a:pt x="11547213" y="88943"/>
                </a:lnTo>
                <a:lnTo>
                  <a:pt x="11519133" y="52598"/>
                </a:lnTo>
                <a:lnTo>
                  <a:pt x="11482788" y="24518"/>
                </a:lnTo>
                <a:lnTo>
                  <a:pt x="11439891" y="6414"/>
                </a:lnTo>
                <a:lnTo>
                  <a:pt x="11392154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362422" y="531103"/>
            <a:ext cx="5158740" cy="1419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0485">
              <a:lnSpc>
                <a:spcPct val="100000"/>
              </a:lnSpc>
              <a:spcBef>
                <a:spcPts val="95"/>
              </a:spcBef>
            </a:pPr>
            <a:r>
              <a:rPr dirty="0" sz="4000" spc="-40" b="1">
                <a:solidFill>
                  <a:srgbClr val="006666"/>
                </a:solidFill>
                <a:latin typeface="Microsoft JhengHei"/>
                <a:cs typeface="Microsoft JhengHei"/>
              </a:rPr>
              <a:t>一</a:t>
            </a:r>
            <a:r>
              <a:rPr dirty="0" sz="4000" spc="-40" b="1">
                <a:solidFill>
                  <a:srgbClr val="006666"/>
                </a:solidFill>
                <a:latin typeface="Microsoft JhengHei"/>
                <a:cs typeface="Microsoft JhengHei"/>
              </a:rPr>
              <a:t>、</a:t>
            </a:r>
            <a:r>
              <a:rPr dirty="0" sz="4000" spc="-40" b="1">
                <a:solidFill>
                  <a:srgbClr val="006666"/>
                </a:solidFill>
                <a:latin typeface="Microsoft JhengHei"/>
                <a:cs typeface="Microsoft JhengHei"/>
              </a:rPr>
              <a:t>輔</a:t>
            </a:r>
            <a:r>
              <a:rPr dirty="0" sz="4000" spc="-40" b="1">
                <a:solidFill>
                  <a:srgbClr val="006666"/>
                </a:solidFill>
                <a:latin typeface="Microsoft JhengHei"/>
                <a:cs typeface="Microsoft JhengHei"/>
              </a:rPr>
              <a:t>導</a:t>
            </a:r>
            <a:r>
              <a:rPr dirty="0" sz="4000" spc="-40" b="1">
                <a:solidFill>
                  <a:srgbClr val="006666"/>
                </a:solidFill>
                <a:latin typeface="Microsoft JhengHei"/>
                <a:cs typeface="Microsoft JhengHei"/>
              </a:rPr>
              <a:t>推</a:t>
            </a:r>
            <a:r>
              <a:rPr dirty="0" sz="4000" spc="-40" b="1">
                <a:solidFill>
                  <a:srgbClr val="006666"/>
                </a:solidFill>
                <a:latin typeface="Microsoft JhengHei"/>
                <a:cs typeface="Microsoft JhengHei"/>
              </a:rPr>
              <a:t>動</a:t>
            </a:r>
            <a:r>
              <a:rPr dirty="0" sz="4000" spc="-40" b="1">
                <a:solidFill>
                  <a:srgbClr val="006666"/>
                </a:solidFill>
                <a:latin typeface="Microsoft JhengHei"/>
                <a:cs typeface="Microsoft JhengHei"/>
              </a:rPr>
              <a:t>組</a:t>
            </a:r>
            <a:r>
              <a:rPr dirty="0" sz="4000" spc="-40" b="1">
                <a:solidFill>
                  <a:srgbClr val="006666"/>
                </a:solidFill>
                <a:latin typeface="Microsoft JhengHei"/>
                <a:cs typeface="Microsoft JhengHei"/>
              </a:rPr>
              <a:t>織</a:t>
            </a:r>
            <a:r>
              <a:rPr dirty="0" sz="4000" spc="-40" b="1">
                <a:solidFill>
                  <a:srgbClr val="006666"/>
                </a:solidFill>
                <a:latin typeface="Microsoft JhengHei"/>
                <a:cs typeface="Microsoft JhengHei"/>
              </a:rPr>
              <a:t>架</a:t>
            </a:r>
            <a:r>
              <a:rPr dirty="0" sz="4000" spc="-50" b="1">
                <a:solidFill>
                  <a:srgbClr val="006666"/>
                </a:solidFill>
                <a:latin typeface="Microsoft JhengHei"/>
                <a:cs typeface="Microsoft JhengHei"/>
              </a:rPr>
              <a:t>構</a:t>
            </a:r>
            <a:endParaRPr sz="40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4020"/>
              </a:spcBef>
            </a:pPr>
            <a:r>
              <a:rPr dirty="0" sz="1800" spc="-15" b="1">
                <a:latin typeface="Microsoft JhengHei"/>
                <a:cs typeface="Microsoft JhengHei"/>
              </a:rPr>
              <a:t>中央統籌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254508" y="2596898"/>
            <a:ext cx="11600815" cy="1076325"/>
          </a:xfrm>
          <a:custGeom>
            <a:avLst/>
            <a:gdLst/>
            <a:ahLst/>
            <a:cxnLst/>
            <a:rect l="l" t="t" r="r" b="b"/>
            <a:pathLst>
              <a:path w="11600815" h="1076325">
                <a:moveTo>
                  <a:pt x="11421364" y="0"/>
                </a:moveTo>
                <a:lnTo>
                  <a:pt x="179324" y="0"/>
                </a:lnTo>
                <a:lnTo>
                  <a:pt x="131653" y="6405"/>
                </a:lnTo>
                <a:lnTo>
                  <a:pt x="88817" y="24483"/>
                </a:lnTo>
                <a:lnTo>
                  <a:pt x="52524" y="52524"/>
                </a:lnTo>
                <a:lnTo>
                  <a:pt x="24483" y="88817"/>
                </a:lnTo>
                <a:lnTo>
                  <a:pt x="6405" y="131653"/>
                </a:lnTo>
                <a:lnTo>
                  <a:pt x="0" y="179324"/>
                </a:lnTo>
                <a:lnTo>
                  <a:pt x="0" y="896619"/>
                </a:lnTo>
                <a:lnTo>
                  <a:pt x="6405" y="944290"/>
                </a:lnTo>
                <a:lnTo>
                  <a:pt x="24483" y="987126"/>
                </a:lnTo>
                <a:lnTo>
                  <a:pt x="52524" y="1023419"/>
                </a:lnTo>
                <a:lnTo>
                  <a:pt x="88817" y="1051460"/>
                </a:lnTo>
                <a:lnTo>
                  <a:pt x="131653" y="1069538"/>
                </a:lnTo>
                <a:lnTo>
                  <a:pt x="179324" y="1075944"/>
                </a:lnTo>
                <a:lnTo>
                  <a:pt x="11421364" y="1075944"/>
                </a:lnTo>
                <a:lnTo>
                  <a:pt x="11469034" y="1069538"/>
                </a:lnTo>
                <a:lnTo>
                  <a:pt x="11511870" y="1051460"/>
                </a:lnTo>
                <a:lnTo>
                  <a:pt x="11548163" y="1023419"/>
                </a:lnTo>
                <a:lnTo>
                  <a:pt x="11576204" y="987126"/>
                </a:lnTo>
                <a:lnTo>
                  <a:pt x="11594282" y="944290"/>
                </a:lnTo>
                <a:lnTo>
                  <a:pt x="11600688" y="896619"/>
                </a:lnTo>
                <a:lnTo>
                  <a:pt x="11600688" y="179324"/>
                </a:lnTo>
                <a:lnTo>
                  <a:pt x="11594282" y="131653"/>
                </a:lnTo>
                <a:lnTo>
                  <a:pt x="11576204" y="88817"/>
                </a:lnTo>
                <a:lnTo>
                  <a:pt x="11548163" y="52524"/>
                </a:lnTo>
                <a:lnTo>
                  <a:pt x="11511870" y="24483"/>
                </a:lnTo>
                <a:lnTo>
                  <a:pt x="11469034" y="6405"/>
                </a:lnTo>
                <a:lnTo>
                  <a:pt x="11421364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386182" y="2978788"/>
            <a:ext cx="939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latin typeface="Microsoft JhengHei"/>
                <a:cs typeface="Microsoft JhengHei"/>
              </a:rPr>
              <a:t>分區輔導</a:t>
            </a:r>
            <a:endParaRPr sz="1800">
              <a:latin typeface="Microsoft JhengHei"/>
              <a:cs typeface="Microsoft JhengHe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27075" y="1557529"/>
            <a:ext cx="11628120" cy="4776470"/>
            <a:chOff x="227075" y="1557529"/>
            <a:chExt cx="11628120" cy="4776470"/>
          </a:xfrm>
        </p:grpSpPr>
        <p:sp>
          <p:nvSpPr>
            <p:cNvPr id="8" name="object 8" descr=""/>
            <p:cNvSpPr/>
            <p:nvPr/>
          </p:nvSpPr>
          <p:spPr>
            <a:xfrm>
              <a:off x="5510784" y="1557529"/>
              <a:ext cx="1856739" cy="538480"/>
            </a:xfrm>
            <a:custGeom>
              <a:avLst/>
              <a:gdLst/>
              <a:ahLst/>
              <a:cxnLst/>
              <a:rect l="l" t="t" r="r" b="b"/>
              <a:pathLst>
                <a:path w="1856740" h="538480">
                  <a:moveTo>
                    <a:pt x="1766570" y="0"/>
                  </a:moveTo>
                  <a:lnTo>
                    <a:pt x="89662" y="0"/>
                  </a:lnTo>
                  <a:lnTo>
                    <a:pt x="54762" y="7046"/>
                  </a:lnTo>
                  <a:lnTo>
                    <a:pt x="26262" y="26262"/>
                  </a:lnTo>
                  <a:lnTo>
                    <a:pt x="7046" y="54762"/>
                  </a:lnTo>
                  <a:lnTo>
                    <a:pt x="0" y="89662"/>
                  </a:lnTo>
                  <a:lnTo>
                    <a:pt x="0" y="448309"/>
                  </a:lnTo>
                  <a:lnTo>
                    <a:pt x="7046" y="483209"/>
                  </a:lnTo>
                  <a:lnTo>
                    <a:pt x="26262" y="511709"/>
                  </a:lnTo>
                  <a:lnTo>
                    <a:pt x="54762" y="530925"/>
                  </a:lnTo>
                  <a:lnTo>
                    <a:pt x="89662" y="537972"/>
                  </a:lnTo>
                  <a:lnTo>
                    <a:pt x="1766570" y="537972"/>
                  </a:lnTo>
                  <a:lnTo>
                    <a:pt x="1801469" y="530925"/>
                  </a:lnTo>
                  <a:lnTo>
                    <a:pt x="1829969" y="511709"/>
                  </a:lnTo>
                  <a:lnTo>
                    <a:pt x="1849185" y="483209"/>
                  </a:lnTo>
                  <a:lnTo>
                    <a:pt x="1856232" y="448309"/>
                  </a:lnTo>
                  <a:lnTo>
                    <a:pt x="1856232" y="89662"/>
                  </a:lnTo>
                  <a:lnTo>
                    <a:pt x="1849185" y="54762"/>
                  </a:lnTo>
                  <a:lnTo>
                    <a:pt x="1829969" y="26262"/>
                  </a:lnTo>
                  <a:lnTo>
                    <a:pt x="1801469" y="7046"/>
                  </a:lnTo>
                  <a:lnTo>
                    <a:pt x="176657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27075" y="3835902"/>
              <a:ext cx="11628120" cy="2498090"/>
            </a:xfrm>
            <a:custGeom>
              <a:avLst/>
              <a:gdLst/>
              <a:ahLst/>
              <a:cxnLst/>
              <a:rect l="l" t="t" r="r" b="b"/>
              <a:pathLst>
                <a:path w="11628120" h="2498090">
                  <a:moveTo>
                    <a:pt x="11351501" y="0"/>
                  </a:moveTo>
                  <a:lnTo>
                    <a:pt x="276618" y="0"/>
                  </a:lnTo>
                  <a:lnTo>
                    <a:pt x="226893" y="4456"/>
                  </a:lnTo>
                  <a:lnTo>
                    <a:pt x="180093" y="17306"/>
                  </a:lnTo>
                  <a:lnTo>
                    <a:pt x="137000" y="37767"/>
                  </a:lnTo>
                  <a:lnTo>
                    <a:pt x="98393" y="65058"/>
                  </a:lnTo>
                  <a:lnTo>
                    <a:pt x="65054" y="98398"/>
                  </a:lnTo>
                  <a:lnTo>
                    <a:pt x="37764" y="137005"/>
                  </a:lnTo>
                  <a:lnTo>
                    <a:pt x="17304" y="180099"/>
                  </a:lnTo>
                  <a:lnTo>
                    <a:pt x="4456" y="226897"/>
                  </a:lnTo>
                  <a:lnTo>
                    <a:pt x="0" y="276618"/>
                  </a:lnTo>
                  <a:lnTo>
                    <a:pt x="0" y="2221230"/>
                  </a:lnTo>
                  <a:lnTo>
                    <a:pt x="4456" y="2270951"/>
                  </a:lnTo>
                  <a:lnTo>
                    <a:pt x="17304" y="2317748"/>
                  </a:lnTo>
                  <a:lnTo>
                    <a:pt x="37764" y="2360839"/>
                  </a:lnTo>
                  <a:lnTo>
                    <a:pt x="65054" y="2399444"/>
                  </a:lnTo>
                  <a:lnTo>
                    <a:pt x="98393" y="2432782"/>
                  </a:lnTo>
                  <a:lnTo>
                    <a:pt x="137000" y="2460071"/>
                  </a:lnTo>
                  <a:lnTo>
                    <a:pt x="180093" y="2480531"/>
                  </a:lnTo>
                  <a:lnTo>
                    <a:pt x="226893" y="2493379"/>
                  </a:lnTo>
                  <a:lnTo>
                    <a:pt x="276618" y="2497836"/>
                  </a:lnTo>
                  <a:lnTo>
                    <a:pt x="11351501" y="2497836"/>
                  </a:lnTo>
                  <a:lnTo>
                    <a:pt x="11401226" y="2493379"/>
                  </a:lnTo>
                  <a:lnTo>
                    <a:pt x="11448026" y="2480531"/>
                  </a:lnTo>
                  <a:lnTo>
                    <a:pt x="11491119" y="2460071"/>
                  </a:lnTo>
                  <a:lnTo>
                    <a:pt x="11529726" y="2432782"/>
                  </a:lnTo>
                  <a:lnTo>
                    <a:pt x="11563065" y="2399444"/>
                  </a:lnTo>
                  <a:lnTo>
                    <a:pt x="11590355" y="2360839"/>
                  </a:lnTo>
                  <a:lnTo>
                    <a:pt x="11610815" y="2317748"/>
                  </a:lnTo>
                  <a:lnTo>
                    <a:pt x="11623663" y="2270951"/>
                  </a:lnTo>
                  <a:lnTo>
                    <a:pt x="11628120" y="2221230"/>
                  </a:lnTo>
                  <a:lnTo>
                    <a:pt x="11628120" y="276618"/>
                  </a:lnTo>
                  <a:lnTo>
                    <a:pt x="11623663" y="226897"/>
                  </a:lnTo>
                  <a:lnTo>
                    <a:pt x="11610815" y="180099"/>
                  </a:lnTo>
                  <a:lnTo>
                    <a:pt x="11590355" y="137005"/>
                  </a:lnTo>
                  <a:lnTo>
                    <a:pt x="11563065" y="98398"/>
                  </a:lnTo>
                  <a:lnTo>
                    <a:pt x="11529726" y="65058"/>
                  </a:lnTo>
                  <a:lnTo>
                    <a:pt x="11491119" y="37767"/>
                  </a:lnTo>
                  <a:lnTo>
                    <a:pt x="11448026" y="17306"/>
                  </a:lnTo>
                  <a:lnTo>
                    <a:pt x="11401226" y="4456"/>
                  </a:lnTo>
                  <a:lnTo>
                    <a:pt x="11351501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5951511" y="1613621"/>
            <a:ext cx="976630" cy="406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-25" b="1">
                <a:latin typeface="Microsoft JhengHei"/>
                <a:cs typeface="Microsoft JhengHei"/>
              </a:rPr>
              <a:t>教</a:t>
            </a:r>
            <a:r>
              <a:rPr dirty="0" sz="2500" spc="-25" b="1">
                <a:latin typeface="Microsoft JhengHei"/>
                <a:cs typeface="Microsoft JhengHei"/>
              </a:rPr>
              <a:t>育</a:t>
            </a:r>
            <a:r>
              <a:rPr dirty="0" sz="2500" spc="-50" b="1">
                <a:latin typeface="Microsoft JhengHei"/>
                <a:cs typeface="Microsoft JhengHei"/>
              </a:rPr>
              <a:t>部</a:t>
            </a:r>
            <a:endParaRPr sz="2500">
              <a:latin typeface="Microsoft JhengHei"/>
              <a:cs typeface="Microsoft JhengHe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2238501" y="2465577"/>
            <a:ext cx="8613140" cy="1120775"/>
            <a:chOff x="2238501" y="2465577"/>
            <a:chExt cx="8613140" cy="1120775"/>
          </a:xfrm>
        </p:grpSpPr>
        <p:sp>
          <p:nvSpPr>
            <p:cNvPr id="12" name="object 12" descr=""/>
            <p:cNvSpPr/>
            <p:nvPr/>
          </p:nvSpPr>
          <p:spPr>
            <a:xfrm>
              <a:off x="2248661" y="2495549"/>
              <a:ext cx="1905" cy="574675"/>
            </a:xfrm>
            <a:custGeom>
              <a:avLst/>
              <a:gdLst/>
              <a:ahLst/>
              <a:cxnLst/>
              <a:rect l="l" t="t" r="r" b="b"/>
              <a:pathLst>
                <a:path w="1905" h="574675">
                  <a:moveTo>
                    <a:pt x="0" y="0"/>
                  </a:moveTo>
                  <a:lnTo>
                    <a:pt x="1524" y="574548"/>
                  </a:lnTo>
                </a:path>
              </a:pathLst>
            </a:custGeom>
            <a:ln w="19812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967733" y="2495549"/>
              <a:ext cx="1905" cy="574675"/>
            </a:xfrm>
            <a:custGeom>
              <a:avLst/>
              <a:gdLst/>
              <a:ahLst/>
              <a:cxnLst/>
              <a:rect l="l" t="t" r="r" b="b"/>
              <a:pathLst>
                <a:path w="1904" h="574675">
                  <a:moveTo>
                    <a:pt x="0" y="0"/>
                  </a:moveTo>
                  <a:lnTo>
                    <a:pt x="1524" y="574548"/>
                  </a:lnTo>
                </a:path>
              </a:pathLst>
            </a:custGeom>
            <a:ln w="19812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679186" y="2483357"/>
              <a:ext cx="1905" cy="474345"/>
            </a:xfrm>
            <a:custGeom>
              <a:avLst/>
              <a:gdLst/>
              <a:ahLst/>
              <a:cxnLst/>
              <a:rect l="l" t="t" r="r" b="b"/>
              <a:pathLst>
                <a:path w="1904" h="474344">
                  <a:moveTo>
                    <a:pt x="0" y="0"/>
                  </a:moveTo>
                  <a:lnTo>
                    <a:pt x="1524" y="473964"/>
                  </a:lnTo>
                </a:path>
              </a:pathLst>
            </a:custGeom>
            <a:ln w="19811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404354" y="2487929"/>
              <a:ext cx="1905" cy="574675"/>
            </a:xfrm>
            <a:custGeom>
              <a:avLst/>
              <a:gdLst/>
              <a:ahLst/>
              <a:cxnLst/>
              <a:rect l="l" t="t" r="r" b="b"/>
              <a:pathLst>
                <a:path w="1904" h="574675">
                  <a:moveTo>
                    <a:pt x="0" y="0"/>
                  </a:moveTo>
                  <a:lnTo>
                    <a:pt x="1524" y="574548"/>
                  </a:lnTo>
                </a:path>
              </a:pathLst>
            </a:custGeom>
            <a:ln w="19812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121901" y="2487929"/>
              <a:ext cx="1905" cy="574675"/>
            </a:xfrm>
            <a:custGeom>
              <a:avLst/>
              <a:gdLst/>
              <a:ahLst/>
              <a:cxnLst/>
              <a:rect l="l" t="t" r="r" b="b"/>
              <a:pathLst>
                <a:path w="1904" h="574675">
                  <a:moveTo>
                    <a:pt x="0" y="0"/>
                  </a:moveTo>
                  <a:lnTo>
                    <a:pt x="1524" y="574548"/>
                  </a:lnTo>
                </a:path>
              </a:pathLst>
            </a:custGeom>
            <a:ln w="19812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839449" y="2475737"/>
              <a:ext cx="1905" cy="574675"/>
            </a:xfrm>
            <a:custGeom>
              <a:avLst/>
              <a:gdLst/>
              <a:ahLst/>
              <a:cxnLst/>
              <a:rect l="l" t="t" r="r" b="b"/>
              <a:pathLst>
                <a:path w="1904" h="574675">
                  <a:moveTo>
                    <a:pt x="1524" y="574548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248661" y="2490977"/>
              <a:ext cx="4173220" cy="1905"/>
            </a:xfrm>
            <a:custGeom>
              <a:avLst/>
              <a:gdLst/>
              <a:ahLst/>
              <a:cxnLst/>
              <a:rect l="l" t="t" r="r" b="b"/>
              <a:pathLst>
                <a:path w="4173220" h="1905">
                  <a:moveTo>
                    <a:pt x="0" y="1524"/>
                  </a:moveTo>
                  <a:lnTo>
                    <a:pt x="4172712" y="0"/>
                  </a:lnTo>
                </a:path>
              </a:pathLst>
            </a:custGeom>
            <a:ln w="19812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615683" y="2921509"/>
              <a:ext cx="1583690" cy="664845"/>
            </a:xfrm>
            <a:custGeom>
              <a:avLst/>
              <a:gdLst/>
              <a:ahLst/>
              <a:cxnLst/>
              <a:rect l="l" t="t" r="r" b="b"/>
              <a:pathLst>
                <a:path w="1583690" h="664845">
                  <a:moveTo>
                    <a:pt x="1472692" y="0"/>
                  </a:moveTo>
                  <a:lnTo>
                    <a:pt x="110744" y="0"/>
                  </a:lnTo>
                  <a:lnTo>
                    <a:pt x="67637" y="8702"/>
                  </a:lnTo>
                  <a:lnTo>
                    <a:pt x="32435" y="32435"/>
                  </a:lnTo>
                  <a:lnTo>
                    <a:pt x="8702" y="67637"/>
                  </a:lnTo>
                  <a:lnTo>
                    <a:pt x="0" y="110744"/>
                  </a:lnTo>
                  <a:lnTo>
                    <a:pt x="0" y="553720"/>
                  </a:lnTo>
                  <a:lnTo>
                    <a:pt x="8702" y="596826"/>
                  </a:lnTo>
                  <a:lnTo>
                    <a:pt x="32435" y="632028"/>
                  </a:lnTo>
                  <a:lnTo>
                    <a:pt x="67637" y="655761"/>
                  </a:lnTo>
                  <a:lnTo>
                    <a:pt x="110744" y="664464"/>
                  </a:lnTo>
                  <a:lnTo>
                    <a:pt x="1472692" y="664464"/>
                  </a:lnTo>
                  <a:lnTo>
                    <a:pt x="1515798" y="655761"/>
                  </a:lnTo>
                  <a:lnTo>
                    <a:pt x="1551000" y="632028"/>
                  </a:lnTo>
                  <a:lnTo>
                    <a:pt x="1574733" y="596826"/>
                  </a:lnTo>
                  <a:lnTo>
                    <a:pt x="1583436" y="553720"/>
                  </a:lnTo>
                  <a:lnTo>
                    <a:pt x="1583436" y="110744"/>
                  </a:lnTo>
                  <a:lnTo>
                    <a:pt x="1574733" y="67637"/>
                  </a:lnTo>
                  <a:lnTo>
                    <a:pt x="1551000" y="32435"/>
                  </a:lnTo>
                  <a:lnTo>
                    <a:pt x="1515798" y="8702"/>
                  </a:lnTo>
                  <a:lnTo>
                    <a:pt x="1472692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6901063" y="3023472"/>
            <a:ext cx="101346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0" b="1">
                <a:latin typeface="Microsoft JhengHei"/>
                <a:cs typeface="Microsoft JhengHei"/>
              </a:rPr>
              <a:t>國</a:t>
            </a:r>
            <a:r>
              <a:rPr dirty="0" sz="1300" spc="-20" b="1">
                <a:latin typeface="Microsoft JhengHei"/>
                <a:cs typeface="Microsoft JhengHei"/>
              </a:rPr>
              <a:t>立</a:t>
            </a:r>
            <a:r>
              <a:rPr dirty="0" sz="1300" spc="-20" b="1">
                <a:latin typeface="Microsoft JhengHei"/>
                <a:cs typeface="Microsoft JhengHei"/>
              </a:rPr>
              <a:t>東</a:t>
            </a:r>
            <a:r>
              <a:rPr dirty="0" sz="1300" spc="-20" b="1">
                <a:latin typeface="Microsoft JhengHei"/>
                <a:cs typeface="Microsoft JhengHei"/>
              </a:rPr>
              <a:t>華</a:t>
            </a:r>
            <a:r>
              <a:rPr dirty="0" sz="1300" spc="-20" b="1">
                <a:latin typeface="Microsoft JhengHei"/>
                <a:cs typeface="Microsoft JhengHei"/>
              </a:rPr>
              <a:t>大</a:t>
            </a:r>
            <a:r>
              <a:rPr dirty="0" sz="1300" spc="-50" b="1">
                <a:latin typeface="Microsoft JhengHei"/>
                <a:cs typeface="Microsoft JhengHei"/>
              </a:rPr>
              <a:t>學</a:t>
            </a:r>
            <a:endParaRPr sz="1300">
              <a:latin typeface="Microsoft JhengHei"/>
              <a:cs typeface="Microsoft JhengHe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785190" y="3296201"/>
            <a:ext cx="124460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 b="1">
                <a:latin typeface="Microsoft JhengHei"/>
                <a:cs typeface="Microsoft JhengHei"/>
              </a:rPr>
              <a:t>(</a:t>
            </a:r>
            <a:r>
              <a:rPr dirty="0" sz="1300" spc="-20" b="1">
                <a:latin typeface="Microsoft JhengHei"/>
                <a:cs typeface="Microsoft JhengHei"/>
              </a:rPr>
              <a:t>東</a:t>
            </a:r>
            <a:r>
              <a:rPr dirty="0" sz="1300" spc="-10" b="1">
                <a:latin typeface="Microsoft JhengHei"/>
                <a:cs typeface="Microsoft JhengHei"/>
              </a:rPr>
              <a:t>)</a:t>
            </a:r>
            <a:r>
              <a:rPr dirty="0" sz="1300" spc="-10" b="1">
                <a:solidFill>
                  <a:srgbClr val="FF0000"/>
                </a:solidFill>
                <a:latin typeface="Microsoft JhengHei"/>
                <a:cs typeface="Microsoft JhengHei"/>
              </a:rPr>
              <a:t>(</a:t>
            </a:r>
            <a:r>
              <a:rPr dirty="0" sz="1300" spc="-20" b="1">
                <a:solidFill>
                  <a:srgbClr val="FF0000"/>
                </a:solidFill>
                <a:latin typeface="Microsoft JhengHei"/>
                <a:cs typeface="Microsoft JhengHei"/>
              </a:rPr>
              <a:t>總</a:t>
            </a:r>
            <a:r>
              <a:rPr dirty="0" sz="1300" spc="-20" b="1">
                <a:solidFill>
                  <a:srgbClr val="FF0000"/>
                </a:solidFill>
                <a:latin typeface="Microsoft JhengHei"/>
                <a:cs typeface="Microsoft JhengHei"/>
              </a:rPr>
              <a:t>輔</a:t>
            </a:r>
            <a:r>
              <a:rPr dirty="0" sz="1300" spc="-20" b="1">
                <a:solidFill>
                  <a:srgbClr val="FF0000"/>
                </a:solidFill>
                <a:latin typeface="Microsoft JhengHei"/>
                <a:cs typeface="Microsoft JhengHei"/>
              </a:rPr>
              <a:t>導</a:t>
            </a:r>
            <a:r>
              <a:rPr dirty="0" sz="1300" spc="-20" b="1">
                <a:solidFill>
                  <a:srgbClr val="FF0000"/>
                </a:solidFill>
                <a:latin typeface="Microsoft JhengHei"/>
                <a:cs typeface="Microsoft JhengHei"/>
              </a:rPr>
              <a:t>團</a:t>
            </a:r>
            <a:r>
              <a:rPr dirty="0" sz="1300" spc="-20" b="1">
                <a:solidFill>
                  <a:srgbClr val="FF0000"/>
                </a:solidFill>
                <a:latin typeface="Microsoft JhengHei"/>
                <a:cs typeface="Microsoft JhengHei"/>
              </a:rPr>
              <a:t>隊</a:t>
            </a:r>
            <a:r>
              <a:rPr dirty="0" sz="1300" spc="-50" b="1">
                <a:solidFill>
                  <a:srgbClr val="FF0000"/>
                </a:solidFill>
                <a:latin typeface="Microsoft JhengHei"/>
                <a:cs typeface="Microsoft JhengHei"/>
              </a:rPr>
              <a:t>)</a:t>
            </a:r>
            <a:endParaRPr sz="1300">
              <a:latin typeface="Microsoft JhengHei"/>
              <a:cs typeface="Microsoft JhengHei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2238501" y="3387597"/>
            <a:ext cx="8618855" cy="2795270"/>
            <a:chOff x="2238501" y="3387597"/>
            <a:chExt cx="8618855" cy="2795270"/>
          </a:xfrm>
        </p:grpSpPr>
        <p:sp>
          <p:nvSpPr>
            <p:cNvPr id="23" name="object 23" descr=""/>
            <p:cNvSpPr/>
            <p:nvPr/>
          </p:nvSpPr>
          <p:spPr>
            <a:xfrm>
              <a:off x="2248661" y="3411473"/>
              <a:ext cx="1905" cy="576580"/>
            </a:xfrm>
            <a:custGeom>
              <a:avLst/>
              <a:gdLst/>
              <a:ahLst/>
              <a:cxnLst/>
              <a:rect l="l" t="t" r="r" b="b"/>
              <a:pathLst>
                <a:path w="1905" h="576579">
                  <a:moveTo>
                    <a:pt x="0" y="0"/>
                  </a:moveTo>
                  <a:lnTo>
                    <a:pt x="1524" y="576072"/>
                  </a:lnTo>
                </a:path>
              </a:pathLst>
            </a:custGeom>
            <a:ln w="19812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967733" y="3434333"/>
              <a:ext cx="1905" cy="798830"/>
            </a:xfrm>
            <a:custGeom>
              <a:avLst/>
              <a:gdLst/>
              <a:ahLst/>
              <a:cxnLst/>
              <a:rect l="l" t="t" r="r" b="b"/>
              <a:pathLst>
                <a:path w="1904" h="798829">
                  <a:moveTo>
                    <a:pt x="0" y="0"/>
                  </a:moveTo>
                  <a:lnTo>
                    <a:pt x="1524" y="798576"/>
                  </a:lnTo>
                </a:path>
              </a:pathLst>
            </a:custGeom>
            <a:ln w="19812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686805" y="3397757"/>
              <a:ext cx="1905" cy="576580"/>
            </a:xfrm>
            <a:custGeom>
              <a:avLst/>
              <a:gdLst/>
              <a:ahLst/>
              <a:cxnLst/>
              <a:rect l="l" t="t" r="r" b="b"/>
              <a:pathLst>
                <a:path w="1904" h="576579">
                  <a:moveTo>
                    <a:pt x="0" y="0"/>
                  </a:moveTo>
                  <a:lnTo>
                    <a:pt x="1524" y="576072"/>
                  </a:lnTo>
                </a:path>
              </a:pathLst>
            </a:custGeom>
            <a:ln w="19812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401305" y="3586733"/>
              <a:ext cx="6350" cy="666115"/>
            </a:xfrm>
            <a:custGeom>
              <a:avLst/>
              <a:gdLst/>
              <a:ahLst/>
              <a:cxnLst/>
              <a:rect l="l" t="t" r="r" b="b"/>
              <a:pathLst>
                <a:path w="6350" h="666114">
                  <a:moveTo>
                    <a:pt x="6096" y="0"/>
                  </a:moveTo>
                  <a:lnTo>
                    <a:pt x="0" y="665988"/>
                  </a:lnTo>
                </a:path>
              </a:pathLst>
            </a:custGeom>
            <a:ln w="19812">
              <a:solidFill>
                <a:srgbClr val="FFD9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118854" y="3434333"/>
              <a:ext cx="5080" cy="574675"/>
            </a:xfrm>
            <a:custGeom>
              <a:avLst/>
              <a:gdLst/>
              <a:ahLst/>
              <a:cxnLst/>
              <a:rect l="l" t="t" r="r" b="b"/>
              <a:pathLst>
                <a:path w="5079" h="574675">
                  <a:moveTo>
                    <a:pt x="4572" y="0"/>
                  </a:moveTo>
                  <a:lnTo>
                    <a:pt x="0" y="574548"/>
                  </a:lnTo>
                </a:path>
              </a:pathLst>
            </a:custGeom>
            <a:ln w="19812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0840973" y="3434333"/>
              <a:ext cx="6350" cy="810895"/>
            </a:xfrm>
            <a:custGeom>
              <a:avLst/>
              <a:gdLst/>
              <a:ahLst/>
              <a:cxnLst/>
              <a:rect l="l" t="t" r="r" b="b"/>
              <a:pathLst>
                <a:path w="6350" h="810895">
                  <a:moveTo>
                    <a:pt x="0" y="0"/>
                  </a:moveTo>
                  <a:lnTo>
                    <a:pt x="6096" y="810768"/>
                  </a:lnTo>
                </a:path>
              </a:pathLst>
            </a:custGeom>
            <a:ln w="19812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333231" y="4017268"/>
              <a:ext cx="1583690" cy="2165985"/>
            </a:xfrm>
            <a:custGeom>
              <a:avLst/>
              <a:gdLst/>
              <a:ahLst/>
              <a:cxnLst/>
              <a:rect l="l" t="t" r="r" b="b"/>
              <a:pathLst>
                <a:path w="1583690" h="2165985">
                  <a:moveTo>
                    <a:pt x="1319530" y="0"/>
                  </a:moveTo>
                  <a:lnTo>
                    <a:pt x="263906" y="0"/>
                  </a:lnTo>
                  <a:lnTo>
                    <a:pt x="216470" y="4251"/>
                  </a:lnTo>
                  <a:lnTo>
                    <a:pt x="171823" y="16509"/>
                  </a:lnTo>
                  <a:lnTo>
                    <a:pt x="130710" y="36029"/>
                  </a:lnTo>
                  <a:lnTo>
                    <a:pt x="93877" y="62065"/>
                  </a:lnTo>
                  <a:lnTo>
                    <a:pt x="62069" y="93871"/>
                  </a:lnTo>
                  <a:lnTo>
                    <a:pt x="36032" y="130704"/>
                  </a:lnTo>
                  <a:lnTo>
                    <a:pt x="16511" y="171817"/>
                  </a:lnTo>
                  <a:lnTo>
                    <a:pt x="4252" y="216466"/>
                  </a:lnTo>
                  <a:lnTo>
                    <a:pt x="0" y="263906"/>
                  </a:lnTo>
                  <a:lnTo>
                    <a:pt x="0" y="1901685"/>
                  </a:lnTo>
                  <a:lnTo>
                    <a:pt x="4252" y="1949124"/>
                  </a:lnTo>
                  <a:lnTo>
                    <a:pt x="16511" y="1993774"/>
                  </a:lnTo>
                  <a:lnTo>
                    <a:pt x="36032" y="2034889"/>
                  </a:lnTo>
                  <a:lnTo>
                    <a:pt x="62069" y="2071724"/>
                  </a:lnTo>
                  <a:lnTo>
                    <a:pt x="93877" y="2103533"/>
                  </a:lnTo>
                  <a:lnTo>
                    <a:pt x="130710" y="2129571"/>
                  </a:lnTo>
                  <a:lnTo>
                    <a:pt x="171823" y="2149092"/>
                  </a:lnTo>
                  <a:lnTo>
                    <a:pt x="216470" y="2161351"/>
                  </a:lnTo>
                  <a:lnTo>
                    <a:pt x="263906" y="2165604"/>
                  </a:lnTo>
                  <a:lnTo>
                    <a:pt x="1319530" y="2165604"/>
                  </a:lnTo>
                  <a:lnTo>
                    <a:pt x="1366965" y="2161351"/>
                  </a:lnTo>
                  <a:lnTo>
                    <a:pt x="1411612" y="2149092"/>
                  </a:lnTo>
                  <a:lnTo>
                    <a:pt x="1452725" y="2129571"/>
                  </a:lnTo>
                  <a:lnTo>
                    <a:pt x="1489558" y="2103533"/>
                  </a:lnTo>
                  <a:lnTo>
                    <a:pt x="1521366" y="2071724"/>
                  </a:lnTo>
                  <a:lnTo>
                    <a:pt x="1547403" y="2034889"/>
                  </a:lnTo>
                  <a:lnTo>
                    <a:pt x="1566924" y="1993774"/>
                  </a:lnTo>
                  <a:lnTo>
                    <a:pt x="1579183" y="1949124"/>
                  </a:lnTo>
                  <a:lnTo>
                    <a:pt x="1583436" y="1901685"/>
                  </a:lnTo>
                  <a:lnTo>
                    <a:pt x="1583436" y="263906"/>
                  </a:lnTo>
                  <a:lnTo>
                    <a:pt x="1579183" y="216466"/>
                  </a:lnTo>
                  <a:lnTo>
                    <a:pt x="1566924" y="171817"/>
                  </a:lnTo>
                  <a:lnTo>
                    <a:pt x="1547403" y="130704"/>
                  </a:lnTo>
                  <a:lnTo>
                    <a:pt x="1521366" y="93871"/>
                  </a:lnTo>
                  <a:lnTo>
                    <a:pt x="1489558" y="62065"/>
                  </a:lnTo>
                  <a:lnTo>
                    <a:pt x="1452725" y="36029"/>
                  </a:lnTo>
                  <a:lnTo>
                    <a:pt x="1411612" y="16509"/>
                  </a:lnTo>
                  <a:lnTo>
                    <a:pt x="1366965" y="4251"/>
                  </a:lnTo>
                  <a:lnTo>
                    <a:pt x="131953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8512630" y="4344588"/>
            <a:ext cx="1224915" cy="149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6680" marR="100965">
              <a:lnSpc>
                <a:spcPct val="100000"/>
              </a:lnSpc>
              <a:spcBef>
                <a:spcPts val="100"/>
              </a:spcBef>
            </a:pPr>
            <a:r>
              <a:rPr dirty="0" sz="1500" spc="-5" b="1">
                <a:solidFill>
                  <a:srgbClr val="FFFFFF"/>
                </a:solidFill>
                <a:latin typeface="Microsoft JhengHei"/>
                <a:cs typeface="Microsoft JhengHei"/>
              </a:rPr>
              <a:t>臺北市(</a:t>
            </a:r>
            <a:r>
              <a:rPr dirty="0" sz="1500" spc="-10" b="1">
                <a:solidFill>
                  <a:srgbClr val="FFFFFF"/>
                </a:solidFill>
                <a:latin typeface="Microsoft JhengHei"/>
                <a:cs typeface="Microsoft JhengHei"/>
              </a:rPr>
              <a:t>3</a:t>
            </a:r>
            <a:r>
              <a:rPr dirty="0" sz="15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校)</a:t>
            </a:r>
            <a:r>
              <a:rPr dirty="0" sz="1500" spc="-5" b="1">
                <a:solidFill>
                  <a:srgbClr val="FFFFFF"/>
                </a:solidFill>
                <a:latin typeface="Microsoft JhengHei"/>
                <a:cs typeface="Microsoft JhengHei"/>
              </a:rPr>
              <a:t>新北市(</a:t>
            </a:r>
            <a:r>
              <a:rPr dirty="0" sz="1500" spc="-10" b="1">
                <a:solidFill>
                  <a:srgbClr val="FFFFFF"/>
                </a:solidFill>
                <a:latin typeface="Microsoft JhengHei"/>
                <a:cs typeface="Microsoft JhengHei"/>
              </a:rPr>
              <a:t>2</a:t>
            </a:r>
            <a:r>
              <a:rPr dirty="0" sz="15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校)</a:t>
            </a:r>
            <a:endParaRPr sz="1500">
              <a:latin typeface="Microsoft JhengHei"/>
              <a:cs typeface="Microsoft JhengHei"/>
            </a:endParaRPr>
          </a:p>
          <a:p>
            <a:pPr algn="just" marL="12700" marR="5080" indent="93980">
              <a:lnSpc>
                <a:spcPct val="111100"/>
              </a:lnSpc>
              <a:spcBef>
                <a:spcPts val="5"/>
              </a:spcBef>
            </a:pPr>
            <a:r>
              <a:rPr dirty="0" sz="1500" spc="-5" b="1">
                <a:solidFill>
                  <a:srgbClr val="FFFFFF"/>
                </a:solidFill>
                <a:latin typeface="Microsoft JhengHei"/>
                <a:cs typeface="Microsoft JhengHei"/>
              </a:rPr>
              <a:t>桃園市(</a:t>
            </a:r>
            <a:r>
              <a:rPr dirty="0" sz="1500" spc="-10" b="1">
                <a:solidFill>
                  <a:srgbClr val="FFFFFF"/>
                </a:solidFill>
                <a:latin typeface="Microsoft JhengHei"/>
                <a:cs typeface="Microsoft JhengHei"/>
              </a:rPr>
              <a:t>2</a:t>
            </a:r>
            <a:r>
              <a:rPr dirty="0" sz="15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校)</a:t>
            </a:r>
            <a:r>
              <a:rPr dirty="0" sz="1500" spc="-5" b="1">
                <a:solidFill>
                  <a:srgbClr val="FFFFFF"/>
                </a:solidFill>
                <a:latin typeface="Microsoft JhengHei"/>
                <a:cs typeface="Microsoft JhengHei"/>
              </a:rPr>
              <a:t>臺中市(</a:t>
            </a:r>
            <a:r>
              <a:rPr dirty="0" sz="1500" spc="-10" b="1">
                <a:solidFill>
                  <a:srgbClr val="FFFFFF"/>
                </a:solidFill>
                <a:latin typeface="Microsoft JhengHei"/>
                <a:cs typeface="Microsoft JhengHei"/>
              </a:rPr>
              <a:t>4</a:t>
            </a:r>
            <a:r>
              <a:rPr dirty="0" sz="15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校)</a:t>
            </a:r>
            <a:r>
              <a:rPr dirty="0" sz="1500" spc="-50" b="1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dirty="0" sz="1500" spc="-5" b="1">
                <a:solidFill>
                  <a:srgbClr val="FFFFFF"/>
                </a:solidFill>
                <a:latin typeface="Microsoft JhengHei"/>
                <a:cs typeface="Microsoft JhengHei"/>
              </a:rPr>
              <a:t>基隆市(</a:t>
            </a:r>
            <a:r>
              <a:rPr dirty="0" sz="1500" spc="-10" b="1">
                <a:solidFill>
                  <a:srgbClr val="FFFFFF"/>
                </a:solidFill>
                <a:latin typeface="Microsoft JhengHei"/>
                <a:cs typeface="Microsoft JhengHei"/>
              </a:rPr>
              <a:t>1</a:t>
            </a:r>
            <a:r>
              <a:rPr dirty="0" sz="15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校)</a:t>
            </a:r>
            <a:r>
              <a:rPr dirty="0" sz="1500" spc="-50" b="1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dirty="0" sz="1500" spc="-5" b="1">
                <a:solidFill>
                  <a:srgbClr val="FFFFFF"/>
                </a:solidFill>
                <a:latin typeface="Microsoft JhengHei"/>
                <a:cs typeface="Microsoft JhengHei"/>
              </a:rPr>
              <a:t>國立學校(</a:t>
            </a:r>
            <a:r>
              <a:rPr dirty="0" sz="1500" spc="-10" b="1">
                <a:solidFill>
                  <a:srgbClr val="FFFFFF"/>
                </a:solidFill>
                <a:latin typeface="Microsoft JhengHei"/>
                <a:cs typeface="Microsoft JhengHei"/>
              </a:rPr>
              <a:t>8</a:t>
            </a:r>
            <a:r>
              <a:rPr dirty="0" sz="15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校)</a:t>
            </a:r>
            <a:endParaRPr sz="1500">
              <a:latin typeface="Microsoft JhengHei"/>
              <a:cs typeface="Microsoft JhengHei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10055352" y="4029459"/>
            <a:ext cx="1583690" cy="2165985"/>
          </a:xfrm>
          <a:custGeom>
            <a:avLst/>
            <a:gdLst/>
            <a:ahLst/>
            <a:cxnLst/>
            <a:rect l="l" t="t" r="r" b="b"/>
            <a:pathLst>
              <a:path w="1583690" h="2165985">
                <a:moveTo>
                  <a:pt x="1319530" y="0"/>
                </a:moveTo>
                <a:lnTo>
                  <a:pt x="263906" y="0"/>
                </a:lnTo>
                <a:lnTo>
                  <a:pt x="216470" y="4251"/>
                </a:lnTo>
                <a:lnTo>
                  <a:pt x="171823" y="16509"/>
                </a:lnTo>
                <a:lnTo>
                  <a:pt x="130710" y="36029"/>
                </a:lnTo>
                <a:lnTo>
                  <a:pt x="93877" y="62065"/>
                </a:lnTo>
                <a:lnTo>
                  <a:pt x="62069" y="93871"/>
                </a:lnTo>
                <a:lnTo>
                  <a:pt x="36032" y="130704"/>
                </a:lnTo>
                <a:lnTo>
                  <a:pt x="16511" y="171817"/>
                </a:lnTo>
                <a:lnTo>
                  <a:pt x="4252" y="216466"/>
                </a:lnTo>
                <a:lnTo>
                  <a:pt x="0" y="263906"/>
                </a:lnTo>
                <a:lnTo>
                  <a:pt x="0" y="1901685"/>
                </a:lnTo>
                <a:lnTo>
                  <a:pt x="4252" y="1949124"/>
                </a:lnTo>
                <a:lnTo>
                  <a:pt x="16511" y="1993774"/>
                </a:lnTo>
                <a:lnTo>
                  <a:pt x="36032" y="2034889"/>
                </a:lnTo>
                <a:lnTo>
                  <a:pt x="62069" y="2071724"/>
                </a:lnTo>
                <a:lnTo>
                  <a:pt x="93877" y="2103533"/>
                </a:lnTo>
                <a:lnTo>
                  <a:pt x="130710" y="2129571"/>
                </a:lnTo>
                <a:lnTo>
                  <a:pt x="171823" y="2149092"/>
                </a:lnTo>
                <a:lnTo>
                  <a:pt x="216470" y="2161351"/>
                </a:lnTo>
                <a:lnTo>
                  <a:pt x="263906" y="2165604"/>
                </a:lnTo>
                <a:lnTo>
                  <a:pt x="1319530" y="2165604"/>
                </a:lnTo>
                <a:lnTo>
                  <a:pt x="1366965" y="2161351"/>
                </a:lnTo>
                <a:lnTo>
                  <a:pt x="1411612" y="2149092"/>
                </a:lnTo>
                <a:lnTo>
                  <a:pt x="1452725" y="2129571"/>
                </a:lnTo>
                <a:lnTo>
                  <a:pt x="1489558" y="2103533"/>
                </a:lnTo>
                <a:lnTo>
                  <a:pt x="1521366" y="2071724"/>
                </a:lnTo>
                <a:lnTo>
                  <a:pt x="1547403" y="2034889"/>
                </a:lnTo>
                <a:lnTo>
                  <a:pt x="1566924" y="1993774"/>
                </a:lnTo>
                <a:lnTo>
                  <a:pt x="1579183" y="1949124"/>
                </a:lnTo>
                <a:lnTo>
                  <a:pt x="1583436" y="1901685"/>
                </a:lnTo>
                <a:lnTo>
                  <a:pt x="1583436" y="263906"/>
                </a:lnTo>
                <a:lnTo>
                  <a:pt x="1579183" y="216466"/>
                </a:lnTo>
                <a:lnTo>
                  <a:pt x="1566924" y="171817"/>
                </a:lnTo>
                <a:lnTo>
                  <a:pt x="1547403" y="130704"/>
                </a:lnTo>
                <a:lnTo>
                  <a:pt x="1521366" y="93871"/>
                </a:lnTo>
                <a:lnTo>
                  <a:pt x="1489558" y="62065"/>
                </a:lnTo>
                <a:lnTo>
                  <a:pt x="1452725" y="36029"/>
                </a:lnTo>
                <a:lnTo>
                  <a:pt x="1411612" y="16509"/>
                </a:lnTo>
                <a:lnTo>
                  <a:pt x="1366965" y="4251"/>
                </a:lnTo>
                <a:lnTo>
                  <a:pt x="1319530" y="0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10234871" y="4979129"/>
            <a:ext cx="122491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 b="1">
                <a:solidFill>
                  <a:srgbClr val="FFFFFF"/>
                </a:solidFill>
                <a:latin typeface="Microsoft JhengHei"/>
                <a:cs typeface="Microsoft JhengHei"/>
              </a:rPr>
              <a:t>國立學校(</a:t>
            </a:r>
            <a:r>
              <a:rPr dirty="0" sz="1500" spc="-10" b="1">
                <a:solidFill>
                  <a:srgbClr val="FFFFFF"/>
                </a:solidFill>
                <a:latin typeface="Microsoft JhengHei"/>
                <a:cs typeface="Microsoft JhengHei"/>
              </a:rPr>
              <a:t>8</a:t>
            </a:r>
            <a:r>
              <a:rPr dirty="0" sz="15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校)</a:t>
            </a:r>
            <a:endParaRPr sz="1500">
              <a:latin typeface="Microsoft JhengHei"/>
              <a:cs typeface="Microsoft JhengHei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1455420" y="3994416"/>
            <a:ext cx="3302635" cy="2179320"/>
          </a:xfrm>
          <a:custGeom>
            <a:avLst/>
            <a:gdLst/>
            <a:ahLst/>
            <a:cxnLst/>
            <a:rect l="l" t="t" r="r" b="b"/>
            <a:pathLst>
              <a:path w="3302635" h="2179320">
                <a:moveTo>
                  <a:pt x="1583347" y="263893"/>
                </a:moveTo>
                <a:lnTo>
                  <a:pt x="1579092" y="216458"/>
                </a:lnTo>
                <a:lnTo>
                  <a:pt x="1566837" y="171805"/>
                </a:lnTo>
                <a:lnTo>
                  <a:pt x="1547317" y="130695"/>
                </a:lnTo>
                <a:lnTo>
                  <a:pt x="1521282" y="93865"/>
                </a:lnTo>
                <a:lnTo>
                  <a:pt x="1489468" y="62064"/>
                </a:lnTo>
                <a:lnTo>
                  <a:pt x="1452638" y="36029"/>
                </a:lnTo>
                <a:lnTo>
                  <a:pt x="1411528" y="16510"/>
                </a:lnTo>
                <a:lnTo>
                  <a:pt x="1366888" y="4241"/>
                </a:lnTo>
                <a:lnTo>
                  <a:pt x="1319453" y="0"/>
                </a:lnTo>
                <a:lnTo>
                  <a:pt x="263893" y="0"/>
                </a:lnTo>
                <a:lnTo>
                  <a:pt x="216446" y="4241"/>
                </a:lnTo>
                <a:lnTo>
                  <a:pt x="171805" y="16510"/>
                </a:lnTo>
                <a:lnTo>
                  <a:pt x="130695" y="36029"/>
                </a:lnTo>
                <a:lnTo>
                  <a:pt x="93865" y="62064"/>
                </a:lnTo>
                <a:lnTo>
                  <a:pt x="62052" y="93865"/>
                </a:lnTo>
                <a:lnTo>
                  <a:pt x="36017" y="130695"/>
                </a:lnTo>
                <a:lnTo>
                  <a:pt x="16497" y="171805"/>
                </a:lnTo>
                <a:lnTo>
                  <a:pt x="4241" y="216458"/>
                </a:lnTo>
                <a:lnTo>
                  <a:pt x="0" y="263893"/>
                </a:lnTo>
                <a:lnTo>
                  <a:pt x="0" y="1892566"/>
                </a:lnTo>
                <a:lnTo>
                  <a:pt x="4241" y="1940001"/>
                </a:lnTo>
                <a:lnTo>
                  <a:pt x="16497" y="1984641"/>
                </a:lnTo>
                <a:lnTo>
                  <a:pt x="36017" y="2025751"/>
                </a:lnTo>
                <a:lnTo>
                  <a:pt x="62052" y="2062581"/>
                </a:lnTo>
                <a:lnTo>
                  <a:pt x="93865" y="2094395"/>
                </a:lnTo>
                <a:lnTo>
                  <a:pt x="130695" y="2120430"/>
                </a:lnTo>
                <a:lnTo>
                  <a:pt x="171805" y="2139950"/>
                </a:lnTo>
                <a:lnTo>
                  <a:pt x="216446" y="2152205"/>
                </a:lnTo>
                <a:lnTo>
                  <a:pt x="263893" y="2156460"/>
                </a:lnTo>
                <a:lnTo>
                  <a:pt x="1319453" y="2156460"/>
                </a:lnTo>
                <a:lnTo>
                  <a:pt x="1366888" y="2152205"/>
                </a:lnTo>
                <a:lnTo>
                  <a:pt x="1411528" y="2139950"/>
                </a:lnTo>
                <a:lnTo>
                  <a:pt x="1452638" y="2120430"/>
                </a:lnTo>
                <a:lnTo>
                  <a:pt x="1489468" y="2094395"/>
                </a:lnTo>
                <a:lnTo>
                  <a:pt x="1521282" y="2062581"/>
                </a:lnTo>
                <a:lnTo>
                  <a:pt x="1547317" y="2025751"/>
                </a:lnTo>
                <a:lnTo>
                  <a:pt x="1566837" y="1984641"/>
                </a:lnTo>
                <a:lnTo>
                  <a:pt x="1579092" y="1940001"/>
                </a:lnTo>
                <a:lnTo>
                  <a:pt x="1583347" y="1892566"/>
                </a:lnTo>
                <a:lnTo>
                  <a:pt x="1583347" y="263893"/>
                </a:lnTo>
                <a:close/>
              </a:path>
              <a:path w="3302635" h="2179320">
                <a:moveTo>
                  <a:pt x="3302419" y="286753"/>
                </a:moveTo>
                <a:lnTo>
                  <a:pt x="3298164" y="239318"/>
                </a:lnTo>
                <a:lnTo>
                  <a:pt x="3285909" y="194665"/>
                </a:lnTo>
                <a:lnTo>
                  <a:pt x="3266389" y="153555"/>
                </a:lnTo>
                <a:lnTo>
                  <a:pt x="3240354" y="116725"/>
                </a:lnTo>
                <a:lnTo>
                  <a:pt x="3208540" y="84924"/>
                </a:lnTo>
                <a:lnTo>
                  <a:pt x="3171710" y="58889"/>
                </a:lnTo>
                <a:lnTo>
                  <a:pt x="3130600" y="39370"/>
                </a:lnTo>
                <a:lnTo>
                  <a:pt x="3085960" y="27101"/>
                </a:lnTo>
                <a:lnTo>
                  <a:pt x="3038525" y="22860"/>
                </a:lnTo>
                <a:lnTo>
                  <a:pt x="1982965" y="22860"/>
                </a:lnTo>
                <a:lnTo>
                  <a:pt x="1935518" y="27101"/>
                </a:lnTo>
                <a:lnTo>
                  <a:pt x="1890877" y="39370"/>
                </a:lnTo>
                <a:lnTo>
                  <a:pt x="1849767" y="58889"/>
                </a:lnTo>
                <a:lnTo>
                  <a:pt x="1812937" y="84924"/>
                </a:lnTo>
                <a:lnTo>
                  <a:pt x="1781124" y="116725"/>
                </a:lnTo>
                <a:lnTo>
                  <a:pt x="1755089" y="153555"/>
                </a:lnTo>
                <a:lnTo>
                  <a:pt x="1735569" y="194665"/>
                </a:lnTo>
                <a:lnTo>
                  <a:pt x="1723313" y="239318"/>
                </a:lnTo>
                <a:lnTo>
                  <a:pt x="1719072" y="286753"/>
                </a:lnTo>
                <a:lnTo>
                  <a:pt x="1719072" y="1915426"/>
                </a:lnTo>
                <a:lnTo>
                  <a:pt x="1723313" y="1962861"/>
                </a:lnTo>
                <a:lnTo>
                  <a:pt x="1735569" y="2007501"/>
                </a:lnTo>
                <a:lnTo>
                  <a:pt x="1755089" y="2048611"/>
                </a:lnTo>
                <a:lnTo>
                  <a:pt x="1781124" y="2085441"/>
                </a:lnTo>
                <a:lnTo>
                  <a:pt x="1812937" y="2117255"/>
                </a:lnTo>
                <a:lnTo>
                  <a:pt x="1849767" y="2143290"/>
                </a:lnTo>
                <a:lnTo>
                  <a:pt x="1890877" y="2162810"/>
                </a:lnTo>
                <a:lnTo>
                  <a:pt x="1935518" y="2175065"/>
                </a:lnTo>
                <a:lnTo>
                  <a:pt x="1982965" y="2179320"/>
                </a:lnTo>
                <a:lnTo>
                  <a:pt x="3038525" y="2179320"/>
                </a:lnTo>
                <a:lnTo>
                  <a:pt x="3085960" y="2175065"/>
                </a:lnTo>
                <a:lnTo>
                  <a:pt x="3130600" y="2162810"/>
                </a:lnTo>
                <a:lnTo>
                  <a:pt x="3171710" y="2143290"/>
                </a:lnTo>
                <a:lnTo>
                  <a:pt x="3208540" y="2117255"/>
                </a:lnTo>
                <a:lnTo>
                  <a:pt x="3240354" y="2085441"/>
                </a:lnTo>
                <a:lnTo>
                  <a:pt x="3266389" y="2048611"/>
                </a:lnTo>
                <a:lnTo>
                  <a:pt x="3285909" y="2007501"/>
                </a:lnTo>
                <a:lnTo>
                  <a:pt x="3298164" y="1962861"/>
                </a:lnTo>
                <a:lnTo>
                  <a:pt x="3302419" y="1915426"/>
                </a:lnTo>
                <a:lnTo>
                  <a:pt x="3302419" y="286753"/>
                </a:lnTo>
                <a:close/>
              </a:path>
            </a:pathLst>
          </a:custGeom>
          <a:solidFill>
            <a:srgbClr val="4581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3392619" y="4423791"/>
            <a:ext cx="1147445" cy="1313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5880">
              <a:lnSpc>
                <a:spcPct val="106000"/>
              </a:lnSpc>
              <a:spcBef>
                <a:spcPts val="100"/>
              </a:spcBef>
            </a:pPr>
            <a:r>
              <a:rPr dirty="0" sz="1500" spc="-5" b="1">
                <a:solidFill>
                  <a:srgbClr val="FFFFFF"/>
                </a:solidFill>
                <a:latin typeface="Microsoft JhengHei"/>
                <a:cs typeface="Microsoft JhengHei"/>
              </a:rPr>
              <a:t>臺中市(</a:t>
            </a:r>
            <a:r>
              <a:rPr dirty="0" sz="1500" spc="-10" b="1">
                <a:solidFill>
                  <a:srgbClr val="FFFFFF"/>
                </a:solidFill>
                <a:latin typeface="Microsoft JhengHei"/>
                <a:cs typeface="Microsoft JhengHei"/>
              </a:rPr>
              <a:t>8</a:t>
            </a:r>
            <a:r>
              <a:rPr dirty="0" sz="15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校)</a:t>
            </a:r>
            <a:r>
              <a:rPr dirty="0" sz="1500" spc="-5" b="1">
                <a:solidFill>
                  <a:srgbClr val="FFFFFF"/>
                </a:solidFill>
                <a:latin typeface="Microsoft JhengHei"/>
                <a:cs typeface="Microsoft JhengHei"/>
              </a:rPr>
              <a:t>苗栗縣(</a:t>
            </a:r>
            <a:r>
              <a:rPr dirty="0" sz="1500" spc="-10" b="1">
                <a:solidFill>
                  <a:srgbClr val="FFFFFF"/>
                </a:solidFill>
                <a:latin typeface="Microsoft JhengHei"/>
                <a:cs typeface="Microsoft JhengHei"/>
              </a:rPr>
              <a:t>20</a:t>
            </a:r>
            <a:r>
              <a:rPr dirty="0" sz="15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校)</a:t>
            </a:r>
            <a:endParaRPr sz="1500">
              <a:latin typeface="Microsoft JhengHei"/>
              <a:cs typeface="Microsoft JhengHei"/>
            </a:endParaRPr>
          </a:p>
          <a:p>
            <a:pPr algn="just" marL="68580" marR="60960">
              <a:lnSpc>
                <a:spcPct val="117000"/>
              </a:lnSpc>
              <a:spcBef>
                <a:spcPts val="5"/>
              </a:spcBef>
            </a:pPr>
            <a:r>
              <a:rPr dirty="0" sz="1500" spc="-5" b="1">
                <a:solidFill>
                  <a:srgbClr val="FFFFFF"/>
                </a:solidFill>
                <a:latin typeface="Microsoft JhengHei"/>
                <a:cs typeface="Microsoft JhengHei"/>
              </a:rPr>
              <a:t>彰化縣(</a:t>
            </a:r>
            <a:r>
              <a:rPr dirty="0" sz="1500" spc="-10" b="1">
                <a:solidFill>
                  <a:srgbClr val="FFFFFF"/>
                </a:solidFill>
                <a:latin typeface="Microsoft JhengHei"/>
                <a:cs typeface="Microsoft JhengHei"/>
              </a:rPr>
              <a:t>6</a:t>
            </a:r>
            <a:r>
              <a:rPr dirty="0" sz="15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校)</a:t>
            </a:r>
            <a:r>
              <a:rPr dirty="0" sz="1500" spc="-5" b="1">
                <a:solidFill>
                  <a:srgbClr val="FFFFFF"/>
                </a:solidFill>
                <a:latin typeface="Microsoft JhengHei"/>
                <a:cs typeface="Microsoft JhengHei"/>
              </a:rPr>
              <a:t>南投縣(</a:t>
            </a:r>
            <a:r>
              <a:rPr dirty="0" sz="1500" spc="-10" b="1">
                <a:solidFill>
                  <a:srgbClr val="FFFFFF"/>
                </a:solidFill>
                <a:latin typeface="Microsoft JhengHei"/>
                <a:cs typeface="Microsoft JhengHei"/>
              </a:rPr>
              <a:t>9</a:t>
            </a:r>
            <a:r>
              <a:rPr dirty="0" sz="15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校)</a:t>
            </a:r>
            <a:r>
              <a:rPr dirty="0" sz="1500" spc="-5" b="1">
                <a:solidFill>
                  <a:srgbClr val="FFFFFF"/>
                </a:solidFill>
                <a:latin typeface="Microsoft JhengHei"/>
                <a:cs typeface="Microsoft JhengHei"/>
              </a:rPr>
              <a:t>雲林縣(</a:t>
            </a:r>
            <a:r>
              <a:rPr dirty="0" sz="1500" spc="-10" b="1">
                <a:solidFill>
                  <a:srgbClr val="FFFFFF"/>
                </a:solidFill>
                <a:latin typeface="Microsoft JhengHei"/>
                <a:cs typeface="Microsoft JhengHei"/>
              </a:rPr>
              <a:t>2</a:t>
            </a:r>
            <a:r>
              <a:rPr dirty="0" sz="15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校)</a:t>
            </a:r>
            <a:endParaRPr sz="1500">
              <a:latin typeface="Microsoft JhengHei"/>
              <a:cs typeface="Microsoft JhengHei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4893564" y="3980693"/>
            <a:ext cx="1584960" cy="2167255"/>
          </a:xfrm>
          <a:custGeom>
            <a:avLst/>
            <a:gdLst/>
            <a:ahLst/>
            <a:cxnLst/>
            <a:rect l="l" t="t" r="r" b="b"/>
            <a:pathLst>
              <a:path w="1584960" h="2167254">
                <a:moveTo>
                  <a:pt x="1320800" y="0"/>
                </a:moveTo>
                <a:lnTo>
                  <a:pt x="264160" y="0"/>
                </a:lnTo>
                <a:lnTo>
                  <a:pt x="216678" y="4255"/>
                </a:lnTo>
                <a:lnTo>
                  <a:pt x="171988" y="16525"/>
                </a:lnTo>
                <a:lnTo>
                  <a:pt x="130836" y="36064"/>
                </a:lnTo>
                <a:lnTo>
                  <a:pt x="93967" y="62125"/>
                </a:lnTo>
                <a:lnTo>
                  <a:pt x="62129" y="93962"/>
                </a:lnTo>
                <a:lnTo>
                  <a:pt x="36067" y="130830"/>
                </a:lnTo>
                <a:lnTo>
                  <a:pt x="16527" y="171983"/>
                </a:lnTo>
                <a:lnTo>
                  <a:pt x="4256" y="216675"/>
                </a:lnTo>
                <a:lnTo>
                  <a:pt x="0" y="264160"/>
                </a:lnTo>
                <a:lnTo>
                  <a:pt x="0" y="1902955"/>
                </a:lnTo>
                <a:lnTo>
                  <a:pt x="4256" y="1950440"/>
                </a:lnTo>
                <a:lnTo>
                  <a:pt x="16527" y="1995133"/>
                </a:lnTo>
                <a:lnTo>
                  <a:pt x="36067" y="2036287"/>
                </a:lnTo>
                <a:lnTo>
                  <a:pt x="62129" y="2073158"/>
                </a:lnTo>
                <a:lnTo>
                  <a:pt x="93967" y="2104997"/>
                </a:lnTo>
                <a:lnTo>
                  <a:pt x="130836" y="2131060"/>
                </a:lnTo>
                <a:lnTo>
                  <a:pt x="171988" y="2150600"/>
                </a:lnTo>
                <a:lnTo>
                  <a:pt x="216678" y="2162871"/>
                </a:lnTo>
                <a:lnTo>
                  <a:pt x="264160" y="2167128"/>
                </a:lnTo>
                <a:lnTo>
                  <a:pt x="1320800" y="2167128"/>
                </a:lnTo>
                <a:lnTo>
                  <a:pt x="1368281" y="2162871"/>
                </a:lnTo>
                <a:lnTo>
                  <a:pt x="1412971" y="2150600"/>
                </a:lnTo>
                <a:lnTo>
                  <a:pt x="1454123" y="2131060"/>
                </a:lnTo>
                <a:lnTo>
                  <a:pt x="1490992" y="2104997"/>
                </a:lnTo>
                <a:lnTo>
                  <a:pt x="1522830" y="2073158"/>
                </a:lnTo>
                <a:lnTo>
                  <a:pt x="1548892" y="2036287"/>
                </a:lnTo>
                <a:lnTo>
                  <a:pt x="1568432" y="1995133"/>
                </a:lnTo>
                <a:lnTo>
                  <a:pt x="1580703" y="1950440"/>
                </a:lnTo>
                <a:lnTo>
                  <a:pt x="1584960" y="1902955"/>
                </a:lnTo>
                <a:lnTo>
                  <a:pt x="1584960" y="264160"/>
                </a:lnTo>
                <a:lnTo>
                  <a:pt x="1580703" y="216675"/>
                </a:lnTo>
                <a:lnTo>
                  <a:pt x="1568432" y="171983"/>
                </a:lnTo>
                <a:lnTo>
                  <a:pt x="1548892" y="130830"/>
                </a:lnTo>
                <a:lnTo>
                  <a:pt x="1522830" y="93962"/>
                </a:lnTo>
                <a:lnTo>
                  <a:pt x="1490992" y="62125"/>
                </a:lnTo>
                <a:lnTo>
                  <a:pt x="1454123" y="36064"/>
                </a:lnTo>
                <a:lnTo>
                  <a:pt x="1412971" y="16525"/>
                </a:lnTo>
                <a:lnTo>
                  <a:pt x="1368281" y="4255"/>
                </a:lnTo>
                <a:lnTo>
                  <a:pt x="1320800" y="0"/>
                </a:lnTo>
                <a:close/>
              </a:path>
            </a:pathLst>
          </a:custGeom>
          <a:solidFill>
            <a:srgbClr val="4581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 txBox="1"/>
          <p:nvPr/>
        </p:nvSpPr>
        <p:spPr>
          <a:xfrm>
            <a:off x="5073911" y="4269981"/>
            <a:ext cx="1224915" cy="1551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93980">
              <a:lnSpc>
                <a:spcPct val="111200"/>
              </a:lnSpc>
              <a:spcBef>
                <a:spcPts val="100"/>
              </a:spcBef>
            </a:pPr>
            <a:r>
              <a:rPr dirty="0" sz="1500" spc="-5" b="1">
                <a:solidFill>
                  <a:srgbClr val="FFFFFF"/>
                </a:solidFill>
                <a:latin typeface="Microsoft JhengHei"/>
                <a:cs typeface="Microsoft JhengHei"/>
              </a:rPr>
              <a:t>臺南市(</a:t>
            </a:r>
            <a:r>
              <a:rPr dirty="0" sz="1500" spc="-10" b="1">
                <a:solidFill>
                  <a:srgbClr val="FFFFFF"/>
                </a:solidFill>
                <a:latin typeface="Microsoft JhengHei"/>
                <a:cs typeface="Microsoft JhengHei"/>
              </a:rPr>
              <a:t>4</a:t>
            </a:r>
            <a:r>
              <a:rPr dirty="0" sz="15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校)</a:t>
            </a:r>
            <a:r>
              <a:rPr dirty="0" sz="1500" spc="-5" b="1">
                <a:solidFill>
                  <a:srgbClr val="FFFFFF"/>
                </a:solidFill>
                <a:latin typeface="Microsoft JhengHei"/>
                <a:cs typeface="Microsoft JhengHei"/>
              </a:rPr>
              <a:t>高雄市(</a:t>
            </a:r>
            <a:r>
              <a:rPr dirty="0" sz="1500" spc="-10" b="1">
                <a:solidFill>
                  <a:srgbClr val="FFFFFF"/>
                </a:solidFill>
                <a:latin typeface="Microsoft JhengHei"/>
                <a:cs typeface="Microsoft JhengHei"/>
              </a:rPr>
              <a:t>8</a:t>
            </a:r>
            <a:r>
              <a:rPr dirty="0" sz="15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校)</a:t>
            </a:r>
            <a:r>
              <a:rPr dirty="0" sz="1500" spc="-50" b="1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dirty="0" sz="1500" spc="-5" b="1">
                <a:solidFill>
                  <a:srgbClr val="FFFFFF"/>
                </a:solidFill>
                <a:latin typeface="Microsoft JhengHei"/>
                <a:cs typeface="Microsoft JhengHei"/>
              </a:rPr>
              <a:t>嘉義市(</a:t>
            </a:r>
            <a:r>
              <a:rPr dirty="0" sz="1500" spc="-10" b="1">
                <a:solidFill>
                  <a:srgbClr val="FFFFFF"/>
                </a:solidFill>
                <a:latin typeface="Microsoft JhengHei"/>
                <a:cs typeface="Microsoft JhengHei"/>
              </a:rPr>
              <a:t>6</a:t>
            </a:r>
            <a:r>
              <a:rPr dirty="0" sz="15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校)</a:t>
            </a:r>
            <a:r>
              <a:rPr dirty="0" sz="1500" spc="-50" b="1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dirty="0" sz="1500" spc="-5" b="1">
                <a:solidFill>
                  <a:srgbClr val="FFFFFF"/>
                </a:solidFill>
                <a:latin typeface="Microsoft JhengHei"/>
                <a:cs typeface="Microsoft JhengHei"/>
              </a:rPr>
              <a:t>嘉義縣(</a:t>
            </a:r>
            <a:r>
              <a:rPr dirty="0" sz="1500" spc="-10" b="1">
                <a:solidFill>
                  <a:srgbClr val="FFFFFF"/>
                </a:solidFill>
                <a:latin typeface="Microsoft JhengHei"/>
                <a:cs typeface="Microsoft JhengHei"/>
              </a:rPr>
              <a:t>10</a:t>
            </a:r>
            <a:r>
              <a:rPr dirty="0" sz="15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校)</a:t>
            </a:r>
            <a:r>
              <a:rPr dirty="0" sz="1500" spc="-5" b="1">
                <a:solidFill>
                  <a:srgbClr val="FFFFFF"/>
                </a:solidFill>
                <a:latin typeface="Microsoft JhengHei"/>
                <a:cs typeface="Microsoft JhengHei"/>
              </a:rPr>
              <a:t>屏東縣(</a:t>
            </a:r>
            <a:r>
              <a:rPr dirty="0" sz="1500" spc="-10" b="1">
                <a:solidFill>
                  <a:srgbClr val="FFFFFF"/>
                </a:solidFill>
                <a:latin typeface="Microsoft JhengHei"/>
                <a:cs typeface="Microsoft JhengHei"/>
              </a:rPr>
              <a:t>7</a:t>
            </a:r>
            <a:r>
              <a:rPr dirty="0" sz="15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校)</a:t>
            </a:r>
            <a:r>
              <a:rPr dirty="0" sz="1500" spc="-50" b="1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dirty="0" sz="1500" spc="-5" b="1">
                <a:solidFill>
                  <a:srgbClr val="FFFFFF"/>
                </a:solidFill>
                <a:latin typeface="Microsoft JhengHei"/>
                <a:cs typeface="Microsoft JhengHei"/>
              </a:rPr>
              <a:t>國立學校(</a:t>
            </a:r>
            <a:r>
              <a:rPr dirty="0" sz="1500" spc="-10" b="1">
                <a:solidFill>
                  <a:srgbClr val="FFFFFF"/>
                </a:solidFill>
                <a:latin typeface="Microsoft JhengHei"/>
                <a:cs typeface="Microsoft JhengHei"/>
              </a:rPr>
              <a:t>1</a:t>
            </a:r>
            <a:r>
              <a:rPr dirty="0" sz="15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校)</a:t>
            </a:r>
            <a:endParaRPr sz="1500">
              <a:latin typeface="Microsoft JhengHei"/>
              <a:cs typeface="Microsoft JhengHei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6618731" y="4005077"/>
            <a:ext cx="1583690" cy="2167255"/>
          </a:xfrm>
          <a:custGeom>
            <a:avLst/>
            <a:gdLst/>
            <a:ahLst/>
            <a:cxnLst/>
            <a:rect l="l" t="t" r="r" b="b"/>
            <a:pathLst>
              <a:path w="1583690" h="2167254">
                <a:moveTo>
                  <a:pt x="1319530" y="0"/>
                </a:moveTo>
                <a:lnTo>
                  <a:pt x="263906" y="0"/>
                </a:lnTo>
                <a:lnTo>
                  <a:pt x="216470" y="4251"/>
                </a:lnTo>
                <a:lnTo>
                  <a:pt x="171823" y="16509"/>
                </a:lnTo>
                <a:lnTo>
                  <a:pt x="130710" y="36029"/>
                </a:lnTo>
                <a:lnTo>
                  <a:pt x="93877" y="62065"/>
                </a:lnTo>
                <a:lnTo>
                  <a:pt x="62069" y="93871"/>
                </a:lnTo>
                <a:lnTo>
                  <a:pt x="36032" y="130704"/>
                </a:lnTo>
                <a:lnTo>
                  <a:pt x="16511" y="171817"/>
                </a:lnTo>
                <a:lnTo>
                  <a:pt x="4252" y="216466"/>
                </a:lnTo>
                <a:lnTo>
                  <a:pt x="0" y="263905"/>
                </a:lnTo>
                <a:lnTo>
                  <a:pt x="0" y="1903209"/>
                </a:lnTo>
                <a:lnTo>
                  <a:pt x="4252" y="1950648"/>
                </a:lnTo>
                <a:lnTo>
                  <a:pt x="16511" y="1995298"/>
                </a:lnTo>
                <a:lnTo>
                  <a:pt x="36032" y="2036413"/>
                </a:lnTo>
                <a:lnTo>
                  <a:pt x="62069" y="2073248"/>
                </a:lnTo>
                <a:lnTo>
                  <a:pt x="93877" y="2105057"/>
                </a:lnTo>
                <a:lnTo>
                  <a:pt x="130710" y="2131095"/>
                </a:lnTo>
                <a:lnTo>
                  <a:pt x="171823" y="2150616"/>
                </a:lnTo>
                <a:lnTo>
                  <a:pt x="216470" y="2162875"/>
                </a:lnTo>
                <a:lnTo>
                  <a:pt x="263906" y="2167128"/>
                </a:lnTo>
                <a:lnTo>
                  <a:pt x="1319530" y="2167128"/>
                </a:lnTo>
                <a:lnTo>
                  <a:pt x="1366965" y="2162875"/>
                </a:lnTo>
                <a:lnTo>
                  <a:pt x="1411612" y="2150616"/>
                </a:lnTo>
                <a:lnTo>
                  <a:pt x="1452725" y="2131095"/>
                </a:lnTo>
                <a:lnTo>
                  <a:pt x="1489558" y="2105057"/>
                </a:lnTo>
                <a:lnTo>
                  <a:pt x="1521366" y="2073248"/>
                </a:lnTo>
                <a:lnTo>
                  <a:pt x="1547403" y="2036413"/>
                </a:lnTo>
                <a:lnTo>
                  <a:pt x="1566924" y="1995298"/>
                </a:lnTo>
                <a:lnTo>
                  <a:pt x="1579183" y="1950648"/>
                </a:lnTo>
                <a:lnTo>
                  <a:pt x="1583436" y="1903209"/>
                </a:lnTo>
                <a:lnTo>
                  <a:pt x="1583436" y="263905"/>
                </a:lnTo>
                <a:lnTo>
                  <a:pt x="1579183" y="216466"/>
                </a:lnTo>
                <a:lnTo>
                  <a:pt x="1566924" y="171817"/>
                </a:lnTo>
                <a:lnTo>
                  <a:pt x="1547403" y="130704"/>
                </a:lnTo>
                <a:lnTo>
                  <a:pt x="1521366" y="93871"/>
                </a:lnTo>
                <a:lnTo>
                  <a:pt x="1489558" y="62065"/>
                </a:lnTo>
                <a:lnTo>
                  <a:pt x="1452725" y="36029"/>
                </a:lnTo>
                <a:lnTo>
                  <a:pt x="1411612" y="16509"/>
                </a:lnTo>
                <a:lnTo>
                  <a:pt x="1366965" y="4251"/>
                </a:lnTo>
                <a:lnTo>
                  <a:pt x="1319530" y="0"/>
                </a:lnTo>
                <a:close/>
              </a:path>
            </a:pathLst>
          </a:custGeom>
          <a:solidFill>
            <a:srgbClr val="4581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6893158" y="4676180"/>
            <a:ext cx="1034415" cy="789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300"/>
              </a:lnSpc>
              <a:spcBef>
                <a:spcPts val="100"/>
              </a:spcBef>
            </a:pPr>
            <a:r>
              <a:rPr dirty="0" sz="1500" spc="-5" b="1">
                <a:solidFill>
                  <a:srgbClr val="FFFFFF"/>
                </a:solidFill>
                <a:latin typeface="Microsoft JhengHei"/>
                <a:cs typeface="Microsoft JhengHei"/>
              </a:rPr>
              <a:t>宜蘭縣(</a:t>
            </a:r>
            <a:r>
              <a:rPr dirty="0" sz="1500" spc="-10" b="1">
                <a:solidFill>
                  <a:srgbClr val="FFFFFF"/>
                </a:solidFill>
                <a:latin typeface="Microsoft JhengHei"/>
                <a:cs typeface="Microsoft JhengHei"/>
              </a:rPr>
              <a:t>7</a:t>
            </a:r>
            <a:r>
              <a:rPr dirty="0" sz="15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校)</a:t>
            </a:r>
            <a:r>
              <a:rPr dirty="0" sz="1500" spc="-5" b="1">
                <a:solidFill>
                  <a:srgbClr val="FFFFFF"/>
                </a:solidFill>
                <a:latin typeface="Microsoft JhengHei"/>
                <a:cs typeface="Microsoft JhengHei"/>
              </a:rPr>
              <a:t>花蓮縣(</a:t>
            </a:r>
            <a:r>
              <a:rPr dirty="0" sz="1500" spc="-10" b="1">
                <a:solidFill>
                  <a:srgbClr val="FFFFFF"/>
                </a:solidFill>
                <a:latin typeface="Microsoft JhengHei"/>
                <a:cs typeface="Microsoft JhengHei"/>
              </a:rPr>
              <a:t>8</a:t>
            </a:r>
            <a:r>
              <a:rPr dirty="0" sz="15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校)</a:t>
            </a:r>
            <a:r>
              <a:rPr dirty="0" sz="1500" spc="-5" b="1">
                <a:solidFill>
                  <a:srgbClr val="FFFFFF"/>
                </a:solidFill>
                <a:latin typeface="Microsoft JhengHei"/>
                <a:cs typeface="Microsoft JhengHei"/>
              </a:rPr>
              <a:t>臺東縣(</a:t>
            </a:r>
            <a:r>
              <a:rPr dirty="0" sz="1500" spc="-10" b="1">
                <a:solidFill>
                  <a:srgbClr val="FFFFFF"/>
                </a:solidFill>
                <a:latin typeface="Microsoft JhengHei"/>
                <a:cs typeface="Microsoft JhengHei"/>
              </a:rPr>
              <a:t>3</a:t>
            </a:r>
            <a:r>
              <a:rPr dirty="0" sz="15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校)</a:t>
            </a:r>
            <a:endParaRPr sz="1500">
              <a:latin typeface="Microsoft JhengHei"/>
              <a:cs typeface="Microsoft JhengHei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4893564" y="2910841"/>
            <a:ext cx="1584960" cy="662940"/>
          </a:xfrm>
          <a:custGeom>
            <a:avLst/>
            <a:gdLst/>
            <a:ahLst/>
            <a:cxnLst/>
            <a:rect l="l" t="t" r="r" b="b"/>
            <a:pathLst>
              <a:path w="1584960" h="662939">
                <a:moveTo>
                  <a:pt x="1474470" y="0"/>
                </a:moveTo>
                <a:lnTo>
                  <a:pt x="110489" y="0"/>
                </a:lnTo>
                <a:lnTo>
                  <a:pt x="67481" y="8682"/>
                </a:lnTo>
                <a:lnTo>
                  <a:pt x="32361" y="32361"/>
                </a:lnTo>
                <a:lnTo>
                  <a:pt x="8682" y="67481"/>
                </a:lnTo>
                <a:lnTo>
                  <a:pt x="0" y="110489"/>
                </a:lnTo>
                <a:lnTo>
                  <a:pt x="0" y="552449"/>
                </a:lnTo>
                <a:lnTo>
                  <a:pt x="8682" y="595458"/>
                </a:lnTo>
                <a:lnTo>
                  <a:pt x="32361" y="630578"/>
                </a:lnTo>
                <a:lnTo>
                  <a:pt x="67481" y="654257"/>
                </a:lnTo>
                <a:lnTo>
                  <a:pt x="110489" y="662939"/>
                </a:lnTo>
                <a:lnTo>
                  <a:pt x="1474470" y="662939"/>
                </a:lnTo>
                <a:lnTo>
                  <a:pt x="1517478" y="654257"/>
                </a:lnTo>
                <a:lnTo>
                  <a:pt x="1552598" y="630578"/>
                </a:lnTo>
                <a:lnTo>
                  <a:pt x="1576277" y="595458"/>
                </a:lnTo>
                <a:lnTo>
                  <a:pt x="1584960" y="552449"/>
                </a:lnTo>
                <a:lnTo>
                  <a:pt x="1584960" y="110489"/>
                </a:lnTo>
                <a:lnTo>
                  <a:pt x="1576277" y="67481"/>
                </a:lnTo>
                <a:lnTo>
                  <a:pt x="1552598" y="32361"/>
                </a:lnTo>
                <a:lnTo>
                  <a:pt x="1517478" y="8682"/>
                </a:lnTo>
                <a:lnTo>
                  <a:pt x="1474470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5014952" y="2937455"/>
            <a:ext cx="1342390" cy="570865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1300" spc="-20" b="1">
                <a:latin typeface="Microsoft JhengHei"/>
                <a:cs typeface="Microsoft JhengHei"/>
              </a:rPr>
              <a:t>國</a:t>
            </a:r>
            <a:r>
              <a:rPr dirty="0" sz="1300" spc="-20" b="1">
                <a:latin typeface="Microsoft JhengHei"/>
                <a:cs typeface="Microsoft JhengHei"/>
              </a:rPr>
              <a:t>立</a:t>
            </a:r>
            <a:r>
              <a:rPr dirty="0" sz="1300" spc="-20" b="1">
                <a:latin typeface="Microsoft JhengHei"/>
                <a:cs typeface="Microsoft JhengHei"/>
              </a:rPr>
              <a:t>高</a:t>
            </a:r>
            <a:r>
              <a:rPr dirty="0" sz="1300" spc="-20" b="1">
                <a:latin typeface="Microsoft JhengHei"/>
                <a:cs typeface="Microsoft JhengHei"/>
              </a:rPr>
              <a:t>雄</a:t>
            </a:r>
            <a:r>
              <a:rPr dirty="0" sz="1300" spc="-20" b="1">
                <a:latin typeface="Microsoft JhengHei"/>
                <a:cs typeface="Microsoft JhengHei"/>
              </a:rPr>
              <a:t>師</a:t>
            </a:r>
            <a:r>
              <a:rPr dirty="0" sz="1300" spc="-20" b="1">
                <a:latin typeface="Microsoft JhengHei"/>
                <a:cs typeface="Microsoft JhengHei"/>
              </a:rPr>
              <a:t>範</a:t>
            </a:r>
            <a:r>
              <a:rPr dirty="0" sz="1300" spc="-20" b="1">
                <a:latin typeface="Microsoft JhengHei"/>
                <a:cs typeface="Microsoft JhengHei"/>
              </a:rPr>
              <a:t>大</a:t>
            </a:r>
            <a:r>
              <a:rPr dirty="0" sz="1300" spc="-50" b="1">
                <a:latin typeface="Microsoft JhengHei"/>
                <a:cs typeface="Microsoft JhengHei"/>
              </a:rPr>
              <a:t>學</a:t>
            </a:r>
            <a:endParaRPr sz="13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dirty="0" sz="1300" spc="-10" b="1">
                <a:latin typeface="Microsoft JhengHei"/>
                <a:cs typeface="Microsoft JhengHei"/>
              </a:rPr>
              <a:t>(</a:t>
            </a:r>
            <a:r>
              <a:rPr dirty="0" sz="1300" spc="-20" b="1">
                <a:latin typeface="Microsoft JhengHei"/>
                <a:cs typeface="Microsoft JhengHei"/>
              </a:rPr>
              <a:t>南</a:t>
            </a:r>
            <a:r>
              <a:rPr dirty="0" sz="1300" spc="-50" b="1">
                <a:latin typeface="Microsoft JhengHei"/>
                <a:cs typeface="Microsoft JhengHei"/>
              </a:rPr>
              <a:t>)</a:t>
            </a:r>
            <a:endParaRPr sz="1300">
              <a:latin typeface="Microsoft JhengHei"/>
              <a:cs typeface="Microsoft JhengHei"/>
            </a:endParaRPr>
          </a:p>
        </p:txBody>
      </p:sp>
      <p:sp>
        <p:nvSpPr>
          <p:cNvPr id="41" name="object 41" descr=""/>
          <p:cNvSpPr/>
          <p:nvPr/>
        </p:nvSpPr>
        <p:spPr>
          <a:xfrm>
            <a:off x="1456944" y="2910842"/>
            <a:ext cx="1583690" cy="662940"/>
          </a:xfrm>
          <a:custGeom>
            <a:avLst/>
            <a:gdLst/>
            <a:ahLst/>
            <a:cxnLst/>
            <a:rect l="l" t="t" r="r" b="b"/>
            <a:pathLst>
              <a:path w="1583689" h="662939">
                <a:moveTo>
                  <a:pt x="1472946" y="0"/>
                </a:moveTo>
                <a:lnTo>
                  <a:pt x="110489" y="0"/>
                </a:lnTo>
                <a:lnTo>
                  <a:pt x="67481" y="8682"/>
                </a:lnTo>
                <a:lnTo>
                  <a:pt x="32361" y="32361"/>
                </a:lnTo>
                <a:lnTo>
                  <a:pt x="8682" y="67481"/>
                </a:lnTo>
                <a:lnTo>
                  <a:pt x="0" y="110489"/>
                </a:lnTo>
                <a:lnTo>
                  <a:pt x="0" y="552449"/>
                </a:lnTo>
                <a:lnTo>
                  <a:pt x="8682" y="595458"/>
                </a:lnTo>
                <a:lnTo>
                  <a:pt x="32361" y="630578"/>
                </a:lnTo>
                <a:lnTo>
                  <a:pt x="67481" y="654257"/>
                </a:lnTo>
                <a:lnTo>
                  <a:pt x="110489" y="662939"/>
                </a:lnTo>
                <a:lnTo>
                  <a:pt x="1472946" y="662939"/>
                </a:lnTo>
                <a:lnTo>
                  <a:pt x="1515954" y="654257"/>
                </a:lnTo>
                <a:lnTo>
                  <a:pt x="1551074" y="630578"/>
                </a:lnTo>
                <a:lnTo>
                  <a:pt x="1574753" y="595458"/>
                </a:lnTo>
                <a:lnTo>
                  <a:pt x="1583436" y="552449"/>
                </a:lnTo>
                <a:lnTo>
                  <a:pt x="1583436" y="110489"/>
                </a:lnTo>
                <a:lnTo>
                  <a:pt x="1574753" y="67481"/>
                </a:lnTo>
                <a:lnTo>
                  <a:pt x="1551074" y="32361"/>
                </a:lnTo>
                <a:lnTo>
                  <a:pt x="1515954" y="8682"/>
                </a:lnTo>
                <a:lnTo>
                  <a:pt x="1472946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 txBox="1"/>
          <p:nvPr/>
        </p:nvSpPr>
        <p:spPr>
          <a:xfrm>
            <a:off x="1576951" y="3012673"/>
            <a:ext cx="134239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0" b="1">
                <a:latin typeface="Microsoft JhengHei"/>
                <a:cs typeface="Microsoft JhengHei"/>
              </a:rPr>
              <a:t>國</a:t>
            </a:r>
            <a:r>
              <a:rPr dirty="0" sz="1300" spc="-20" b="1">
                <a:latin typeface="Microsoft JhengHei"/>
                <a:cs typeface="Microsoft JhengHei"/>
              </a:rPr>
              <a:t>立</a:t>
            </a:r>
            <a:r>
              <a:rPr dirty="0" sz="1300" spc="-20" b="1">
                <a:latin typeface="Microsoft JhengHei"/>
                <a:cs typeface="Microsoft JhengHei"/>
              </a:rPr>
              <a:t>臺</a:t>
            </a:r>
            <a:r>
              <a:rPr dirty="0" sz="1300" spc="-20" b="1">
                <a:latin typeface="Microsoft JhengHei"/>
                <a:cs typeface="Microsoft JhengHei"/>
              </a:rPr>
              <a:t>北</a:t>
            </a:r>
            <a:r>
              <a:rPr dirty="0" sz="1300" spc="-20" b="1">
                <a:latin typeface="Microsoft JhengHei"/>
                <a:cs typeface="Microsoft JhengHei"/>
              </a:rPr>
              <a:t>教</a:t>
            </a:r>
            <a:r>
              <a:rPr dirty="0" sz="1300" spc="-20" b="1">
                <a:latin typeface="Microsoft JhengHei"/>
                <a:cs typeface="Microsoft JhengHei"/>
              </a:rPr>
              <a:t>育</a:t>
            </a:r>
            <a:r>
              <a:rPr dirty="0" sz="1300" spc="-20" b="1">
                <a:latin typeface="Microsoft JhengHei"/>
                <a:cs typeface="Microsoft JhengHei"/>
              </a:rPr>
              <a:t>大</a:t>
            </a:r>
            <a:r>
              <a:rPr dirty="0" sz="1300" spc="-50" b="1">
                <a:latin typeface="Microsoft JhengHei"/>
                <a:cs typeface="Microsoft JhengHei"/>
              </a:rPr>
              <a:t>學</a:t>
            </a:r>
            <a:endParaRPr sz="1300">
              <a:latin typeface="Microsoft JhengHei"/>
              <a:cs typeface="Microsoft JhengHe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2095087" y="3285402"/>
            <a:ext cx="30607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 b="1">
                <a:latin typeface="Microsoft JhengHei"/>
                <a:cs typeface="Microsoft JhengHei"/>
              </a:rPr>
              <a:t>(</a:t>
            </a:r>
            <a:r>
              <a:rPr dirty="0" sz="1300" spc="-20" b="1">
                <a:latin typeface="Microsoft JhengHei"/>
                <a:cs typeface="Microsoft JhengHei"/>
              </a:rPr>
              <a:t>北</a:t>
            </a:r>
            <a:r>
              <a:rPr dirty="0" sz="1300" spc="-50" b="1">
                <a:latin typeface="Microsoft JhengHei"/>
                <a:cs typeface="Microsoft JhengHei"/>
              </a:rPr>
              <a:t>)</a:t>
            </a:r>
            <a:endParaRPr sz="1300">
              <a:latin typeface="Microsoft JhengHei"/>
              <a:cs typeface="Microsoft JhengHei"/>
            </a:endParaRPr>
          </a:p>
        </p:txBody>
      </p:sp>
      <p:sp>
        <p:nvSpPr>
          <p:cNvPr id="44" name="object 44" descr=""/>
          <p:cNvSpPr/>
          <p:nvPr/>
        </p:nvSpPr>
        <p:spPr>
          <a:xfrm>
            <a:off x="3174492" y="2910842"/>
            <a:ext cx="1583690" cy="662940"/>
          </a:xfrm>
          <a:custGeom>
            <a:avLst/>
            <a:gdLst/>
            <a:ahLst/>
            <a:cxnLst/>
            <a:rect l="l" t="t" r="r" b="b"/>
            <a:pathLst>
              <a:path w="1583689" h="662939">
                <a:moveTo>
                  <a:pt x="1472946" y="0"/>
                </a:moveTo>
                <a:lnTo>
                  <a:pt x="110489" y="0"/>
                </a:lnTo>
                <a:lnTo>
                  <a:pt x="67481" y="8682"/>
                </a:lnTo>
                <a:lnTo>
                  <a:pt x="32361" y="32361"/>
                </a:lnTo>
                <a:lnTo>
                  <a:pt x="8682" y="67481"/>
                </a:lnTo>
                <a:lnTo>
                  <a:pt x="0" y="110489"/>
                </a:lnTo>
                <a:lnTo>
                  <a:pt x="0" y="552449"/>
                </a:lnTo>
                <a:lnTo>
                  <a:pt x="8682" y="595458"/>
                </a:lnTo>
                <a:lnTo>
                  <a:pt x="32361" y="630578"/>
                </a:lnTo>
                <a:lnTo>
                  <a:pt x="67481" y="654257"/>
                </a:lnTo>
                <a:lnTo>
                  <a:pt x="110489" y="662939"/>
                </a:lnTo>
                <a:lnTo>
                  <a:pt x="1472946" y="662939"/>
                </a:lnTo>
                <a:lnTo>
                  <a:pt x="1515954" y="654257"/>
                </a:lnTo>
                <a:lnTo>
                  <a:pt x="1551074" y="630578"/>
                </a:lnTo>
                <a:lnTo>
                  <a:pt x="1574753" y="595458"/>
                </a:lnTo>
                <a:lnTo>
                  <a:pt x="1583436" y="552449"/>
                </a:lnTo>
                <a:lnTo>
                  <a:pt x="1583436" y="110489"/>
                </a:lnTo>
                <a:lnTo>
                  <a:pt x="1574753" y="67481"/>
                </a:lnTo>
                <a:lnTo>
                  <a:pt x="1551074" y="32361"/>
                </a:lnTo>
                <a:lnTo>
                  <a:pt x="1515954" y="8682"/>
                </a:lnTo>
                <a:lnTo>
                  <a:pt x="1472946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 txBox="1"/>
          <p:nvPr/>
        </p:nvSpPr>
        <p:spPr>
          <a:xfrm>
            <a:off x="3295591" y="3012673"/>
            <a:ext cx="134239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20" b="1">
                <a:latin typeface="Microsoft JhengHei"/>
                <a:cs typeface="Microsoft JhengHei"/>
              </a:rPr>
              <a:t>國</a:t>
            </a:r>
            <a:r>
              <a:rPr dirty="0" sz="1300" spc="-20" b="1">
                <a:latin typeface="Microsoft JhengHei"/>
                <a:cs typeface="Microsoft JhengHei"/>
              </a:rPr>
              <a:t>立</a:t>
            </a:r>
            <a:r>
              <a:rPr dirty="0" sz="1300" spc="-20" b="1">
                <a:latin typeface="Microsoft JhengHei"/>
                <a:cs typeface="Microsoft JhengHei"/>
              </a:rPr>
              <a:t>臺</a:t>
            </a:r>
            <a:r>
              <a:rPr dirty="0" sz="1300" spc="-20" b="1">
                <a:latin typeface="Microsoft JhengHei"/>
                <a:cs typeface="Microsoft JhengHei"/>
              </a:rPr>
              <a:t>中</a:t>
            </a:r>
            <a:r>
              <a:rPr dirty="0" sz="1300" spc="-20" b="1">
                <a:latin typeface="Microsoft JhengHei"/>
                <a:cs typeface="Microsoft JhengHei"/>
              </a:rPr>
              <a:t>教</a:t>
            </a:r>
            <a:r>
              <a:rPr dirty="0" sz="1300" spc="-20" b="1">
                <a:latin typeface="Microsoft JhengHei"/>
                <a:cs typeface="Microsoft JhengHei"/>
              </a:rPr>
              <a:t>育</a:t>
            </a:r>
            <a:r>
              <a:rPr dirty="0" sz="1300" spc="-20" b="1">
                <a:latin typeface="Microsoft JhengHei"/>
                <a:cs typeface="Microsoft JhengHei"/>
              </a:rPr>
              <a:t>大</a:t>
            </a:r>
            <a:r>
              <a:rPr dirty="0" sz="1300" spc="-50" b="1">
                <a:latin typeface="Microsoft JhengHei"/>
                <a:cs typeface="Microsoft JhengHei"/>
              </a:rPr>
              <a:t>學</a:t>
            </a:r>
            <a:endParaRPr sz="1300">
              <a:latin typeface="Microsoft JhengHei"/>
              <a:cs typeface="Microsoft JhengHe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3813727" y="3285402"/>
            <a:ext cx="30607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 b="1">
                <a:latin typeface="Microsoft JhengHei"/>
                <a:cs typeface="Microsoft JhengHei"/>
              </a:rPr>
              <a:t>(</a:t>
            </a:r>
            <a:r>
              <a:rPr dirty="0" sz="1300" spc="-20" b="1">
                <a:latin typeface="Microsoft JhengHei"/>
                <a:cs typeface="Microsoft JhengHei"/>
              </a:rPr>
              <a:t>中</a:t>
            </a:r>
            <a:r>
              <a:rPr dirty="0" sz="1300" spc="-50" b="1">
                <a:latin typeface="Microsoft JhengHei"/>
                <a:cs typeface="Microsoft JhengHei"/>
              </a:rPr>
              <a:t>)</a:t>
            </a:r>
            <a:endParaRPr sz="1300">
              <a:latin typeface="Microsoft JhengHei"/>
              <a:cs typeface="Microsoft JhengHei"/>
            </a:endParaRPr>
          </a:p>
        </p:txBody>
      </p:sp>
      <p:sp>
        <p:nvSpPr>
          <p:cNvPr id="47" name="object 47" descr=""/>
          <p:cNvSpPr/>
          <p:nvPr/>
        </p:nvSpPr>
        <p:spPr>
          <a:xfrm>
            <a:off x="10055352" y="2936750"/>
            <a:ext cx="1583690" cy="662940"/>
          </a:xfrm>
          <a:custGeom>
            <a:avLst/>
            <a:gdLst/>
            <a:ahLst/>
            <a:cxnLst/>
            <a:rect l="l" t="t" r="r" b="b"/>
            <a:pathLst>
              <a:path w="1583690" h="662939">
                <a:moveTo>
                  <a:pt x="1472946" y="0"/>
                </a:moveTo>
                <a:lnTo>
                  <a:pt x="110489" y="0"/>
                </a:lnTo>
                <a:lnTo>
                  <a:pt x="67481" y="8682"/>
                </a:lnTo>
                <a:lnTo>
                  <a:pt x="32361" y="32361"/>
                </a:lnTo>
                <a:lnTo>
                  <a:pt x="8682" y="67481"/>
                </a:lnTo>
                <a:lnTo>
                  <a:pt x="0" y="110489"/>
                </a:lnTo>
                <a:lnTo>
                  <a:pt x="0" y="552449"/>
                </a:lnTo>
                <a:lnTo>
                  <a:pt x="8682" y="595458"/>
                </a:lnTo>
                <a:lnTo>
                  <a:pt x="32361" y="630578"/>
                </a:lnTo>
                <a:lnTo>
                  <a:pt x="67481" y="654257"/>
                </a:lnTo>
                <a:lnTo>
                  <a:pt x="110489" y="662939"/>
                </a:lnTo>
                <a:lnTo>
                  <a:pt x="1472946" y="662939"/>
                </a:lnTo>
                <a:lnTo>
                  <a:pt x="1515954" y="654257"/>
                </a:lnTo>
                <a:lnTo>
                  <a:pt x="1551074" y="630578"/>
                </a:lnTo>
                <a:lnTo>
                  <a:pt x="1574753" y="595458"/>
                </a:lnTo>
                <a:lnTo>
                  <a:pt x="1583436" y="552449"/>
                </a:lnTo>
                <a:lnTo>
                  <a:pt x="1583436" y="110489"/>
                </a:lnTo>
                <a:lnTo>
                  <a:pt x="1574753" y="67481"/>
                </a:lnTo>
                <a:lnTo>
                  <a:pt x="1551074" y="32361"/>
                </a:lnTo>
                <a:lnTo>
                  <a:pt x="1515954" y="8682"/>
                </a:lnTo>
                <a:lnTo>
                  <a:pt x="1472946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 txBox="1"/>
          <p:nvPr/>
        </p:nvSpPr>
        <p:spPr>
          <a:xfrm>
            <a:off x="10175912" y="2963374"/>
            <a:ext cx="1342390" cy="570865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1300" spc="-20" b="1">
                <a:latin typeface="Microsoft JhengHei"/>
                <a:cs typeface="Microsoft JhengHei"/>
              </a:rPr>
              <a:t>國</a:t>
            </a:r>
            <a:r>
              <a:rPr dirty="0" sz="1300" spc="-20" b="1">
                <a:latin typeface="Microsoft JhengHei"/>
                <a:cs typeface="Microsoft JhengHei"/>
              </a:rPr>
              <a:t>立</a:t>
            </a:r>
            <a:r>
              <a:rPr dirty="0" sz="1300" spc="-20" b="1">
                <a:latin typeface="Microsoft JhengHei"/>
                <a:cs typeface="Microsoft JhengHei"/>
              </a:rPr>
              <a:t>高</a:t>
            </a:r>
            <a:r>
              <a:rPr dirty="0" sz="1300" spc="-20" b="1">
                <a:latin typeface="Microsoft JhengHei"/>
                <a:cs typeface="Microsoft JhengHei"/>
              </a:rPr>
              <a:t>雄</a:t>
            </a:r>
            <a:r>
              <a:rPr dirty="0" sz="1300" spc="-20" b="1">
                <a:latin typeface="Microsoft JhengHei"/>
                <a:cs typeface="Microsoft JhengHei"/>
              </a:rPr>
              <a:t>師</a:t>
            </a:r>
            <a:r>
              <a:rPr dirty="0" sz="1300" spc="-20" b="1">
                <a:latin typeface="Microsoft JhengHei"/>
                <a:cs typeface="Microsoft JhengHei"/>
              </a:rPr>
              <a:t>範</a:t>
            </a:r>
            <a:r>
              <a:rPr dirty="0" sz="1300" spc="-20" b="1">
                <a:latin typeface="Microsoft JhengHei"/>
                <a:cs typeface="Microsoft JhengHei"/>
              </a:rPr>
              <a:t>大</a:t>
            </a:r>
            <a:r>
              <a:rPr dirty="0" sz="1300" spc="-50" b="1">
                <a:latin typeface="Microsoft JhengHei"/>
                <a:cs typeface="Microsoft JhengHei"/>
              </a:rPr>
              <a:t>學</a:t>
            </a:r>
            <a:endParaRPr sz="13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dirty="0" sz="1300" spc="-10" b="1">
                <a:latin typeface="Microsoft JhengHei"/>
                <a:cs typeface="Microsoft JhengHei"/>
              </a:rPr>
              <a:t>(</a:t>
            </a:r>
            <a:r>
              <a:rPr dirty="0" sz="1300" spc="-20" b="1">
                <a:latin typeface="Microsoft JhengHei"/>
                <a:cs typeface="Microsoft JhengHei"/>
              </a:rPr>
              <a:t>南</a:t>
            </a:r>
            <a:r>
              <a:rPr dirty="0" sz="1300" spc="-50" b="1">
                <a:latin typeface="Microsoft JhengHei"/>
                <a:cs typeface="Microsoft JhengHei"/>
              </a:rPr>
              <a:t>)</a:t>
            </a:r>
            <a:endParaRPr sz="1300">
              <a:latin typeface="Microsoft JhengHei"/>
              <a:cs typeface="Microsoft JhengHei"/>
            </a:endParaRPr>
          </a:p>
        </p:txBody>
      </p:sp>
      <p:sp>
        <p:nvSpPr>
          <p:cNvPr id="49" name="object 49" descr=""/>
          <p:cNvSpPr/>
          <p:nvPr/>
        </p:nvSpPr>
        <p:spPr>
          <a:xfrm>
            <a:off x="8334756" y="2924558"/>
            <a:ext cx="1584960" cy="664845"/>
          </a:xfrm>
          <a:custGeom>
            <a:avLst/>
            <a:gdLst/>
            <a:ahLst/>
            <a:cxnLst/>
            <a:rect l="l" t="t" r="r" b="b"/>
            <a:pathLst>
              <a:path w="1584959" h="664845">
                <a:moveTo>
                  <a:pt x="1474216" y="0"/>
                </a:moveTo>
                <a:lnTo>
                  <a:pt x="110744" y="0"/>
                </a:lnTo>
                <a:lnTo>
                  <a:pt x="67637" y="8702"/>
                </a:lnTo>
                <a:lnTo>
                  <a:pt x="32435" y="32435"/>
                </a:lnTo>
                <a:lnTo>
                  <a:pt x="8702" y="67637"/>
                </a:lnTo>
                <a:lnTo>
                  <a:pt x="0" y="110744"/>
                </a:lnTo>
                <a:lnTo>
                  <a:pt x="0" y="553720"/>
                </a:lnTo>
                <a:lnTo>
                  <a:pt x="8702" y="596826"/>
                </a:lnTo>
                <a:lnTo>
                  <a:pt x="32435" y="632028"/>
                </a:lnTo>
                <a:lnTo>
                  <a:pt x="67637" y="655761"/>
                </a:lnTo>
                <a:lnTo>
                  <a:pt x="110744" y="664464"/>
                </a:lnTo>
                <a:lnTo>
                  <a:pt x="1474216" y="664464"/>
                </a:lnTo>
                <a:lnTo>
                  <a:pt x="1517322" y="655761"/>
                </a:lnTo>
                <a:lnTo>
                  <a:pt x="1552524" y="632028"/>
                </a:lnTo>
                <a:lnTo>
                  <a:pt x="1576257" y="596826"/>
                </a:lnTo>
                <a:lnTo>
                  <a:pt x="1584960" y="553720"/>
                </a:lnTo>
                <a:lnTo>
                  <a:pt x="1584960" y="110744"/>
                </a:lnTo>
                <a:lnTo>
                  <a:pt x="1576257" y="67637"/>
                </a:lnTo>
                <a:lnTo>
                  <a:pt x="1552524" y="32435"/>
                </a:lnTo>
                <a:lnTo>
                  <a:pt x="1517322" y="8702"/>
                </a:lnTo>
                <a:lnTo>
                  <a:pt x="1474216" y="0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 descr=""/>
          <p:cNvSpPr txBox="1"/>
          <p:nvPr/>
        </p:nvSpPr>
        <p:spPr>
          <a:xfrm>
            <a:off x="8456192" y="2951855"/>
            <a:ext cx="1342390" cy="570865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1300" spc="-20" b="1">
                <a:latin typeface="Microsoft JhengHei"/>
                <a:cs typeface="Microsoft JhengHei"/>
              </a:rPr>
              <a:t>國</a:t>
            </a:r>
            <a:r>
              <a:rPr dirty="0" sz="1300" spc="-20" b="1">
                <a:latin typeface="Microsoft JhengHei"/>
                <a:cs typeface="Microsoft JhengHei"/>
              </a:rPr>
              <a:t>立</a:t>
            </a:r>
            <a:r>
              <a:rPr dirty="0" sz="1300" spc="-20" b="1">
                <a:latin typeface="Microsoft JhengHei"/>
                <a:cs typeface="Microsoft JhengHei"/>
              </a:rPr>
              <a:t>臺</a:t>
            </a:r>
            <a:r>
              <a:rPr dirty="0" sz="1300" spc="-20" b="1">
                <a:latin typeface="Microsoft JhengHei"/>
                <a:cs typeface="Microsoft JhengHei"/>
              </a:rPr>
              <a:t>灣</a:t>
            </a:r>
            <a:r>
              <a:rPr dirty="0" sz="1300" spc="-20" b="1">
                <a:latin typeface="Microsoft JhengHei"/>
                <a:cs typeface="Microsoft JhengHei"/>
              </a:rPr>
              <a:t>科</a:t>
            </a:r>
            <a:r>
              <a:rPr dirty="0" sz="1300" spc="-20" b="1">
                <a:latin typeface="Microsoft JhengHei"/>
                <a:cs typeface="Microsoft JhengHei"/>
              </a:rPr>
              <a:t>技</a:t>
            </a:r>
            <a:r>
              <a:rPr dirty="0" sz="1300" spc="-20" b="1">
                <a:latin typeface="Microsoft JhengHei"/>
                <a:cs typeface="Microsoft JhengHei"/>
              </a:rPr>
              <a:t>大</a:t>
            </a:r>
            <a:r>
              <a:rPr dirty="0" sz="1300" spc="-50" b="1">
                <a:latin typeface="Microsoft JhengHei"/>
                <a:cs typeface="Microsoft JhengHei"/>
              </a:rPr>
              <a:t>學</a:t>
            </a:r>
            <a:endParaRPr sz="1300">
              <a:latin typeface="Microsoft JhengHei"/>
              <a:cs typeface="Microsoft JhengHei"/>
            </a:endParaRPr>
          </a:p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dirty="0" sz="1300" spc="-10" b="1">
                <a:latin typeface="Microsoft JhengHei"/>
                <a:cs typeface="Microsoft JhengHei"/>
              </a:rPr>
              <a:t>(</a:t>
            </a:r>
            <a:r>
              <a:rPr dirty="0" sz="1300" spc="-20" b="1">
                <a:latin typeface="Microsoft JhengHei"/>
                <a:cs typeface="Microsoft JhengHei"/>
              </a:rPr>
              <a:t>北</a:t>
            </a:r>
            <a:r>
              <a:rPr dirty="0" sz="1300" spc="-50" b="1">
                <a:latin typeface="Microsoft JhengHei"/>
                <a:cs typeface="Microsoft JhengHei"/>
              </a:rPr>
              <a:t>)</a:t>
            </a:r>
            <a:endParaRPr sz="1300">
              <a:latin typeface="Microsoft JhengHei"/>
              <a:cs typeface="Microsoft JhengHei"/>
            </a:endParaRPr>
          </a:p>
        </p:txBody>
      </p:sp>
      <p:grpSp>
        <p:nvGrpSpPr>
          <p:cNvPr id="51" name="object 51" descr=""/>
          <p:cNvGrpSpPr/>
          <p:nvPr/>
        </p:nvGrpSpPr>
        <p:grpSpPr>
          <a:xfrm>
            <a:off x="6411214" y="2037333"/>
            <a:ext cx="5284470" cy="1711960"/>
            <a:chOff x="6411214" y="2037333"/>
            <a:chExt cx="5284470" cy="1711960"/>
          </a:xfrm>
        </p:grpSpPr>
        <p:sp>
          <p:nvSpPr>
            <p:cNvPr id="52" name="object 52" descr=""/>
            <p:cNvSpPr/>
            <p:nvPr/>
          </p:nvSpPr>
          <p:spPr>
            <a:xfrm>
              <a:off x="6421374" y="2465069"/>
              <a:ext cx="4425950" cy="17145"/>
            </a:xfrm>
            <a:custGeom>
              <a:avLst/>
              <a:gdLst/>
              <a:ahLst/>
              <a:cxnLst/>
              <a:rect l="l" t="t" r="r" b="b"/>
              <a:pathLst>
                <a:path w="4425950" h="17144">
                  <a:moveTo>
                    <a:pt x="4425696" y="0"/>
                  </a:moveTo>
                  <a:lnTo>
                    <a:pt x="0" y="16764"/>
                  </a:lnTo>
                </a:path>
              </a:pathLst>
            </a:custGeom>
            <a:ln w="19812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6439662" y="2047493"/>
              <a:ext cx="1905" cy="447040"/>
            </a:xfrm>
            <a:custGeom>
              <a:avLst/>
              <a:gdLst/>
              <a:ahLst/>
              <a:cxnLst/>
              <a:rect l="l" t="t" r="r" b="b"/>
              <a:pathLst>
                <a:path w="1904" h="447039">
                  <a:moveTo>
                    <a:pt x="0" y="0"/>
                  </a:moveTo>
                  <a:lnTo>
                    <a:pt x="1524" y="446531"/>
                  </a:lnTo>
                </a:path>
              </a:pathLst>
            </a:custGeom>
            <a:ln w="19811">
              <a:solidFill>
                <a:srgbClr val="FF99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8295894" y="2542799"/>
              <a:ext cx="3380740" cy="1187450"/>
            </a:xfrm>
            <a:custGeom>
              <a:avLst/>
              <a:gdLst/>
              <a:ahLst/>
              <a:cxnLst/>
              <a:rect l="l" t="t" r="r" b="b"/>
              <a:pathLst>
                <a:path w="3380740" h="1187450">
                  <a:moveTo>
                    <a:pt x="0" y="197865"/>
                  </a:moveTo>
                  <a:lnTo>
                    <a:pt x="5226" y="152495"/>
                  </a:lnTo>
                  <a:lnTo>
                    <a:pt x="20112" y="110847"/>
                  </a:lnTo>
                  <a:lnTo>
                    <a:pt x="43471" y="74108"/>
                  </a:lnTo>
                  <a:lnTo>
                    <a:pt x="74114" y="43467"/>
                  </a:lnTo>
                  <a:lnTo>
                    <a:pt x="110852" y="20110"/>
                  </a:lnTo>
                  <a:lnTo>
                    <a:pt x="152499" y="5225"/>
                  </a:lnTo>
                  <a:lnTo>
                    <a:pt x="197866" y="0"/>
                  </a:lnTo>
                  <a:lnTo>
                    <a:pt x="3182366" y="0"/>
                  </a:lnTo>
                  <a:lnTo>
                    <a:pt x="3227732" y="5225"/>
                  </a:lnTo>
                  <a:lnTo>
                    <a:pt x="3269379" y="20110"/>
                  </a:lnTo>
                  <a:lnTo>
                    <a:pt x="3306117" y="43467"/>
                  </a:lnTo>
                  <a:lnTo>
                    <a:pt x="3336760" y="74108"/>
                  </a:lnTo>
                  <a:lnTo>
                    <a:pt x="3360119" y="110847"/>
                  </a:lnTo>
                  <a:lnTo>
                    <a:pt x="3375005" y="152495"/>
                  </a:lnTo>
                  <a:lnTo>
                    <a:pt x="3380232" y="197865"/>
                  </a:lnTo>
                  <a:lnTo>
                    <a:pt x="3380232" y="989317"/>
                  </a:lnTo>
                  <a:lnTo>
                    <a:pt x="3375005" y="1034688"/>
                  </a:lnTo>
                  <a:lnTo>
                    <a:pt x="3360119" y="1076338"/>
                  </a:lnTo>
                  <a:lnTo>
                    <a:pt x="3336760" y="1113079"/>
                  </a:lnTo>
                  <a:lnTo>
                    <a:pt x="3306117" y="1143723"/>
                  </a:lnTo>
                  <a:lnTo>
                    <a:pt x="3269379" y="1167083"/>
                  </a:lnTo>
                  <a:lnTo>
                    <a:pt x="3227732" y="1181969"/>
                  </a:lnTo>
                  <a:lnTo>
                    <a:pt x="3182366" y="1187195"/>
                  </a:lnTo>
                  <a:lnTo>
                    <a:pt x="197866" y="1187195"/>
                  </a:lnTo>
                  <a:lnTo>
                    <a:pt x="152499" y="1181969"/>
                  </a:lnTo>
                  <a:lnTo>
                    <a:pt x="110852" y="1167083"/>
                  </a:lnTo>
                  <a:lnTo>
                    <a:pt x="74114" y="1143723"/>
                  </a:lnTo>
                  <a:lnTo>
                    <a:pt x="43471" y="1113079"/>
                  </a:lnTo>
                  <a:lnTo>
                    <a:pt x="20112" y="1076338"/>
                  </a:lnTo>
                  <a:lnTo>
                    <a:pt x="5226" y="1034688"/>
                  </a:lnTo>
                  <a:lnTo>
                    <a:pt x="0" y="989317"/>
                  </a:lnTo>
                  <a:lnTo>
                    <a:pt x="0" y="197865"/>
                  </a:lnTo>
                  <a:close/>
                </a:path>
              </a:pathLst>
            </a:custGeom>
            <a:ln w="38100">
              <a:solidFill>
                <a:srgbClr val="FF9933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 descr=""/>
          <p:cNvSpPr txBox="1"/>
          <p:nvPr/>
        </p:nvSpPr>
        <p:spPr>
          <a:xfrm>
            <a:off x="9081787" y="2550725"/>
            <a:ext cx="180721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C55A11"/>
                </a:solidFill>
                <a:latin typeface="Microsoft JhengHei"/>
                <a:cs typeface="Microsoft JhengHei"/>
              </a:rPr>
              <a:t>高中職輔導團隊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56" name="object 56" descr=""/>
          <p:cNvSpPr/>
          <p:nvPr/>
        </p:nvSpPr>
        <p:spPr>
          <a:xfrm>
            <a:off x="1405889" y="2542797"/>
            <a:ext cx="6840220" cy="1188720"/>
          </a:xfrm>
          <a:custGeom>
            <a:avLst/>
            <a:gdLst/>
            <a:ahLst/>
            <a:cxnLst/>
            <a:rect l="l" t="t" r="r" b="b"/>
            <a:pathLst>
              <a:path w="6840220" h="1188720">
                <a:moveTo>
                  <a:pt x="0" y="198120"/>
                </a:moveTo>
                <a:lnTo>
                  <a:pt x="5232" y="152691"/>
                </a:lnTo>
                <a:lnTo>
                  <a:pt x="20136" y="110989"/>
                </a:lnTo>
                <a:lnTo>
                  <a:pt x="43523" y="74204"/>
                </a:lnTo>
                <a:lnTo>
                  <a:pt x="74204" y="43523"/>
                </a:lnTo>
                <a:lnTo>
                  <a:pt x="110989" y="20136"/>
                </a:lnTo>
                <a:lnTo>
                  <a:pt x="152691" y="5232"/>
                </a:lnTo>
                <a:lnTo>
                  <a:pt x="198120" y="0"/>
                </a:lnTo>
                <a:lnTo>
                  <a:pt x="6641592" y="0"/>
                </a:lnTo>
                <a:lnTo>
                  <a:pt x="6687020" y="5232"/>
                </a:lnTo>
                <a:lnTo>
                  <a:pt x="6728722" y="20136"/>
                </a:lnTo>
                <a:lnTo>
                  <a:pt x="6765507" y="43523"/>
                </a:lnTo>
                <a:lnTo>
                  <a:pt x="6796188" y="74204"/>
                </a:lnTo>
                <a:lnTo>
                  <a:pt x="6819575" y="110989"/>
                </a:lnTo>
                <a:lnTo>
                  <a:pt x="6834479" y="152691"/>
                </a:lnTo>
                <a:lnTo>
                  <a:pt x="6839711" y="198120"/>
                </a:lnTo>
                <a:lnTo>
                  <a:pt x="6839711" y="990587"/>
                </a:lnTo>
                <a:lnTo>
                  <a:pt x="6834479" y="1036016"/>
                </a:lnTo>
                <a:lnTo>
                  <a:pt x="6819575" y="1077719"/>
                </a:lnTo>
                <a:lnTo>
                  <a:pt x="6796188" y="1114508"/>
                </a:lnTo>
                <a:lnTo>
                  <a:pt x="6765507" y="1145191"/>
                </a:lnTo>
                <a:lnTo>
                  <a:pt x="6728722" y="1168581"/>
                </a:lnTo>
                <a:lnTo>
                  <a:pt x="6687020" y="1183487"/>
                </a:lnTo>
                <a:lnTo>
                  <a:pt x="6641592" y="1188720"/>
                </a:lnTo>
                <a:lnTo>
                  <a:pt x="198120" y="1188720"/>
                </a:lnTo>
                <a:lnTo>
                  <a:pt x="152691" y="1183487"/>
                </a:lnTo>
                <a:lnTo>
                  <a:pt x="110989" y="1168581"/>
                </a:lnTo>
                <a:lnTo>
                  <a:pt x="74204" y="1145191"/>
                </a:lnTo>
                <a:lnTo>
                  <a:pt x="43523" y="1114508"/>
                </a:lnTo>
                <a:lnTo>
                  <a:pt x="20136" y="1077719"/>
                </a:lnTo>
                <a:lnTo>
                  <a:pt x="5232" y="1036016"/>
                </a:lnTo>
                <a:lnTo>
                  <a:pt x="0" y="990587"/>
                </a:lnTo>
                <a:lnTo>
                  <a:pt x="0" y="198120"/>
                </a:lnTo>
                <a:close/>
              </a:path>
            </a:pathLst>
          </a:custGeom>
          <a:ln w="38099">
            <a:solidFill>
              <a:srgbClr val="FFD966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 descr=""/>
          <p:cNvSpPr txBox="1"/>
          <p:nvPr/>
        </p:nvSpPr>
        <p:spPr>
          <a:xfrm>
            <a:off x="3920553" y="2552344"/>
            <a:ext cx="180721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EAB100"/>
                </a:solidFill>
                <a:latin typeface="Microsoft JhengHei"/>
                <a:cs typeface="Microsoft JhengHei"/>
              </a:rPr>
              <a:t>國中小輔導團隊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1635191" y="4094397"/>
            <a:ext cx="1224915" cy="23926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93980">
              <a:lnSpc>
                <a:spcPct val="117100"/>
              </a:lnSpc>
              <a:spcBef>
                <a:spcPts val="105"/>
              </a:spcBef>
            </a:pPr>
            <a:r>
              <a:rPr dirty="0" sz="1500" spc="-5" b="1">
                <a:solidFill>
                  <a:srgbClr val="FFFFFF"/>
                </a:solidFill>
                <a:latin typeface="Microsoft JhengHei"/>
                <a:cs typeface="Microsoft JhengHei"/>
              </a:rPr>
              <a:t>臺北市(</a:t>
            </a:r>
            <a:r>
              <a:rPr dirty="0" sz="1500" spc="-10" b="1">
                <a:solidFill>
                  <a:srgbClr val="FFFFFF"/>
                </a:solidFill>
                <a:latin typeface="Microsoft JhengHei"/>
                <a:cs typeface="Microsoft JhengHei"/>
              </a:rPr>
              <a:t>2</a:t>
            </a:r>
            <a:r>
              <a:rPr dirty="0" sz="15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校)</a:t>
            </a:r>
            <a:r>
              <a:rPr dirty="0" sz="1500" spc="-5" b="1">
                <a:solidFill>
                  <a:srgbClr val="FFFFFF"/>
                </a:solidFill>
                <a:latin typeface="Microsoft JhengHei"/>
                <a:cs typeface="Microsoft JhengHei"/>
              </a:rPr>
              <a:t>新北市(</a:t>
            </a:r>
            <a:r>
              <a:rPr dirty="0" sz="1500" spc="-10" b="1">
                <a:solidFill>
                  <a:srgbClr val="FFFFFF"/>
                </a:solidFill>
                <a:latin typeface="Microsoft JhengHei"/>
                <a:cs typeface="Microsoft JhengHei"/>
              </a:rPr>
              <a:t>17</a:t>
            </a:r>
            <a:r>
              <a:rPr dirty="0" sz="15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校)</a:t>
            </a:r>
            <a:r>
              <a:rPr dirty="0" sz="1500" spc="-5" b="1">
                <a:solidFill>
                  <a:srgbClr val="FFFFFF"/>
                </a:solidFill>
                <a:latin typeface="Microsoft JhengHei"/>
                <a:cs typeface="Microsoft JhengHei"/>
              </a:rPr>
              <a:t>桃園市(</a:t>
            </a:r>
            <a:r>
              <a:rPr dirty="0" sz="1500" spc="-10" b="1">
                <a:solidFill>
                  <a:srgbClr val="FFFFFF"/>
                </a:solidFill>
                <a:latin typeface="Microsoft JhengHei"/>
                <a:cs typeface="Microsoft JhengHei"/>
              </a:rPr>
              <a:t>2</a:t>
            </a:r>
            <a:r>
              <a:rPr dirty="0" sz="15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校)</a:t>
            </a:r>
            <a:r>
              <a:rPr dirty="0" sz="1500" spc="-50" b="1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dirty="0" sz="1500" spc="-5" b="1">
                <a:solidFill>
                  <a:srgbClr val="FFFFFF"/>
                </a:solidFill>
                <a:latin typeface="Microsoft JhengHei"/>
                <a:cs typeface="Microsoft JhengHei"/>
              </a:rPr>
              <a:t>基隆市(</a:t>
            </a:r>
            <a:r>
              <a:rPr dirty="0" sz="1500" spc="-10" b="1">
                <a:solidFill>
                  <a:srgbClr val="FFFFFF"/>
                </a:solidFill>
                <a:latin typeface="Microsoft JhengHei"/>
                <a:cs typeface="Microsoft JhengHei"/>
              </a:rPr>
              <a:t>3</a:t>
            </a:r>
            <a:r>
              <a:rPr dirty="0" sz="15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校)</a:t>
            </a:r>
            <a:r>
              <a:rPr dirty="0" sz="1500" spc="-50" b="1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dirty="0" sz="1500" spc="-5" b="1">
                <a:solidFill>
                  <a:srgbClr val="FFFFFF"/>
                </a:solidFill>
                <a:latin typeface="Microsoft JhengHei"/>
                <a:cs typeface="Microsoft JhengHei"/>
              </a:rPr>
              <a:t>新竹市(</a:t>
            </a:r>
            <a:r>
              <a:rPr dirty="0" sz="1500" spc="-10" b="1">
                <a:solidFill>
                  <a:srgbClr val="FFFFFF"/>
                </a:solidFill>
                <a:latin typeface="Microsoft JhengHei"/>
                <a:cs typeface="Microsoft JhengHei"/>
              </a:rPr>
              <a:t>1</a:t>
            </a:r>
            <a:r>
              <a:rPr dirty="0" sz="15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校)</a:t>
            </a:r>
            <a:r>
              <a:rPr dirty="0" sz="1500" spc="-50" b="1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dirty="0" sz="1500" spc="-5" b="1">
                <a:solidFill>
                  <a:srgbClr val="FFFFFF"/>
                </a:solidFill>
                <a:latin typeface="Microsoft JhengHei"/>
                <a:cs typeface="Microsoft JhengHei"/>
              </a:rPr>
              <a:t>新竹縣(</a:t>
            </a:r>
            <a:r>
              <a:rPr dirty="0" sz="1500" spc="-10" b="1">
                <a:solidFill>
                  <a:srgbClr val="FFFFFF"/>
                </a:solidFill>
                <a:latin typeface="Microsoft JhengHei"/>
                <a:cs typeface="Microsoft JhengHei"/>
              </a:rPr>
              <a:t>3</a:t>
            </a:r>
            <a:r>
              <a:rPr dirty="0" sz="1500" spc="-25" b="1">
                <a:solidFill>
                  <a:srgbClr val="FFFFFF"/>
                </a:solidFill>
                <a:latin typeface="Microsoft JhengHei"/>
                <a:cs typeface="Microsoft JhengHei"/>
              </a:rPr>
              <a:t>校)</a:t>
            </a:r>
            <a:r>
              <a:rPr dirty="0" sz="1500" spc="-50" b="1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dirty="0" sz="1500" spc="-5" b="1">
                <a:solidFill>
                  <a:srgbClr val="FFFFFF"/>
                </a:solidFill>
                <a:latin typeface="Microsoft JhengHei"/>
                <a:cs typeface="Microsoft JhengHei"/>
                <a:hlinkClick r:id="rId2"/>
              </a:rPr>
              <a:t>國立學校(</a:t>
            </a:r>
            <a:r>
              <a:rPr dirty="0" sz="1500" spc="-10" b="1">
                <a:solidFill>
                  <a:srgbClr val="FFFFFF"/>
                </a:solidFill>
                <a:latin typeface="Microsoft JhengHei"/>
                <a:cs typeface="Microsoft JhengHei"/>
                <a:hlinkClick r:id="rId2"/>
              </a:rPr>
              <a:t>1</a:t>
            </a:r>
            <a:r>
              <a:rPr dirty="0" sz="1500" spc="-25" b="1">
                <a:solidFill>
                  <a:srgbClr val="FFFFFF"/>
                </a:solidFill>
                <a:latin typeface="Microsoft JhengHei"/>
                <a:cs typeface="Microsoft JhengHei"/>
                <a:hlinkClick r:id="rId2"/>
              </a:rPr>
              <a:t>校)</a:t>
            </a:r>
            <a:endParaRPr sz="1500">
              <a:latin typeface="Microsoft JhengHei"/>
              <a:cs typeface="Microsoft JhengHei"/>
            </a:endParaRPr>
          </a:p>
          <a:p>
            <a:pPr marL="224790">
              <a:lnSpc>
                <a:spcPct val="100000"/>
              </a:lnSpc>
              <a:spcBef>
                <a:spcPts val="1714"/>
              </a:spcBef>
            </a:pPr>
            <a:r>
              <a:rPr dirty="0" sz="1800" b="1">
                <a:solidFill>
                  <a:srgbClr val="004746"/>
                </a:solidFill>
                <a:latin typeface="Microsoft JhengHei"/>
                <a:cs typeface="Microsoft JhengHei"/>
              </a:rPr>
              <a:t>共</a:t>
            </a:r>
            <a:r>
              <a:rPr dirty="0" sz="1800" spc="-10" b="1">
                <a:solidFill>
                  <a:srgbClr val="004746"/>
                </a:solidFill>
                <a:latin typeface="Microsoft JhengHei"/>
                <a:cs typeface="Microsoft JhengHei"/>
              </a:rPr>
              <a:t>29</a:t>
            </a:r>
            <a:r>
              <a:rPr dirty="0" sz="1800" spc="-50" b="1">
                <a:solidFill>
                  <a:srgbClr val="004746"/>
                </a:solidFill>
                <a:latin typeface="Microsoft JhengHei"/>
                <a:cs typeface="Microsoft JhengHei"/>
              </a:rPr>
              <a:t>校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3583254" y="6215997"/>
            <a:ext cx="7543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4746"/>
                </a:solidFill>
                <a:latin typeface="Microsoft JhengHei"/>
                <a:cs typeface="Microsoft JhengHei"/>
              </a:rPr>
              <a:t>共</a:t>
            </a:r>
            <a:r>
              <a:rPr dirty="0" sz="1800" spc="-10" b="1">
                <a:solidFill>
                  <a:srgbClr val="004746"/>
                </a:solidFill>
                <a:latin typeface="Microsoft JhengHei"/>
                <a:cs typeface="Microsoft JhengHei"/>
              </a:rPr>
              <a:t>45</a:t>
            </a:r>
            <a:r>
              <a:rPr dirty="0" sz="1800" spc="-50" b="1">
                <a:solidFill>
                  <a:srgbClr val="004746"/>
                </a:solidFill>
                <a:latin typeface="Microsoft JhengHei"/>
                <a:cs typeface="Microsoft JhengHei"/>
              </a:rPr>
              <a:t>校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5308727" y="6215997"/>
            <a:ext cx="7543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4746"/>
                </a:solidFill>
                <a:latin typeface="Microsoft JhengHei"/>
                <a:cs typeface="Microsoft JhengHei"/>
              </a:rPr>
              <a:t>共</a:t>
            </a:r>
            <a:r>
              <a:rPr dirty="0" sz="1800" spc="-10" b="1">
                <a:solidFill>
                  <a:srgbClr val="004746"/>
                </a:solidFill>
                <a:latin typeface="Microsoft JhengHei"/>
                <a:cs typeface="Microsoft JhengHei"/>
              </a:rPr>
              <a:t>36</a:t>
            </a:r>
            <a:r>
              <a:rPr dirty="0" sz="1800" spc="-50" b="1">
                <a:solidFill>
                  <a:srgbClr val="004746"/>
                </a:solidFill>
                <a:latin typeface="Microsoft JhengHei"/>
                <a:cs typeface="Microsoft JhengHei"/>
              </a:rPr>
              <a:t>校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7034200" y="6229941"/>
            <a:ext cx="7543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4746"/>
                </a:solidFill>
                <a:latin typeface="Microsoft JhengHei"/>
                <a:cs typeface="Microsoft JhengHei"/>
              </a:rPr>
              <a:t>共</a:t>
            </a:r>
            <a:r>
              <a:rPr dirty="0" sz="1800" spc="-10" b="1">
                <a:solidFill>
                  <a:srgbClr val="004746"/>
                </a:solidFill>
                <a:latin typeface="Microsoft JhengHei"/>
                <a:cs typeface="Microsoft JhengHei"/>
              </a:rPr>
              <a:t>18</a:t>
            </a:r>
            <a:r>
              <a:rPr dirty="0" sz="1800" spc="-50" b="1">
                <a:solidFill>
                  <a:srgbClr val="004746"/>
                </a:solidFill>
                <a:latin typeface="Microsoft JhengHei"/>
                <a:cs typeface="Microsoft JhengHei"/>
              </a:rPr>
              <a:t>校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8731325" y="6243657"/>
            <a:ext cx="7543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4746"/>
                </a:solidFill>
                <a:latin typeface="Microsoft JhengHei"/>
                <a:cs typeface="Microsoft JhengHei"/>
              </a:rPr>
              <a:t>共</a:t>
            </a:r>
            <a:r>
              <a:rPr dirty="0" sz="1800" spc="-10" b="1">
                <a:solidFill>
                  <a:srgbClr val="004746"/>
                </a:solidFill>
                <a:latin typeface="Microsoft JhengHei"/>
                <a:cs typeface="Microsoft JhengHei"/>
              </a:rPr>
              <a:t>20</a:t>
            </a:r>
            <a:r>
              <a:rPr dirty="0" sz="1800" spc="-50" b="1">
                <a:solidFill>
                  <a:srgbClr val="004746"/>
                </a:solidFill>
                <a:latin typeface="Microsoft JhengHei"/>
                <a:cs typeface="Microsoft JhengHei"/>
              </a:rPr>
              <a:t>校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10529493" y="6243657"/>
            <a:ext cx="6184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4746"/>
                </a:solidFill>
                <a:latin typeface="Microsoft JhengHei"/>
                <a:cs typeface="Microsoft JhengHei"/>
              </a:rPr>
              <a:t>共</a:t>
            </a:r>
            <a:r>
              <a:rPr dirty="0" sz="1800" spc="-10" b="1">
                <a:solidFill>
                  <a:srgbClr val="004746"/>
                </a:solidFill>
                <a:latin typeface="Microsoft JhengHei"/>
                <a:cs typeface="Microsoft JhengHei"/>
              </a:rPr>
              <a:t>8</a:t>
            </a:r>
            <a:r>
              <a:rPr dirty="0" sz="1800" spc="-50" b="1">
                <a:solidFill>
                  <a:srgbClr val="004746"/>
                </a:solidFill>
                <a:latin typeface="Microsoft JhengHei"/>
                <a:cs typeface="Microsoft JhengHei"/>
              </a:rPr>
              <a:t>校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305179" y="4517788"/>
            <a:ext cx="1095375" cy="141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345" marR="98425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Microsoft JhengHei"/>
                <a:cs typeface="Microsoft JhengHei"/>
              </a:rPr>
              <a:t>縣市</a:t>
            </a:r>
            <a:r>
              <a:rPr dirty="0" sz="1800" spc="-50" b="1">
                <a:latin typeface="Microsoft JhengHei"/>
                <a:cs typeface="Microsoft JhengHei"/>
              </a:rPr>
              <a:t> </a:t>
            </a:r>
            <a:r>
              <a:rPr dirty="0" sz="1800" spc="-10" b="1">
                <a:latin typeface="Microsoft JhengHei"/>
                <a:cs typeface="Microsoft JhengHei"/>
              </a:rPr>
              <a:t>BYOD</a:t>
            </a:r>
            <a:r>
              <a:rPr dirty="0" sz="1800" spc="-85" b="1">
                <a:latin typeface="Microsoft JhengHei"/>
                <a:cs typeface="Microsoft JhengHei"/>
              </a:rPr>
              <a:t> </a:t>
            </a:r>
            <a:r>
              <a:rPr dirty="0" sz="1800" spc="-50" b="1">
                <a:latin typeface="Microsoft JhengHei"/>
                <a:cs typeface="Microsoft JhengHei"/>
              </a:rPr>
              <a:t>&amp; </a:t>
            </a:r>
            <a:r>
              <a:rPr dirty="0" sz="1800" spc="-20" b="1">
                <a:latin typeface="Microsoft JhengHei"/>
                <a:cs typeface="Microsoft JhengHei"/>
              </a:rPr>
              <a:t>THSD</a:t>
            </a:r>
            <a:endParaRPr sz="1800">
              <a:latin typeface="Microsoft JhengHei"/>
              <a:cs typeface="Microsoft JhengHei"/>
            </a:endParaRPr>
          </a:p>
          <a:p>
            <a:pPr marL="93345">
              <a:lnSpc>
                <a:spcPct val="100000"/>
              </a:lnSpc>
            </a:pPr>
            <a:r>
              <a:rPr dirty="0" sz="1800" spc="-15" b="1">
                <a:latin typeface="Microsoft JhengHei"/>
                <a:cs typeface="Microsoft JhengHei"/>
              </a:rPr>
              <a:t>學校推動</a:t>
            </a:r>
            <a:endParaRPr sz="18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u="sng" sz="1400" spc="-10" b="1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Microsoft JhengHei"/>
                <a:cs typeface="Microsoft JhengHei"/>
                <a:hlinkClick r:id="rId2"/>
              </a:rPr>
              <a:t>輔導學校名單</a:t>
            </a:r>
            <a:endParaRPr sz="1400">
              <a:latin typeface="Microsoft JhengHei"/>
              <a:cs typeface="Microsoft JhengHei"/>
            </a:endParaRPr>
          </a:p>
        </p:txBody>
      </p:sp>
      <p:sp>
        <p:nvSpPr>
          <p:cNvPr id="65" name="object 65" descr=""/>
          <p:cNvSpPr/>
          <p:nvPr/>
        </p:nvSpPr>
        <p:spPr>
          <a:xfrm>
            <a:off x="6251445" y="0"/>
            <a:ext cx="5941060" cy="467995"/>
          </a:xfrm>
          <a:custGeom>
            <a:avLst/>
            <a:gdLst/>
            <a:ahLst/>
            <a:cxnLst/>
            <a:rect l="l" t="t" r="r" b="b"/>
            <a:pathLst>
              <a:path w="5941059" h="467995">
                <a:moveTo>
                  <a:pt x="5706618" y="0"/>
                </a:moveTo>
                <a:lnTo>
                  <a:pt x="233934" y="0"/>
                </a:lnTo>
                <a:lnTo>
                  <a:pt x="186788" y="4752"/>
                </a:lnTo>
                <a:lnTo>
                  <a:pt x="142876" y="18383"/>
                </a:lnTo>
                <a:lnTo>
                  <a:pt x="103139" y="39952"/>
                </a:lnTo>
                <a:lnTo>
                  <a:pt x="68518" y="68518"/>
                </a:lnTo>
                <a:lnTo>
                  <a:pt x="39952" y="103139"/>
                </a:lnTo>
                <a:lnTo>
                  <a:pt x="18383" y="142876"/>
                </a:lnTo>
                <a:lnTo>
                  <a:pt x="4752" y="186788"/>
                </a:lnTo>
                <a:lnTo>
                  <a:pt x="0" y="233934"/>
                </a:lnTo>
                <a:lnTo>
                  <a:pt x="0" y="467868"/>
                </a:lnTo>
                <a:lnTo>
                  <a:pt x="5940552" y="467868"/>
                </a:lnTo>
                <a:lnTo>
                  <a:pt x="5940552" y="233934"/>
                </a:lnTo>
                <a:lnTo>
                  <a:pt x="5935799" y="186788"/>
                </a:lnTo>
                <a:lnTo>
                  <a:pt x="5922168" y="142876"/>
                </a:lnTo>
                <a:lnTo>
                  <a:pt x="5900599" y="103139"/>
                </a:lnTo>
                <a:lnTo>
                  <a:pt x="5872033" y="68518"/>
                </a:lnTo>
                <a:lnTo>
                  <a:pt x="5837412" y="39952"/>
                </a:lnTo>
                <a:lnTo>
                  <a:pt x="5797675" y="18383"/>
                </a:lnTo>
                <a:lnTo>
                  <a:pt x="5753763" y="4752"/>
                </a:lnTo>
                <a:lnTo>
                  <a:pt x="5706618" y="0"/>
                </a:lnTo>
                <a:close/>
              </a:path>
            </a:pathLst>
          </a:custGeom>
          <a:solidFill>
            <a:srgbClr val="D4E7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參</a:t>
            </a:r>
            <a:r>
              <a:rPr dirty="0" spc="-35"/>
              <a:t>、</a:t>
            </a:r>
            <a:r>
              <a:rPr dirty="0" spc="-35"/>
              <a:t>入</a:t>
            </a:r>
            <a:r>
              <a:rPr dirty="0" spc="-35"/>
              <a:t>校</a:t>
            </a:r>
            <a:r>
              <a:rPr dirty="0" spc="-35"/>
              <a:t>輔</a:t>
            </a:r>
            <a:r>
              <a:rPr dirty="0" spc="-35"/>
              <a:t>導</a:t>
            </a:r>
            <a:r>
              <a:rPr dirty="0" spc="-35"/>
              <a:t>內</a:t>
            </a:r>
            <a:r>
              <a:rPr dirty="0" spc="-50"/>
              <a:t>容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022463" y="6398144"/>
            <a:ext cx="2508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solidFill>
                  <a:srgbClr val="8A8A8A"/>
                </a:solidFill>
                <a:latin typeface="Arial"/>
                <a:cs typeface="Arial"/>
              </a:rPr>
              <a:t>18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6251445" y="0"/>
            <a:ext cx="5941060" cy="467995"/>
          </a:xfrm>
          <a:custGeom>
            <a:avLst/>
            <a:gdLst/>
            <a:ahLst/>
            <a:cxnLst/>
            <a:rect l="l" t="t" r="r" b="b"/>
            <a:pathLst>
              <a:path w="5941059" h="467995">
                <a:moveTo>
                  <a:pt x="5706618" y="0"/>
                </a:moveTo>
                <a:lnTo>
                  <a:pt x="233934" y="0"/>
                </a:lnTo>
                <a:lnTo>
                  <a:pt x="186788" y="4752"/>
                </a:lnTo>
                <a:lnTo>
                  <a:pt x="142876" y="18383"/>
                </a:lnTo>
                <a:lnTo>
                  <a:pt x="103139" y="39952"/>
                </a:lnTo>
                <a:lnTo>
                  <a:pt x="68518" y="68518"/>
                </a:lnTo>
                <a:lnTo>
                  <a:pt x="39952" y="103139"/>
                </a:lnTo>
                <a:lnTo>
                  <a:pt x="18383" y="142876"/>
                </a:lnTo>
                <a:lnTo>
                  <a:pt x="4752" y="186788"/>
                </a:lnTo>
                <a:lnTo>
                  <a:pt x="0" y="233934"/>
                </a:lnTo>
                <a:lnTo>
                  <a:pt x="0" y="467868"/>
                </a:lnTo>
                <a:lnTo>
                  <a:pt x="5940552" y="467868"/>
                </a:lnTo>
                <a:lnTo>
                  <a:pt x="5940552" y="233934"/>
                </a:lnTo>
                <a:lnTo>
                  <a:pt x="5935799" y="186788"/>
                </a:lnTo>
                <a:lnTo>
                  <a:pt x="5922168" y="142876"/>
                </a:lnTo>
                <a:lnTo>
                  <a:pt x="5900599" y="103139"/>
                </a:lnTo>
                <a:lnTo>
                  <a:pt x="5872033" y="68518"/>
                </a:lnTo>
                <a:lnTo>
                  <a:pt x="5837412" y="39952"/>
                </a:lnTo>
                <a:lnTo>
                  <a:pt x="5797675" y="18383"/>
                </a:lnTo>
                <a:lnTo>
                  <a:pt x="5753763" y="4752"/>
                </a:lnTo>
                <a:lnTo>
                  <a:pt x="5706618" y="0"/>
                </a:lnTo>
                <a:close/>
              </a:path>
            </a:pathLst>
          </a:custGeom>
          <a:solidFill>
            <a:srgbClr val="D4E7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參</a:t>
            </a:r>
            <a:r>
              <a:rPr dirty="0" spc="-35"/>
              <a:t>、</a:t>
            </a:r>
            <a:r>
              <a:rPr dirty="0" spc="-35"/>
              <a:t>入</a:t>
            </a:r>
            <a:r>
              <a:rPr dirty="0" spc="-35"/>
              <a:t>校</a:t>
            </a:r>
            <a:r>
              <a:rPr dirty="0" spc="-35"/>
              <a:t>輔</a:t>
            </a:r>
            <a:r>
              <a:rPr dirty="0" spc="-35"/>
              <a:t>導</a:t>
            </a:r>
            <a:r>
              <a:rPr dirty="0" spc="-35"/>
              <a:t>內</a:t>
            </a:r>
            <a:r>
              <a:rPr dirty="0" spc="-50"/>
              <a:t>容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571500" y="1284732"/>
            <a:ext cx="3328670" cy="5253355"/>
            <a:chOff x="571500" y="1284732"/>
            <a:chExt cx="3328670" cy="525335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500" y="1284732"/>
              <a:ext cx="3322319" cy="59588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595" y="1833372"/>
              <a:ext cx="3322319" cy="4704587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597860" y="541333"/>
            <a:ext cx="3585845" cy="49256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 spc="-10" b="1">
                <a:solidFill>
                  <a:srgbClr val="006666"/>
                </a:solidFill>
                <a:latin typeface="Microsoft JhengHei"/>
                <a:cs typeface="Microsoft JhengHei"/>
              </a:rPr>
              <a:t>二、輔導重點摘要</a:t>
            </a:r>
            <a:endParaRPr sz="3500">
              <a:latin typeface="Microsoft JhengHei"/>
              <a:cs typeface="Microsoft JhengHei"/>
            </a:endParaRPr>
          </a:p>
          <a:p>
            <a:pPr marL="997585">
              <a:lnSpc>
                <a:spcPct val="100000"/>
              </a:lnSpc>
              <a:spcBef>
                <a:spcPts val="2590"/>
              </a:spcBef>
            </a:pPr>
            <a:r>
              <a:rPr dirty="0" sz="2000" spc="-10" b="1">
                <a:solidFill>
                  <a:srgbClr val="FFFFFF"/>
                </a:solidFill>
                <a:latin typeface="Microsoft JhengHei"/>
                <a:cs typeface="Microsoft JhengHei"/>
              </a:rPr>
              <a:t>載具管理面</a:t>
            </a:r>
            <a:endParaRPr sz="2000">
              <a:latin typeface="Microsoft JhengHei"/>
              <a:cs typeface="Microsoft JhengHei"/>
            </a:endParaRPr>
          </a:p>
          <a:p>
            <a:pPr marL="325120" indent="-229235">
              <a:lnSpc>
                <a:spcPct val="100000"/>
              </a:lnSpc>
              <a:spcBef>
                <a:spcPts val="2090"/>
              </a:spcBef>
              <a:buFont typeface="Arial"/>
              <a:buChar char="•"/>
              <a:tabLst>
                <a:tab pos="325120" algn="l"/>
                <a:tab pos="325755" algn="l"/>
              </a:tabLst>
            </a:pPr>
            <a:r>
              <a:rPr dirty="0" sz="2000" spc="-15" b="1">
                <a:latin typeface="Microsoft JhengHei"/>
                <a:cs typeface="Microsoft JhengHei"/>
              </a:rPr>
              <a:t>載具運用</a:t>
            </a:r>
            <a:endParaRPr sz="2000">
              <a:latin typeface="Microsoft JhengHei"/>
              <a:cs typeface="Microsoft JhengHei"/>
            </a:endParaRPr>
          </a:p>
          <a:p>
            <a:pPr lvl="1" marL="553720" indent="-229235">
              <a:lnSpc>
                <a:spcPct val="100000"/>
              </a:lnSpc>
              <a:spcBef>
                <a:spcPts val="1235"/>
              </a:spcBef>
              <a:buFont typeface="Microsoft JhengHei"/>
              <a:buChar char="•"/>
              <a:tabLst>
                <a:tab pos="554355" algn="l"/>
              </a:tabLst>
            </a:pPr>
            <a:r>
              <a:rPr dirty="0" sz="2000" spc="-5" b="1">
                <a:latin typeface="Microsoft JhengHei"/>
                <a:cs typeface="Microsoft JhengHei"/>
              </a:rPr>
              <a:t>訂定完整載具使用規範</a:t>
            </a:r>
            <a:endParaRPr sz="2000">
              <a:latin typeface="Microsoft JhengHei"/>
              <a:cs typeface="Microsoft JhengHei"/>
            </a:endParaRPr>
          </a:p>
          <a:p>
            <a:pPr lvl="1" marL="553720" indent="-229235">
              <a:lnSpc>
                <a:spcPct val="100000"/>
              </a:lnSpc>
              <a:spcBef>
                <a:spcPts val="1220"/>
              </a:spcBef>
              <a:buFont typeface="Microsoft JhengHei"/>
              <a:buChar char="•"/>
              <a:tabLst>
                <a:tab pos="554355" algn="l"/>
              </a:tabLst>
            </a:pPr>
            <a:r>
              <a:rPr dirty="0" sz="2000" spc="-5" b="1">
                <a:latin typeface="Microsoft JhengHei"/>
                <a:cs typeface="Microsoft JhengHei"/>
              </a:rPr>
              <a:t>班級載具使用時間安排</a:t>
            </a:r>
            <a:endParaRPr sz="2000">
              <a:latin typeface="Microsoft JhengHei"/>
              <a:cs typeface="Microsoft JhengHei"/>
            </a:endParaRPr>
          </a:p>
          <a:p>
            <a:pPr lvl="1" marL="553720" marR="478155" indent="-228600">
              <a:lnSpc>
                <a:spcPct val="129500"/>
              </a:lnSpc>
              <a:spcBef>
                <a:spcPts val="530"/>
              </a:spcBef>
              <a:buFont typeface="Microsoft JhengHei"/>
              <a:buChar char="•"/>
              <a:tabLst>
                <a:tab pos="554355" algn="l"/>
              </a:tabLst>
            </a:pPr>
            <a:r>
              <a:rPr dirty="0" sz="2000" spc="-5" b="1">
                <a:latin typeface="Microsoft JhengHei"/>
                <a:cs typeface="Microsoft JhengHei"/>
              </a:rPr>
              <a:t>使用學習載具之課堂節</a:t>
            </a:r>
            <a:r>
              <a:rPr dirty="0" sz="2000" spc="-20" b="1">
                <a:latin typeface="Microsoft JhengHei"/>
                <a:cs typeface="Microsoft JhengHei"/>
              </a:rPr>
              <a:t>數安排</a:t>
            </a:r>
            <a:endParaRPr sz="2000">
              <a:latin typeface="Microsoft JhengHei"/>
              <a:cs typeface="Microsoft JhengHei"/>
            </a:endParaRPr>
          </a:p>
          <a:p>
            <a:pPr marL="325120" indent="-229235">
              <a:lnSpc>
                <a:spcPct val="100000"/>
              </a:lnSpc>
              <a:spcBef>
                <a:spcPts val="1235"/>
              </a:spcBef>
              <a:buFont typeface="Microsoft JhengHei"/>
              <a:buChar char="•"/>
              <a:tabLst>
                <a:tab pos="325755" algn="l"/>
              </a:tabLst>
            </a:pPr>
            <a:r>
              <a:rPr dirty="0" sz="2000" spc="-10" b="1">
                <a:latin typeface="Microsoft JhengHei"/>
                <a:cs typeface="Microsoft JhengHei"/>
              </a:rPr>
              <a:t>數位設備環境</a:t>
            </a:r>
            <a:endParaRPr sz="2000">
              <a:latin typeface="Microsoft JhengHei"/>
              <a:cs typeface="Microsoft JhengHei"/>
            </a:endParaRPr>
          </a:p>
          <a:p>
            <a:pPr lvl="1" marL="553720" indent="-229235">
              <a:lnSpc>
                <a:spcPct val="100000"/>
              </a:lnSpc>
              <a:spcBef>
                <a:spcPts val="1225"/>
              </a:spcBef>
              <a:buFont typeface="Microsoft JhengHei"/>
              <a:buChar char="•"/>
              <a:tabLst>
                <a:tab pos="554355" algn="l"/>
              </a:tabLst>
            </a:pPr>
            <a:r>
              <a:rPr dirty="0" sz="2000" spc="-15" b="1">
                <a:latin typeface="Microsoft JhengHei"/>
                <a:cs typeface="Microsoft JhengHei"/>
              </a:rPr>
              <a:t>網路連線</a:t>
            </a:r>
            <a:endParaRPr sz="2000">
              <a:latin typeface="Microsoft JhengHei"/>
              <a:cs typeface="Microsoft JhengHei"/>
            </a:endParaRPr>
          </a:p>
          <a:p>
            <a:pPr lvl="1" marL="553720" indent="-229235">
              <a:lnSpc>
                <a:spcPct val="100000"/>
              </a:lnSpc>
              <a:spcBef>
                <a:spcPts val="1235"/>
              </a:spcBef>
              <a:buFont typeface="Microsoft JhengHei"/>
              <a:buChar char="•"/>
              <a:tabLst>
                <a:tab pos="554355" algn="l"/>
              </a:tabLst>
            </a:pPr>
            <a:r>
              <a:rPr dirty="0" sz="2000" spc="-15" b="1">
                <a:latin typeface="Microsoft JhengHei"/>
                <a:cs typeface="Microsoft JhengHei"/>
              </a:rPr>
              <a:t>設備管理</a:t>
            </a:r>
            <a:endParaRPr sz="2000">
              <a:latin typeface="Microsoft JhengHei"/>
              <a:cs typeface="Microsoft JhengHe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335779" y="1284732"/>
            <a:ext cx="3321050" cy="5280660"/>
            <a:chOff x="4335779" y="1284732"/>
            <a:chExt cx="3321050" cy="5280660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5779" y="1284732"/>
              <a:ext cx="3320795" cy="59588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35779" y="1860804"/>
              <a:ext cx="3320795" cy="4704587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4439202" y="1403810"/>
            <a:ext cx="3053715" cy="48818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91948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FFFFFF"/>
                </a:solidFill>
                <a:latin typeface="Microsoft JhengHei"/>
                <a:cs typeface="Microsoft JhengHei"/>
              </a:rPr>
              <a:t>教學設計面</a:t>
            </a:r>
            <a:endParaRPr sz="2000">
              <a:latin typeface="Microsoft JhengHei"/>
              <a:cs typeface="Microsoft JhengHei"/>
            </a:endParaRPr>
          </a:p>
          <a:p>
            <a:pPr marL="240665" indent="-228600">
              <a:lnSpc>
                <a:spcPct val="100000"/>
              </a:lnSpc>
              <a:spcBef>
                <a:spcPts val="23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10" b="1">
                <a:latin typeface="Microsoft JhengHei"/>
                <a:cs typeface="Microsoft JhengHei"/>
              </a:rPr>
              <a:t>載具學習任務安排</a:t>
            </a:r>
            <a:endParaRPr sz="2000">
              <a:latin typeface="Microsoft JhengHei"/>
              <a:cs typeface="Microsoft JhengHei"/>
            </a:endParaRPr>
          </a:p>
          <a:p>
            <a:pPr marL="240665" indent="-228600">
              <a:lnSpc>
                <a:spcPct val="100000"/>
              </a:lnSpc>
              <a:spcBef>
                <a:spcPts val="1235"/>
              </a:spcBef>
              <a:buFont typeface="Microsoft JhengHei"/>
              <a:buChar char="•"/>
              <a:tabLst>
                <a:tab pos="241300" algn="l"/>
              </a:tabLst>
            </a:pPr>
            <a:r>
              <a:rPr dirty="0" sz="2000" spc="-10" b="1">
                <a:latin typeface="Microsoft JhengHei"/>
                <a:cs typeface="Microsoft JhengHei"/>
              </a:rPr>
              <a:t>特色課程規劃</a:t>
            </a:r>
            <a:endParaRPr sz="2000">
              <a:latin typeface="Microsoft JhengHei"/>
              <a:cs typeface="Microsoft JhengHei"/>
            </a:endParaRPr>
          </a:p>
          <a:p>
            <a:pPr marL="240665" marR="5080" indent="-228600">
              <a:lnSpc>
                <a:spcPct val="130000"/>
              </a:lnSpc>
              <a:spcBef>
                <a:spcPts val="505"/>
              </a:spcBef>
              <a:buFont typeface="Microsoft JhengHei"/>
              <a:buChar char="•"/>
              <a:tabLst>
                <a:tab pos="241300" algn="l"/>
              </a:tabLst>
            </a:pPr>
            <a:r>
              <a:rPr dirty="0" sz="2000" spc="-5" b="1">
                <a:latin typeface="Microsoft JhengHei"/>
                <a:cs typeface="Microsoft JhengHei"/>
              </a:rPr>
              <a:t>結合數位平臺進行教學輔</a:t>
            </a:r>
            <a:r>
              <a:rPr dirty="0" sz="2000" spc="-50" b="1">
                <a:latin typeface="Microsoft JhengHei"/>
                <a:cs typeface="Microsoft JhengHei"/>
              </a:rPr>
              <a:t>助</a:t>
            </a:r>
            <a:endParaRPr sz="2000">
              <a:latin typeface="Microsoft JhengHei"/>
              <a:cs typeface="Microsoft JhengHei"/>
            </a:endParaRPr>
          </a:p>
          <a:p>
            <a:pPr marL="240665" indent="-228600">
              <a:lnSpc>
                <a:spcPct val="100000"/>
              </a:lnSpc>
              <a:spcBef>
                <a:spcPts val="1220"/>
              </a:spcBef>
              <a:buFont typeface="Microsoft JhengHei"/>
              <a:buChar char="•"/>
              <a:tabLst>
                <a:tab pos="241300" algn="l"/>
              </a:tabLst>
            </a:pPr>
            <a:r>
              <a:rPr dirty="0" sz="2000" spc="-5" b="1">
                <a:latin typeface="Microsoft JhengHei"/>
                <a:cs typeface="Microsoft JhengHei"/>
              </a:rPr>
              <a:t>課堂融入數位資源應用</a:t>
            </a:r>
            <a:endParaRPr sz="2000">
              <a:latin typeface="Microsoft JhengHei"/>
              <a:cs typeface="Microsoft JhengHei"/>
            </a:endParaRPr>
          </a:p>
          <a:p>
            <a:pPr marL="240665" indent="-228600">
              <a:lnSpc>
                <a:spcPct val="100000"/>
              </a:lnSpc>
              <a:spcBef>
                <a:spcPts val="1235"/>
              </a:spcBef>
              <a:buFont typeface="Microsoft JhengHei"/>
              <a:buChar char="•"/>
              <a:tabLst>
                <a:tab pos="241300" algn="l"/>
              </a:tabLst>
            </a:pPr>
            <a:r>
              <a:rPr dirty="0" sz="2000" spc="-10" b="1">
                <a:latin typeface="Microsoft JhengHei"/>
                <a:cs typeface="Microsoft JhengHei"/>
              </a:rPr>
              <a:t>教學規畫說明</a:t>
            </a:r>
            <a:endParaRPr sz="2000">
              <a:latin typeface="Microsoft JhengHei"/>
              <a:cs typeface="Microsoft JhengHei"/>
            </a:endParaRPr>
          </a:p>
          <a:p>
            <a:pPr lvl="1" marL="469265" marR="30480" indent="-228600">
              <a:lnSpc>
                <a:spcPct val="130000"/>
              </a:lnSpc>
              <a:spcBef>
                <a:spcPts val="505"/>
              </a:spcBef>
              <a:buFont typeface="Microsoft JhengHei"/>
              <a:buChar char="•"/>
              <a:tabLst>
                <a:tab pos="469900" algn="l"/>
              </a:tabLst>
            </a:pPr>
            <a:r>
              <a:rPr dirty="0" sz="2000" spc="-5" b="1">
                <a:latin typeface="Microsoft JhengHei"/>
                <a:cs typeface="Microsoft JhengHei"/>
              </a:rPr>
              <a:t>課堂融入跨載具系統之</a:t>
            </a:r>
            <a:r>
              <a:rPr dirty="0" sz="2000" spc="-5" b="1">
                <a:latin typeface="Microsoft JhengHei"/>
                <a:cs typeface="Microsoft JhengHei"/>
              </a:rPr>
              <a:t>數位資源融入教學規劃</a:t>
            </a:r>
            <a:endParaRPr sz="2000">
              <a:latin typeface="Microsoft JhengHei"/>
              <a:cs typeface="Microsoft JhengHei"/>
            </a:endParaRPr>
          </a:p>
          <a:p>
            <a:pPr lvl="1" marL="469265" marR="30480" indent="-228600">
              <a:lnSpc>
                <a:spcPct val="130000"/>
              </a:lnSpc>
              <a:spcBef>
                <a:spcPts val="505"/>
              </a:spcBef>
              <a:buFont typeface="Microsoft JhengHei"/>
              <a:buChar char="•"/>
              <a:tabLst>
                <a:tab pos="469900" algn="l"/>
              </a:tabLst>
            </a:pPr>
            <a:r>
              <a:rPr dirty="0" sz="2000" spc="-5" b="1">
                <a:latin typeface="Microsoft JhengHei"/>
                <a:cs typeface="Microsoft JhengHei"/>
              </a:rPr>
              <a:t>學生在家運用載具學習</a:t>
            </a:r>
            <a:r>
              <a:rPr dirty="0" sz="2000" spc="-10" b="1">
                <a:latin typeface="Microsoft JhengHei"/>
                <a:cs typeface="Microsoft JhengHei"/>
              </a:rPr>
              <a:t>之活動規劃</a:t>
            </a:r>
            <a:endParaRPr sz="2000">
              <a:latin typeface="Microsoft JhengHei"/>
              <a:cs typeface="Microsoft JhengHe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8098535" y="1274063"/>
            <a:ext cx="3321050" cy="5291455"/>
            <a:chOff x="8098535" y="1274063"/>
            <a:chExt cx="3321050" cy="5291455"/>
          </a:xfrm>
        </p:grpSpPr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98535" y="1274063"/>
              <a:ext cx="3320795" cy="59588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8535" y="1860804"/>
              <a:ext cx="3320795" cy="4704587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8202518" y="1392941"/>
            <a:ext cx="3053715" cy="397065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91948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FFFFFF"/>
                </a:solidFill>
                <a:latin typeface="Microsoft JhengHei"/>
                <a:cs typeface="Microsoft JhengHei"/>
              </a:rPr>
              <a:t>學習成效面</a:t>
            </a:r>
            <a:endParaRPr sz="200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</a:pPr>
            <a:endParaRPr sz="1300">
              <a:latin typeface="Microsoft JhengHei"/>
              <a:cs typeface="Microsoft JhengHei"/>
            </a:endParaRPr>
          </a:p>
          <a:p>
            <a:pPr marL="240665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10" b="1">
                <a:latin typeface="Microsoft JhengHei"/>
                <a:cs typeface="Microsoft JhengHei"/>
              </a:rPr>
              <a:t>學習成效評估</a:t>
            </a:r>
            <a:endParaRPr sz="2000">
              <a:latin typeface="Microsoft JhengHei"/>
              <a:cs typeface="Microsoft JhengHei"/>
            </a:endParaRPr>
          </a:p>
          <a:p>
            <a:pPr marL="240665" indent="-228600">
              <a:lnSpc>
                <a:spcPct val="100000"/>
              </a:lnSpc>
              <a:spcBef>
                <a:spcPts val="1235"/>
              </a:spcBef>
              <a:buFont typeface="Microsoft JhengHei"/>
              <a:buChar char="•"/>
              <a:tabLst>
                <a:tab pos="241300" algn="l"/>
              </a:tabLst>
            </a:pPr>
            <a:r>
              <a:rPr dirty="0" sz="2000" spc="-5" b="1">
                <a:latin typeface="Microsoft JhengHei"/>
                <a:cs typeface="Microsoft JhengHei"/>
              </a:rPr>
              <a:t>家長對計畫滿意度評估</a:t>
            </a:r>
            <a:endParaRPr sz="2000">
              <a:latin typeface="Microsoft JhengHei"/>
              <a:cs typeface="Microsoft JhengHei"/>
            </a:endParaRPr>
          </a:p>
          <a:p>
            <a:pPr marL="240665" indent="-228600">
              <a:lnSpc>
                <a:spcPct val="100000"/>
              </a:lnSpc>
              <a:spcBef>
                <a:spcPts val="1225"/>
              </a:spcBef>
              <a:buFont typeface="Microsoft JhengHei"/>
              <a:buChar char="•"/>
              <a:tabLst>
                <a:tab pos="241300" algn="l"/>
              </a:tabLst>
            </a:pPr>
            <a:r>
              <a:rPr dirty="0" sz="2000" spc="-10" b="1">
                <a:latin typeface="Microsoft JhengHei"/>
                <a:cs typeface="Microsoft JhengHei"/>
              </a:rPr>
              <a:t>學習載具導入程度</a:t>
            </a:r>
            <a:endParaRPr sz="2000">
              <a:latin typeface="Microsoft JhengHei"/>
              <a:cs typeface="Microsoft JhengHei"/>
            </a:endParaRPr>
          </a:p>
          <a:p>
            <a:pPr marL="240665" indent="-228600">
              <a:lnSpc>
                <a:spcPct val="100000"/>
              </a:lnSpc>
              <a:spcBef>
                <a:spcPts val="1235"/>
              </a:spcBef>
              <a:buFont typeface="Microsoft JhengHei"/>
              <a:buChar char="•"/>
              <a:tabLst>
                <a:tab pos="241300" algn="l"/>
              </a:tabLst>
            </a:pPr>
            <a:r>
              <a:rPr dirty="0" sz="2000" spc="-10" b="1">
                <a:latin typeface="Microsoft JhengHei"/>
                <a:cs typeface="Microsoft JhengHei"/>
              </a:rPr>
              <a:t>親師夥伴關係評估</a:t>
            </a:r>
            <a:endParaRPr sz="2000">
              <a:latin typeface="Microsoft JhengHei"/>
              <a:cs typeface="Microsoft JhengHei"/>
            </a:endParaRPr>
          </a:p>
          <a:p>
            <a:pPr marL="240665" marR="5080" indent="-228600">
              <a:lnSpc>
                <a:spcPct val="129800"/>
              </a:lnSpc>
              <a:spcBef>
                <a:spcPts val="505"/>
              </a:spcBef>
              <a:buFont typeface="Microsoft JhengHei"/>
              <a:buChar char="•"/>
              <a:tabLst>
                <a:tab pos="241300" algn="l"/>
              </a:tabLst>
            </a:pPr>
            <a:r>
              <a:rPr dirty="0" sz="2000" spc="-5" b="1">
                <a:latin typeface="Microsoft JhengHei"/>
                <a:cs typeface="Microsoft JhengHei"/>
              </a:rPr>
              <a:t>參與教師是否完成數位學</a:t>
            </a:r>
            <a:r>
              <a:rPr dirty="0" sz="2000" spc="-15" b="1">
                <a:latin typeface="Microsoft JhengHei"/>
                <a:cs typeface="Microsoft JhengHei"/>
              </a:rPr>
              <a:t>習工作坊(一)、(二)及科</a:t>
            </a:r>
            <a:r>
              <a:rPr dirty="0" sz="2000" spc="-5" b="1">
                <a:latin typeface="Microsoft JhengHei"/>
                <a:cs typeface="Microsoft JhengHei"/>
              </a:rPr>
              <a:t>技輔助自主學習工作坊</a:t>
            </a:r>
            <a:r>
              <a:rPr dirty="0" sz="2000" spc="-50" b="1">
                <a:latin typeface="Microsoft JhengHei"/>
                <a:cs typeface="Microsoft JhengHei"/>
              </a:rPr>
              <a:t> </a:t>
            </a:r>
            <a:r>
              <a:rPr dirty="0" sz="2000" spc="-10" b="1">
                <a:latin typeface="Microsoft JhengHei"/>
                <a:cs typeface="Microsoft JhengHei"/>
              </a:rPr>
              <a:t>B1之增能研習</a:t>
            </a:r>
            <a:endParaRPr sz="2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09964" y="502094"/>
            <a:ext cx="4474210" cy="559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 spc="-10" b="1">
                <a:solidFill>
                  <a:srgbClr val="006666"/>
                </a:solidFill>
                <a:latin typeface="Microsoft JhengHei"/>
                <a:cs typeface="Microsoft JhengHei"/>
              </a:rPr>
              <a:t>三、學校行政作業流程</a:t>
            </a:r>
            <a:endParaRPr sz="3500">
              <a:latin typeface="Microsoft JhengHei"/>
              <a:cs typeface="Microsoft JhengHe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022463" y="6398144"/>
            <a:ext cx="2508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solidFill>
                  <a:srgbClr val="8A8A8A"/>
                </a:solidFill>
                <a:latin typeface="Arial"/>
                <a:cs typeface="Arial"/>
              </a:rPr>
              <a:t>19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999744" y="1216152"/>
            <a:ext cx="5351780" cy="2432685"/>
            <a:chOff x="999744" y="1216152"/>
            <a:chExt cx="5351780" cy="2432685"/>
          </a:xfrm>
        </p:grpSpPr>
        <p:sp>
          <p:nvSpPr>
            <p:cNvPr id="5" name="object 5" descr=""/>
            <p:cNvSpPr/>
            <p:nvPr/>
          </p:nvSpPr>
          <p:spPr>
            <a:xfrm>
              <a:off x="5479541" y="2433059"/>
              <a:ext cx="852805" cy="635"/>
            </a:xfrm>
            <a:custGeom>
              <a:avLst/>
              <a:gdLst/>
              <a:ahLst/>
              <a:cxnLst/>
              <a:rect l="l" t="t" r="r" b="b"/>
              <a:pathLst>
                <a:path w="852804" h="635">
                  <a:moveTo>
                    <a:pt x="0" y="546"/>
                  </a:moveTo>
                  <a:lnTo>
                    <a:pt x="462165" y="546"/>
                  </a:lnTo>
                  <a:lnTo>
                    <a:pt x="462165" y="0"/>
                  </a:lnTo>
                  <a:lnTo>
                    <a:pt x="852398" y="0"/>
                  </a:lnTo>
                </a:path>
              </a:pathLst>
            </a:custGeom>
            <a:ln w="38100">
              <a:solidFill>
                <a:srgbClr val="CCDCD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217649" y="2366383"/>
              <a:ext cx="114300" cy="133350"/>
            </a:xfrm>
            <a:custGeom>
              <a:avLst/>
              <a:gdLst/>
              <a:ahLst/>
              <a:cxnLst/>
              <a:rect l="l" t="t" r="r" b="b"/>
              <a:pathLst>
                <a:path w="114300" h="133350">
                  <a:moveTo>
                    <a:pt x="0" y="0"/>
                  </a:moveTo>
                  <a:lnTo>
                    <a:pt x="114300" y="66675"/>
                  </a:lnTo>
                  <a:lnTo>
                    <a:pt x="0" y="133350"/>
                  </a:lnTo>
                </a:path>
              </a:pathLst>
            </a:custGeom>
            <a:ln w="38100">
              <a:solidFill>
                <a:srgbClr val="CCDCD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9744" y="1216152"/>
              <a:ext cx="4485131" cy="2432303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1279649" y="1431492"/>
            <a:ext cx="2997200" cy="1754505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2400" spc="-10" b="1">
                <a:solidFill>
                  <a:srgbClr val="006666"/>
                </a:solidFill>
                <a:latin typeface="Microsoft JhengHei"/>
                <a:cs typeface="Microsoft JhengHei"/>
              </a:rPr>
              <a:t>1</a:t>
            </a:r>
            <a:r>
              <a:rPr dirty="0" sz="2400" spc="-15" b="1">
                <a:solidFill>
                  <a:srgbClr val="006666"/>
                </a:solidFill>
                <a:latin typeface="Microsoft JhengHei"/>
                <a:cs typeface="Microsoft JhengHei"/>
              </a:rPr>
              <a:t>.專家配對</a:t>
            </a:r>
            <a:endParaRPr sz="2400">
              <a:latin typeface="Microsoft JhengHei"/>
              <a:cs typeface="Microsoft JhengHei"/>
            </a:endParaRPr>
          </a:p>
          <a:p>
            <a:pPr marL="12700" marR="5080">
              <a:lnSpc>
                <a:spcPts val="3260"/>
              </a:lnSpc>
              <a:spcBef>
                <a:spcPts val="70"/>
              </a:spcBef>
            </a:pPr>
            <a:r>
              <a:rPr dirty="0" sz="1800" spc="-5" b="1">
                <a:solidFill>
                  <a:srgbClr val="244A70"/>
                </a:solidFill>
                <a:latin typeface="Microsoft JhengHei"/>
                <a:cs typeface="Microsoft JhengHei"/>
              </a:rPr>
              <a:t>縣市提供輔導專家名單給學校</a:t>
            </a:r>
            <a:r>
              <a:rPr dirty="0" sz="1800" spc="-5" b="1">
                <a:solidFill>
                  <a:srgbClr val="244A70"/>
                </a:solidFill>
                <a:latin typeface="Microsoft JhengHei"/>
                <a:cs typeface="Microsoft JhengHei"/>
              </a:rPr>
              <a:t>學校與輔導專家聯繫配對</a:t>
            </a:r>
            <a:endParaRPr sz="18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1800" spc="-5" b="1">
                <a:solidFill>
                  <a:srgbClr val="244A70"/>
                </a:solidFill>
                <a:latin typeface="Microsoft JhengHei"/>
                <a:cs typeface="Microsoft JhengHei"/>
              </a:rPr>
              <a:t>與縣市政府回報配對結果</a:t>
            </a:r>
            <a:endParaRPr sz="1800">
              <a:latin typeface="Microsoft JhengHei"/>
              <a:cs typeface="Microsoft JhengHe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107817" y="1203959"/>
            <a:ext cx="8100059" cy="2687955"/>
            <a:chOff x="3107817" y="1203959"/>
            <a:chExt cx="8100059" cy="2687955"/>
          </a:xfrm>
        </p:grpSpPr>
        <p:sp>
          <p:nvSpPr>
            <p:cNvPr id="10" name="object 10" descr=""/>
            <p:cNvSpPr/>
            <p:nvPr/>
          </p:nvSpPr>
          <p:spPr>
            <a:xfrm>
              <a:off x="3193544" y="3655314"/>
              <a:ext cx="5610225" cy="217170"/>
            </a:xfrm>
            <a:custGeom>
              <a:avLst/>
              <a:gdLst/>
              <a:ahLst/>
              <a:cxnLst/>
              <a:rect l="l" t="t" r="r" b="b"/>
              <a:pathLst>
                <a:path w="5610225" h="217170">
                  <a:moveTo>
                    <a:pt x="5609640" y="0"/>
                  </a:moveTo>
                  <a:lnTo>
                    <a:pt x="5609640" y="144538"/>
                  </a:lnTo>
                  <a:lnTo>
                    <a:pt x="0" y="144538"/>
                  </a:lnTo>
                  <a:lnTo>
                    <a:pt x="0" y="217144"/>
                  </a:lnTo>
                </a:path>
              </a:pathLst>
            </a:custGeom>
            <a:ln w="38100">
              <a:solidFill>
                <a:srgbClr val="CCDCD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126867" y="3758162"/>
              <a:ext cx="133350" cy="114300"/>
            </a:xfrm>
            <a:custGeom>
              <a:avLst/>
              <a:gdLst/>
              <a:ahLst/>
              <a:cxnLst/>
              <a:rect l="l" t="t" r="r" b="b"/>
              <a:pathLst>
                <a:path w="133350" h="114300">
                  <a:moveTo>
                    <a:pt x="133350" y="0"/>
                  </a:moveTo>
                  <a:lnTo>
                    <a:pt x="66675" y="11430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CCDCD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751" y="1203959"/>
              <a:ext cx="4809743" cy="2456687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6678655" y="1420160"/>
            <a:ext cx="4368800" cy="1280160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2400" spc="-10" b="1">
                <a:solidFill>
                  <a:srgbClr val="006666"/>
                </a:solidFill>
                <a:latin typeface="Microsoft JhengHei"/>
                <a:cs typeface="Microsoft JhengHei"/>
              </a:rPr>
              <a:t>2</a:t>
            </a:r>
            <a:r>
              <a:rPr dirty="0" sz="2400" spc="-15" b="1">
                <a:solidFill>
                  <a:srgbClr val="006666"/>
                </a:solidFill>
                <a:latin typeface="Microsoft JhengHei"/>
                <a:cs typeface="Microsoft JhengHei"/>
              </a:rPr>
              <a:t>.聯繫輔導時間</a:t>
            </a:r>
            <a:endParaRPr sz="2400">
              <a:latin typeface="Microsoft JhengHei"/>
              <a:cs typeface="Microsoft JhengHei"/>
            </a:endParaRPr>
          </a:p>
          <a:p>
            <a:pPr marL="12700" marR="5080">
              <a:lnSpc>
                <a:spcPct val="129400"/>
              </a:lnSpc>
              <a:spcBef>
                <a:spcPts val="240"/>
              </a:spcBef>
            </a:pPr>
            <a:r>
              <a:rPr dirty="0" sz="1800" spc="-5" b="1">
                <a:solidFill>
                  <a:srgbClr val="244A70"/>
                </a:solidFill>
                <a:latin typeface="Microsoft JhengHei"/>
                <a:cs typeface="Microsoft JhengHei"/>
              </a:rPr>
              <a:t>學校承辦人聯繫專家，安排入校輔導時間，</a:t>
            </a:r>
            <a:r>
              <a:rPr dirty="0" sz="1800" spc="-10" b="1">
                <a:solidFill>
                  <a:srgbClr val="244A70"/>
                </a:solidFill>
                <a:latin typeface="Microsoft JhengHei"/>
                <a:cs typeface="Microsoft JhengHei"/>
              </a:rPr>
              <a:t>並與縣市端告知</a:t>
            </a:r>
            <a:endParaRPr sz="1800">
              <a:latin typeface="Microsoft JhengHei"/>
              <a:cs typeface="Microsoft JhengHe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1007363" y="3938015"/>
            <a:ext cx="5347335" cy="2522220"/>
            <a:chOff x="1007363" y="3938015"/>
            <a:chExt cx="5347335" cy="2522220"/>
          </a:xfrm>
        </p:grpSpPr>
        <p:sp>
          <p:nvSpPr>
            <p:cNvPr id="15" name="object 15" descr=""/>
            <p:cNvSpPr/>
            <p:nvPr/>
          </p:nvSpPr>
          <p:spPr>
            <a:xfrm>
              <a:off x="5372861" y="5200649"/>
              <a:ext cx="962660" cy="635"/>
            </a:xfrm>
            <a:custGeom>
              <a:avLst/>
              <a:gdLst/>
              <a:ahLst/>
              <a:cxnLst/>
              <a:rect l="l" t="t" r="r" b="b"/>
              <a:pathLst>
                <a:path w="962660" h="635">
                  <a:moveTo>
                    <a:pt x="0" y="0"/>
                  </a:moveTo>
                  <a:lnTo>
                    <a:pt x="517080" y="0"/>
                  </a:lnTo>
                  <a:lnTo>
                    <a:pt x="517080" y="457"/>
                  </a:lnTo>
                  <a:lnTo>
                    <a:pt x="962253" y="457"/>
                  </a:lnTo>
                </a:path>
              </a:pathLst>
            </a:custGeom>
            <a:ln w="38099">
              <a:solidFill>
                <a:srgbClr val="CCDCD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220818" y="5134426"/>
              <a:ext cx="114300" cy="133350"/>
            </a:xfrm>
            <a:custGeom>
              <a:avLst/>
              <a:gdLst/>
              <a:ahLst/>
              <a:cxnLst/>
              <a:rect l="l" t="t" r="r" b="b"/>
              <a:pathLst>
                <a:path w="114300" h="133350">
                  <a:moveTo>
                    <a:pt x="0" y="0"/>
                  </a:moveTo>
                  <a:lnTo>
                    <a:pt x="114300" y="66675"/>
                  </a:lnTo>
                  <a:lnTo>
                    <a:pt x="0" y="133350"/>
                  </a:lnTo>
                </a:path>
              </a:pathLst>
            </a:custGeom>
            <a:ln w="38100">
              <a:solidFill>
                <a:srgbClr val="CCDCD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7363" y="3938015"/>
              <a:ext cx="4370832" cy="2522219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1292152" y="4124925"/>
            <a:ext cx="3840479" cy="2134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2415" indent="-260350">
              <a:lnSpc>
                <a:spcPct val="100000"/>
              </a:lnSpc>
              <a:spcBef>
                <a:spcPts val="100"/>
              </a:spcBef>
              <a:buSzPct val="95833"/>
              <a:buAutoNum type="arabicPeriod" startAt="3"/>
              <a:tabLst>
                <a:tab pos="273050" algn="l"/>
              </a:tabLst>
            </a:pPr>
            <a:r>
              <a:rPr dirty="0" sz="2400" spc="-10" b="1">
                <a:solidFill>
                  <a:srgbClr val="006666"/>
                </a:solidFill>
                <a:latin typeface="Microsoft JhengHei"/>
                <a:cs typeface="Microsoft JhengHei"/>
              </a:rPr>
              <a:t>專家入校輔導</a:t>
            </a:r>
            <a:endParaRPr sz="2400">
              <a:latin typeface="Microsoft JhengHei"/>
              <a:cs typeface="Microsoft JhengHei"/>
            </a:endParaRPr>
          </a:p>
          <a:p>
            <a:pPr lvl="1" marL="169545" indent="-157480">
              <a:lnSpc>
                <a:spcPct val="100000"/>
              </a:lnSpc>
              <a:spcBef>
                <a:spcPts val="1365"/>
              </a:spcBef>
              <a:buClr>
                <a:srgbClr val="000000"/>
              </a:buClr>
              <a:buChar char="-"/>
              <a:tabLst>
                <a:tab pos="170180" algn="l"/>
              </a:tabLst>
            </a:pPr>
            <a:r>
              <a:rPr dirty="0" sz="1800" b="1">
                <a:solidFill>
                  <a:srgbClr val="003366"/>
                </a:solidFill>
                <a:latin typeface="Microsoft JhengHei"/>
                <a:cs typeface="Microsoft JhengHei"/>
              </a:rPr>
              <a:t>輔導時間以</a:t>
            </a:r>
            <a:r>
              <a:rPr dirty="0" sz="1800" spc="-10" b="1">
                <a:solidFill>
                  <a:srgbClr val="003366"/>
                </a:solidFill>
                <a:latin typeface="Microsoft JhengHei"/>
                <a:cs typeface="Microsoft JhengHei"/>
              </a:rPr>
              <a:t>1-2小時為原則</a:t>
            </a:r>
            <a:endParaRPr sz="1800">
              <a:latin typeface="Microsoft JhengHei"/>
              <a:cs typeface="Microsoft JhengHei"/>
            </a:endParaRPr>
          </a:p>
          <a:p>
            <a:pPr lvl="1" marL="169545" indent="-157480">
              <a:lnSpc>
                <a:spcPct val="100000"/>
              </a:lnSpc>
              <a:spcBef>
                <a:spcPts val="1240"/>
              </a:spcBef>
              <a:buChar char="-"/>
              <a:tabLst>
                <a:tab pos="170180" algn="l"/>
              </a:tabLst>
            </a:pPr>
            <a:r>
              <a:rPr dirty="0" sz="1800" b="1">
                <a:solidFill>
                  <a:srgbClr val="003366"/>
                </a:solidFill>
                <a:latin typeface="Microsoft JhengHei"/>
                <a:cs typeface="Microsoft JhengHei"/>
              </a:rPr>
              <a:t>紀錄</a:t>
            </a:r>
            <a:r>
              <a:rPr dirty="0" sz="1800" spc="-5" b="1">
                <a:solidFill>
                  <a:srgbClr val="001F5F"/>
                </a:solidFill>
                <a:latin typeface="Microsoft JhengHei"/>
                <a:cs typeface="Microsoft JhengHei"/>
              </a:rPr>
              <a:t>輔導內容、拍照、簽到表</a:t>
            </a:r>
            <a:endParaRPr sz="1800">
              <a:latin typeface="Microsoft JhengHei"/>
              <a:cs typeface="Microsoft JhengHei"/>
            </a:endParaRPr>
          </a:p>
          <a:p>
            <a:pPr lvl="1" marL="169545" indent="-157480">
              <a:lnSpc>
                <a:spcPct val="100000"/>
              </a:lnSpc>
              <a:spcBef>
                <a:spcPts val="1245"/>
              </a:spcBef>
              <a:buChar char="-"/>
              <a:tabLst>
                <a:tab pos="170180" algn="l"/>
              </a:tabLst>
            </a:pPr>
            <a:r>
              <a:rPr dirty="0" sz="1800" spc="-10" b="1">
                <a:solidFill>
                  <a:srgbClr val="001F5F"/>
                </a:solidFill>
                <a:latin typeface="Microsoft JhengHei"/>
                <a:cs typeface="Microsoft JhengHei"/>
              </a:rPr>
              <a:t>支給出席費用</a:t>
            </a:r>
            <a:endParaRPr sz="1800">
              <a:latin typeface="Microsoft JhengHei"/>
              <a:cs typeface="Microsoft JhengHei"/>
            </a:endParaRPr>
          </a:p>
          <a:p>
            <a:pPr lvl="1" marL="169545" indent="-157480">
              <a:lnSpc>
                <a:spcPct val="100000"/>
              </a:lnSpc>
              <a:spcBef>
                <a:spcPts val="1235"/>
              </a:spcBef>
              <a:buChar char="-"/>
              <a:tabLst>
                <a:tab pos="170180" algn="l"/>
              </a:tabLst>
            </a:pPr>
            <a:r>
              <a:rPr dirty="0" sz="1800" spc="-5" b="1">
                <a:solidFill>
                  <a:srgbClr val="001F5F"/>
                </a:solidFill>
                <a:latin typeface="Microsoft JhengHei"/>
                <a:cs typeface="Microsoft JhengHei"/>
              </a:rPr>
              <a:t>與專家共同完成《入校輔導紀錄表》</a:t>
            </a:r>
            <a:endParaRPr sz="1800">
              <a:latin typeface="Microsoft JhengHei"/>
              <a:cs typeface="Microsoft JhengHei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00800" y="3951732"/>
            <a:ext cx="4759451" cy="2496311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6683955" y="4149627"/>
            <a:ext cx="3497579" cy="1248410"/>
          </a:xfrm>
          <a:prstGeom prst="rect">
            <a:avLst/>
          </a:prstGeom>
        </p:spPr>
        <p:txBody>
          <a:bodyPr wrap="square" lIns="0" tIns="142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dirty="0" sz="2400" spc="-10" b="1">
                <a:solidFill>
                  <a:srgbClr val="006666"/>
                </a:solidFill>
                <a:latin typeface="Microsoft JhengHei"/>
                <a:cs typeface="Microsoft JhengHei"/>
              </a:rPr>
              <a:t>4</a:t>
            </a:r>
            <a:r>
              <a:rPr dirty="0" sz="2400" spc="-15" b="1">
                <a:solidFill>
                  <a:srgbClr val="006666"/>
                </a:solidFill>
                <a:latin typeface="Microsoft JhengHei"/>
                <a:cs typeface="Microsoft JhengHei"/>
              </a:rPr>
              <a:t>.繳交輔導紀錄表</a:t>
            </a:r>
            <a:endParaRPr sz="2400">
              <a:latin typeface="Microsoft JhengHei"/>
              <a:cs typeface="Microsoft JhengHei"/>
            </a:endParaRPr>
          </a:p>
          <a:p>
            <a:pPr marL="12700" marR="5080">
              <a:lnSpc>
                <a:spcPct val="129400"/>
              </a:lnSpc>
              <a:spcBef>
                <a:spcPts val="135"/>
              </a:spcBef>
            </a:pPr>
            <a:r>
              <a:rPr dirty="0" sz="1800" spc="-10" b="1">
                <a:solidFill>
                  <a:srgbClr val="244A70"/>
                </a:solidFill>
                <a:latin typeface="Microsoft JhengHei"/>
                <a:cs typeface="Microsoft JhengHei"/>
              </a:rPr>
              <a:t>14</a:t>
            </a:r>
            <a:r>
              <a:rPr dirty="0" sz="1800" spc="-5" b="1">
                <a:solidFill>
                  <a:srgbClr val="244A70"/>
                </a:solidFill>
                <a:latin typeface="Microsoft JhengHei"/>
                <a:cs typeface="Microsoft JhengHei"/>
              </a:rPr>
              <a:t>天內將輔導紀錄表填妥，上傳至</a:t>
            </a:r>
            <a:r>
              <a:rPr dirty="0" sz="1800" spc="-50" b="1">
                <a:solidFill>
                  <a:srgbClr val="244A70"/>
                </a:solidFill>
                <a:latin typeface="Microsoft JhengHei"/>
                <a:cs typeface="Microsoft JhengHei"/>
              </a:rPr>
              <a:t> </a:t>
            </a:r>
            <a:r>
              <a:rPr dirty="0" sz="1800" spc="-10" b="1">
                <a:solidFill>
                  <a:srgbClr val="244A70"/>
                </a:solidFill>
                <a:latin typeface="Microsoft JhengHei"/>
                <a:cs typeface="Microsoft JhengHei"/>
              </a:rPr>
              <a:t>Google表單給六區輔導團隊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6251445" y="0"/>
            <a:ext cx="5941060" cy="467995"/>
          </a:xfrm>
          <a:custGeom>
            <a:avLst/>
            <a:gdLst/>
            <a:ahLst/>
            <a:cxnLst/>
            <a:rect l="l" t="t" r="r" b="b"/>
            <a:pathLst>
              <a:path w="5941059" h="467995">
                <a:moveTo>
                  <a:pt x="5706618" y="0"/>
                </a:moveTo>
                <a:lnTo>
                  <a:pt x="233934" y="0"/>
                </a:lnTo>
                <a:lnTo>
                  <a:pt x="186788" y="4752"/>
                </a:lnTo>
                <a:lnTo>
                  <a:pt x="142876" y="18383"/>
                </a:lnTo>
                <a:lnTo>
                  <a:pt x="103139" y="39952"/>
                </a:lnTo>
                <a:lnTo>
                  <a:pt x="68518" y="68518"/>
                </a:lnTo>
                <a:lnTo>
                  <a:pt x="39952" y="103139"/>
                </a:lnTo>
                <a:lnTo>
                  <a:pt x="18383" y="142876"/>
                </a:lnTo>
                <a:lnTo>
                  <a:pt x="4752" y="186788"/>
                </a:lnTo>
                <a:lnTo>
                  <a:pt x="0" y="233934"/>
                </a:lnTo>
                <a:lnTo>
                  <a:pt x="0" y="467868"/>
                </a:lnTo>
                <a:lnTo>
                  <a:pt x="5940552" y="467868"/>
                </a:lnTo>
                <a:lnTo>
                  <a:pt x="5940552" y="233934"/>
                </a:lnTo>
                <a:lnTo>
                  <a:pt x="5935799" y="186788"/>
                </a:lnTo>
                <a:lnTo>
                  <a:pt x="5922168" y="142876"/>
                </a:lnTo>
                <a:lnTo>
                  <a:pt x="5900599" y="103139"/>
                </a:lnTo>
                <a:lnTo>
                  <a:pt x="5872033" y="68518"/>
                </a:lnTo>
                <a:lnTo>
                  <a:pt x="5837412" y="39952"/>
                </a:lnTo>
                <a:lnTo>
                  <a:pt x="5797675" y="18383"/>
                </a:lnTo>
                <a:lnTo>
                  <a:pt x="5753763" y="4752"/>
                </a:lnTo>
                <a:lnTo>
                  <a:pt x="5706618" y="0"/>
                </a:lnTo>
                <a:close/>
              </a:path>
            </a:pathLst>
          </a:custGeom>
          <a:solidFill>
            <a:srgbClr val="D4E7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參</a:t>
            </a:r>
            <a:r>
              <a:rPr dirty="0" spc="-35"/>
              <a:t>、</a:t>
            </a:r>
            <a:r>
              <a:rPr dirty="0" spc="-35"/>
              <a:t>入</a:t>
            </a:r>
            <a:r>
              <a:rPr dirty="0" spc="-35"/>
              <a:t>校</a:t>
            </a:r>
            <a:r>
              <a:rPr dirty="0" spc="-35"/>
              <a:t>輔</a:t>
            </a:r>
            <a:r>
              <a:rPr dirty="0" spc="-35"/>
              <a:t>導</a:t>
            </a:r>
            <a:r>
              <a:rPr dirty="0" spc="-35"/>
              <a:t>內</a:t>
            </a:r>
            <a:r>
              <a:rPr dirty="0" spc="-50"/>
              <a:t>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2929" y="629348"/>
            <a:ext cx="3567429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000000"/>
                </a:solidFill>
              </a:rPr>
              <a:t>報告事項</a:t>
            </a:r>
            <a:r>
              <a:rPr dirty="0" sz="4400" spc="-1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dirty="0" sz="4400" spc="-25">
                <a:solidFill>
                  <a:srgbClr val="000000"/>
                </a:solidFill>
              </a:rPr>
              <a:t>目錄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695173" y="1582630"/>
            <a:ext cx="8037830" cy="4442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943735">
              <a:lnSpc>
                <a:spcPct val="120700"/>
              </a:lnSpc>
              <a:spcBef>
                <a:spcPts val="100"/>
              </a:spcBef>
            </a:pP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壹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、</a:t>
            </a:r>
            <a:r>
              <a:rPr dirty="0" sz="4000" spc="-60" b="1">
                <a:solidFill>
                  <a:srgbClr val="008080"/>
                </a:solidFill>
                <a:latin typeface="Microsoft JhengHei"/>
                <a:cs typeface="Microsoft JhengHei"/>
              </a:rPr>
              <a:t>BYOD/THSD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計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畫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說</a:t>
            </a:r>
            <a:r>
              <a:rPr dirty="0" sz="4000" spc="-50" b="1">
                <a:solidFill>
                  <a:srgbClr val="008080"/>
                </a:solidFill>
                <a:latin typeface="Microsoft JhengHei"/>
                <a:cs typeface="Microsoft JhengHei"/>
              </a:rPr>
              <a:t>明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貳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、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工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作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項</a:t>
            </a:r>
            <a:r>
              <a:rPr dirty="0" sz="4000" spc="-50" b="1">
                <a:solidFill>
                  <a:srgbClr val="008080"/>
                </a:solidFill>
                <a:latin typeface="Microsoft JhengHei"/>
                <a:cs typeface="Microsoft JhengHei"/>
              </a:rPr>
              <a:t>目</a:t>
            </a:r>
            <a:endParaRPr sz="40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參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、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入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校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輔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導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內</a:t>
            </a:r>
            <a:r>
              <a:rPr dirty="0" sz="4000" spc="-50" b="1">
                <a:solidFill>
                  <a:srgbClr val="008080"/>
                </a:solidFill>
                <a:latin typeface="Microsoft JhengHei"/>
                <a:cs typeface="Microsoft JhengHei"/>
              </a:rPr>
              <a:t>容</a:t>
            </a:r>
            <a:endParaRPr sz="4000">
              <a:latin typeface="Microsoft JhengHei"/>
              <a:cs typeface="Microsoft JhengHei"/>
            </a:endParaRPr>
          </a:p>
          <a:p>
            <a:pPr marL="12700" marR="2434590">
              <a:lnSpc>
                <a:spcPct val="120700"/>
              </a:lnSpc>
              <a:spcBef>
                <a:spcPts val="10"/>
              </a:spcBef>
            </a:pP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肆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、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載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具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配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送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與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代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管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說</a:t>
            </a:r>
            <a:r>
              <a:rPr dirty="0" sz="4000" spc="-50" b="1">
                <a:solidFill>
                  <a:srgbClr val="008080"/>
                </a:solidFill>
                <a:latin typeface="Microsoft JhengHei"/>
                <a:cs typeface="Microsoft JhengHei"/>
              </a:rPr>
              <a:t>明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伍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、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教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育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訓</a:t>
            </a:r>
            <a:r>
              <a:rPr dirty="0" sz="4000" spc="-50" b="1">
                <a:solidFill>
                  <a:srgbClr val="008080"/>
                </a:solidFill>
                <a:latin typeface="Microsoft JhengHei"/>
                <a:cs typeface="Microsoft JhengHei"/>
              </a:rPr>
              <a:t>練</a:t>
            </a:r>
            <a:endParaRPr sz="40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陸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、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教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育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部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「</a:t>
            </a:r>
            <a:r>
              <a:rPr dirty="0" sz="4000" spc="-35" b="1">
                <a:solidFill>
                  <a:srgbClr val="008080"/>
                </a:solidFill>
                <a:latin typeface="Microsoft JhengHei"/>
                <a:cs typeface="Microsoft JhengHei"/>
              </a:rPr>
              <a:t>112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年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國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際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學</a:t>
            </a:r>
            <a:r>
              <a:rPr dirty="0" sz="4000" spc="-30" b="1">
                <a:solidFill>
                  <a:srgbClr val="008080"/>
                </a:solidFill>
                <a:latin typeface="Microsoft JhengHei"/>
                <a:cs typeface="Microsoft JhengHei"/>
              </a:rPr>
              <a:t>伴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計</a:t>
            </a:r>
            <a:r>
              <a:rPr dirty="0" sz="4000" spc="-40" b="1">
                <a:solidFill>
                  <a:srgbClr val="008080"/>
                </a:solidFill>
                <a:latin typeface="Microsoft JhengHei"/>
                <a:cs typeface="Microsoft JhengHei"/>
              </a:rPr>
              <a:t>畫</a:t>
            </a:r>
            <a:r>
              <a:rPr dirty="0" sz="4000" spc="-50" b="1">
                <a:solidFill>
                  <a:srgbClr val="008080"/>
                </a:solidFill>
                <a:latin typeface="Microsoft JhengHei"/>
                <a:cs typeface="Microsoft JhengHei"/>
              </a:rPr>
              <a:t>」</a:t>
            </a:r>
            <a:endParaRPr sz="4000">
              <a:latin typeface="Microsoft JhengHei"/>
              <a:cs typeface="Microsoft JhengHe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162672" y="6430148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A8A8A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8CA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1725903" y="6398144"/>
            <a:ext cx="2508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solidFill>
                  <a:srgbClr val="8A8A8A"/>
                </a:solidFill>
                <a:latin typeface="Arial"/>
                <a:cs typeface="Arial"/>
              </a:rPr>
              <a:t>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70616" y="2925211"/>
            <a:ext cx="7853045" cy="8794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600" spc="-10"/>
              <a:t>肆、載具配送與代管說明</a:t>
            </a:r>
            <a:endParaRPr sz="5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84268" y="607830"/>
            <a:ext cx="10777220" cy="3475990"/>
          </a:xfrm>
          <a:prstGeom prst="rect">
            <a:avLst/>
          </a:prstGeom>
        </p:spPr>
        <p:txBody>
          <a:bodyPr wrap="square" lIns="0" tIns="140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2400" spc="-5" b="1">
                <a:solidFill>
                  <a:srgbClr val="244A70"/>
                </a:solidFill>
                <a:latin typeface="Microsoft JhengHei"/>
                <a:cs typeface="Microsoft JhengHei"/>
              </a:rPr>
              <a:t>一、採購方式：由教育部採購</a:t>
            </a:r>
            <a:endParaRPr sz="24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2400" spc="-5" b="1">
                <a:solidFill>
                  <a:srgbClr val="244A70"/>
                </a:solidFill>
                <a:latin typeface="Microsoft JhengHei"/>
                <a:cs typeface="Microsoft JhengHei"/>
              </a:rPr>
              <a:t>二、產權及管理單位：載具與充電車財產權屬教育部</a:t>
            </a:r>
            <a:endParaRPr sz="2400">
              <a:latin typeface="Microsoft JhengHei"/>
              <a:cs typeface="Microsoft JhengHei"/>
            </a:endParaRPr>
          </a:p>
          <a:p>
            <a:pPr marL="3019425">
              <a:lnSpc>
                <a:spcPct val="100000"/>
              </a:lnSpc>
              <a:spcBef>
                <a:spcPts val="994"/>
              </a:spcBef>
            </a:pPr>
            <a:r>
              <a:rPr dirty="0" sz="2400" spc="-5" b="1">
                <a:solidFill>
                  <a:srgbClr val="244A70"/>
                </a:solidFill>
                <a:latin typeface="Microsoft JhengHei"/>
                <a:cs typeface="Microsoft JhengHei"/>
              </a:rPr>
              <a:t>縣市管轄學校由縣市政府協助代管</a:t>
            </a:r>
            <a:endParaRPr sz="2400">
              <a:latin typeface="Microsoft JhengHei"/>
              <a:cs typeface="Microsoft JhengHei"/>
            </a:endParaRPr>
          </a:p>
          <a:p>
            <a:pPr marL="12700" marR="2263140" indent="3006725">
              <a:lnSpc>
                <a:spcPts val="3890"/>
              </a:lnSpc>
              <a:spcBef>
                <a:spcPts val="285"/>
              </a:spcBef>
            </a:pPr>
            <a:r>
              <a:rPr dirty="0" sz="2400" spc="-5" b="1">
                <a:solidFill>
                  <a:srgbClr val="244A70"/>
                </a:solidFill>
                <a:latin typeface="Microsoft JhengHei"/>
                <a:cs typeface="Microsoft JhengHei"/>
              </a:rPr>
              <a:t>國教署管轄學校由六區輔導團隊協助代管</a:t>
            </a:r>
            <a:r>
              <a:rPr dirty="0" sz="2400" spc="-5" b="1">
                <a:solidFill>
                  <a:srgbClr val="244A70"/>
                </a:solidFill>
                <a:latin typeface="Microsoft JhengHei"/>
                <a:cs typeface="Microsoft JhengHei"/>
              </a:rPr>
              <a:t>三、配送方式：廠商直接送往各校，由各校計畫負責人簽收</a:t>
            </a:r>
            <a:endParaRPr sz="24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2400" b="1">
                <a:solidFill>
                  <a:srgbClr val="244A70"/>
                </a:solidFill>
                <a:latin typeface="Microsoft JhengHei"/>
                <a:cs typeface="Microsoft JhengHei"/>
              </a:rPr>
              <a:t>四、配發時程：預計於</a:t>
            </a:r>
            <a:r>
              <a:rPr dirty="0" sz="2400" spc="-10" b="1">
                <a:solidFill>
                  <a:srgbClr val="244A70"/>
                </a:solidFill>
                <a:latin typeface="Arial"/>
                <a:cs typeface="Arial"/>
              </a:rPr>
              <a:t>9</a:t>
            </a:r>
            <a:r>
              <a:rPr dirty="0" sz="2400" spc="-10" b="1">
                <a:solidFill>
                  <a:srgbClr val="244A70"/>
                </a:solidFill>
                <a:latin typeface="Microsoft JhengHei"/>
                <a:cs typeface="Microsoft JhengHei"/>
              </a:rPr>
              <a:t>月底配發到校</a:t>
            </a:r>
            <a:endParaRPr sz="24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2400" b="1">
                <a:solidFill>
                  <a:srgbClr val="244A70"/>
                </a:solidFill>
                <a:latin typeface="Microsoft JhengHei"/>
                <a:cs typeface="Microsoft JhengHei"/>
              </a:rPr>
              <a:t>五、各校確認後將函送財產標籤，請各校協助黏貼標籤至載具</a:t>
            </a:r>
            <a:r>
              <a:rPr dirty="0" sz="2400" b="1">
                <a:solidFill>
                  <a:srgbClr val="244A70"/>
                </a:solidFill>
                <a:latin typeface="Arial"/>
                <a:cs typeface="Arial"/>
              </a:rPr>
              <a:t>/</a:t>
            </a:r>
            <a:r>
              <a:rPr dirty="0" sz="2400" spc="-15" b="1">
                <a:solidFill>
                  <a:srgbClr val="244A70"/>
                </a:solidFill>
                <a:latin typeface="Microsoft JhengHei"/>
                <a:cs typeface="Microsoft JhengHei"/>
              </a:rPr>
              <a:t>充電車並建立清冊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022463" y="6398144"/>
            <a:ext cx="2508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solidFill>
                  <a:srgbClr val="8A8A8A"/>
                </a:solidFill>
                <a:latin typeface="Arial"/>
                <a:cs typeface="Arial"/>
              </a:rPr>
              <a:t>21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6251445" y="0"/>
            <a:ext cx="5941060" cy="467995"/>
          </a:xfrm>
          <a:custGeom>
            <a:avLst/>
            <a:gdLst/>
            <a:ahLst/>
            <a:cxnLst/>
            <a:rect l="l" t="t" r="r" b="b"/>
            <a:pathLst>
              <a:path w="5941059" h="467995">
                <a:moveTo>
                  <a:pt x="5706618" y="0"/>
                </a:moveTo>
                <a:lnTo>
                  <a:pt x="233934" y="0"/>
                </a:lnTo>
                <a:lnTo>
                  <a:pt x="186788" y="4752"/>
                </a:lnTo>
                <a:lnTo>
                  <a:pt x="142876" y="18383"/>
                </a:lnTo>
                <a:lnTo>
                  <a:pt x="103139" y="39952"/>
                </a:lnTo>
                <a:lnTo>
                  <a:pt x="68518" y="68518"/>
                </a:lnTo>
                <a:lnTo>
                  <a:pt x="39952" y="103139"/>
                </a:lnTo>
                <a:lnTo>
                  <a:pt x="18383" y="142876"/>
                </a:lnTo>
                <a:lnTo>
                  <a:pt x="4752" y="186788"/>
                </a:lnTo>
                <a:lnTo>
                  <a:pt x="0" y="233934"/>
                </a:lnTo>
                <a:lnTo>
                  <a:pt x="0" y="467868"/>
                </a:lnTo>
                <a:lnTo>
                  <a:pt x="5940552" y="467868"/>
                </a:lnTo>
                <a:lnTo>
                  <a:pt x="5940552" y="233934"/>
                </a:lnTo>
                <a:lnTo>
                  <a:pt x="5935799" y="186788"/>
                </a:lnTo>
                <a:lnTo>
                  <a:pt x="5922168" y="142876"/>
                </a:lnTo>
                <a:lnTo>
                  <a:pt x="5900599" y="103139"/>
                </a:lnTo>
                <a:lnTo>
                  <a:pt x="5872033" y="68518"/>
                </a:lnTo>
                <a:lnTo>
                  <a:pt x="5837412" y="39952"/>
                </a:lnTo>
                <a:lnTo>
                  <a:pt x="5797675" y="18383"/>
                </a:lnTo>
                <a:lnTo>
                  <a:pt x="5753763" y="4752"/>
                </a:lnTo>
                <a:lnTo>
                  <a:pt x="5706618" y="0"/>
                </a:lnTo>
                <a:close/>
              </a:path>
            </a:pathLst>
          </a:custGeom>
          <a:solidFill>
            <a:srgbClr val="D4E7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肆</a:t>
            </a:r>
            <a:r>
              <a:rPr dirty="0" spc="-35"/>
              <a:t>、</a:t>
            </a:r>
            <a:r>
              <a:rPr dirty="0" spc="-35"/>
              <a:t>載</a:t>
            </a:r>
            <a:r>
              <a:rPr dirty="0" spc="-35"/>
              <a:t>具</a:t>
            </a:r>
            <a:r>
              <a:rPr dirty="0" spc="-35"/>
              <a:t>配</a:t>
            </a:r>
            <a:r>
              <a:rPr dirty="0" spc="-35"/>
              <a:t>送</a:t>
            </a:r>
            <a:r>
              <a:rPr dirty="0" spc="-35"/>
              <a:t>說</a:t>
            </a:r>
            <a:r>
              <a:rPr dirty="0" spc="-50"/>
              <a:t>明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259079" y="4364734"/>
            <a:ext cx="2001520" cy="2249805"/>
            <a:chOff x="259079" y="4364734"/>
            <a:chExt cx="2001520" cy="2249805"/>
          </a:xfrm>
        </p:grpSpPr>
        <p:sp>
          <p:nvSpPr>
            <p:cNvPr id="7" name="object 7" descr=""/>
            <p:cNvSpPr/>
            <p:nvPr/>
          </p:nvSpPr>
          <p:spPr>
            <a:xfrm>
              <a:off x="272033" y="4377688"/>
              <a:ext cx="1975485" cy="2223770"/>
            </a:xfrm>
            <a:custGeom>
              <a:avLst/>
              <a:gdLst/>
              <a:ahLst/>
              <a:cxnLst/>
              <a:rect l="l" t="t" r="r" b="b"/>
              <a:pathLst>
                <a:path w="1975485" h="2223770">
                  <a:moveTo>
                    <a:pt x="1777593" y="0"/>
                  </a:moveTo>
                  <a:lnTo>
                    <a:pt x="197510" y="0"/>
                  </a:lnTo>
                  <a:lnTo>
                    <a:pt x="152223" y="5216"/>
                  </a:lnTo>
                  <a:lnTo>
                    <a:pt x="110651" y="20075"/>
                  </a:lnTo>
                  <a:lnTo>
                    <a:pt x="73978" y="43391"/>
                  </a:lnTo>
                  <a:lnTo>
                    <a:pt x="43391" y="73978"/>
                  </a:lnTo>
                  <a:lnTo>
                    <a:pt x="20075" y="110651"/>
                  </a:lnTo>
                  <a:lnTo>
                    <a:pt x="5216" y="152223"/>
                  </a:lnTo>
                  <a:lnTo>
                    <a:pt x="0" y="197510"/>
                  </a:lnTo>
                  <a:lnTo>
                    <a:pt x="0" y="2026005"/>
                  </a:lnTo>
                  <a:lnTo>
                    <a:pt x="5216" y="2071292"/>
                  </a:lnTo>
                  <a:lnTo>
                    <a:pt x="20075" y="2112864"/>
                  </a:lnTo>
                  <a:lnTo>
                    <a:pt x="43391" y="2149537"/>
                  </a:lnTo>
                  <a:lnTo>
                    <a:pt x="73978" y="2180124"/>
                  </a:lnTo>
                  <a:lnTo>
                    <a:pt x="110651" y="2203440"/>
                  </a:lnTo>
                  <a:lnTo>
                    <a:pt x="152223" y="2218299"/>
                  </a:lnTo>
                  <a:lnTo>
                    <a:pt x="197510" y="2223516"/>
                  </a:lnTo>
                  <a:lnTo>
                    <a:pt x="1777593" y="2223516"/>
                  </a:lnTo>
                  <a:lnTo>
                    <a:pt x="1822880" y="2218299"/>
                  </a:lnTo>
                  <a:lnTo>
                    <a:pt x="1864452" y="2203440"/>
                  </a:lnTo>
                  <a:lnTo>
                    <a:pt x="1901125" y="2180124"/>
                  </a:lnTo>
                  <a:lnTo>
                    <a:pt x="1931712" y="2149537"/>
                  </a:lnTo>
                  <a:lnTo>
                    <a:pt x="1955028" y="2112864"/>
                  </a:lnTo>
                  <a:lnTo>
                    <a:pt x="1969887" y="2071292"/>
                  </a:lnTo>
                  <a:lnTo>
                    <a:pt x="1975104" y="2026005"/>
                  </a:lnTo>
                  <a:lnTo>
                    <a:pt x="1975104" y="197510"/>
                  </a:lnTo>
                  <a:lnTo>
                    <a:pt x="1969887" y="152223"/>
                  </a:lnTo>
                  <a:lnTo>
                    <a:pt x="1955028" y="110651"/>
                  </a:lnTo>
                  <a:lnTo>
                    <a:pt x="1931712" y="73978"/>
                  </a:lnTo>
                  <a:lnTo>
                    <a:pt x="1901125" y="43391"/>
                  </a:lnTo>
                  <a:lnTo>
                    <a:pt x="1864452" y="20075"/>
                  </a:lnTo>
                  <a:lnTo>
                    <a:pt x="1822880" y="5216"/>
                  </a:lnTo>
                  <a:lnTo>
                    <a:pt x="1777593" y="0"/>
                  </a:lnTo>
                  <a:close/>
                </a:path>
              </a:pathLst>
            </a:custGeom>
            <a:solidFill>
              <a:srgbClr val="3C67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72033" y="4377688"/>
              <a:ext cx="1975485" cy="2223770"/>
            </a:xfrm>
            <a:custGeom>
              <a:avLst/>
              <a:gdLst/>
              <a:ahLst/>
              <a:cxnLst/>
              <a:rect l="l" t="t" r="r" b="b"/>
              <a:pathLst>
                <a:path w="1975485" h="2223770">
                  <a:moveTo>
                    <a:pt x="0" y="197510"/>
                  </a:moveTo>
                  <a:lnTo>
                    <a:pt x="5216" y="152223"/>
                  </a:lnTo>
                  <a:lnTo>
                    <a:pt x="20075" y="110651"/>
                  </a:lnTo>
                  <a:lnTo>
                    <a:pt x="43391" y="73978"/>
                  </a:lnTo>
                  <a:lnTo>
                    <a:pt x="73978" y="43391"/>
                  </a:lnTo>
                  <a:lnTo>
                    <a:pt x="110651" y="20075"/>
                  </a:lnTo>
                  <a:lnTo>
                    <a:pt x="152223" y="5216"/>
                  </a:lnTo>
                  <a:lnTo>
                    <a:pt x="197510" y="0"/>
                  </a:lnTo>
                  <a:lnTo>
                    <a:pt x="1777593" y="0"/>
                  </a:lnTo>
                  <a:lnTo>
                    <a:pt x="1822880" y="5216"/>
                  </a:lnTo>
                  <a:lnTo>
                    <a:pt x="1864452" y="20075"/>
                  </a:lnTo>
                  <a:lnTo>
                    <a:pt x="1901125" y="43391"/>
                  </a:lnTo>
                  <a:lnTo>
                    <a:pt x="1931712" y="73978"/>
                  </a:lnTo>
                  <a:lnTo>
                    <a:pt x="1955028" y="110651"/>
                  </a:lnTo>
                  <a:lnTo>
                    <a:pt x="1969887" y="152223"/>
                  </a:lnTo>
                  <a:lnTo>
                    <a:pt x="1975104" y="197510"/>
                  </a:lnTo>
                  <a:lnTo>
                    <a:pt x="1975104" y="2026005"/>
                  </a:lnTo>
                  <a:lnTo>
                    <a:pt x="1969887" y="2071292"/>
                  </a:lnTo>
                  <a:lnTo>
                    <a:pt x="1955028" y="2112864"/>
                  </a:lnTo>
                  <a:lnTo>
                    <a:pt x="1931712" y="2149537"/>
                  </a:lnTo>
                  <a:lnTo>
                    <a:pt x="1901125" y="2180124"/>
                  </a:lnTo>
                  <a:lnTo>
                    <a:pt x="1864452" y="2203440"/>
                  </a:lnTo>
                  <a:lnTo>
                    <a:pt x="1822880" y="2218299"/>
                  </a:lnTo>
                  <a:lnTo>
                    <a:pt x="1777593" y="2223516"/>
                  </a:lnTo>
                  <a:lnTo>
                    <a:pt x="197510" y="2223516"/>
                  </a:lnTo>
                  <a:lnTo>
                    <a:pt x="152223" y="2218299"/>
                  </a:lnTo>
                  <a:lnTo>
                    <a:pt x="110651" y="2203440"/>
                  </a:lnTo>
                  <a:lnTo>
                    <a:pt x="73978" y="2180124"/>
                  </a:lnTo>
                  <a:lnTo>
                    <a:pt x="43391" y="2149537"/>
                  </a:lnTo>
                  <a:lnTo>
                    <a:pt x="20075" y="2112864"/>
                  </a:lnTo>
                  <a:lnTo>
                    <a:pt x="5216" y="2071292"/>
                  </a:lnTo>
                  <a:lnTo>
                    <a:pt x="0" y="2026005"/>
                  </a:lnTo>
                  <a:lnTo>
                    <a:pt x="0" y="19751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515583" y="4607183"/>
            <a:ext cx="1549400" cy="170815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algn="ctr"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-10" b="1">
                <a:solidFill>
                  <a:srgbClr val="FFFFFF"/>
                </a:solidFill>
                <a:latin typeface="Microsoft JhengHei"/>
                <a:cs typeface="Microsoft JhengHei"/>
              </a:rPr>
              <a:t>廠商聯繫學</a:t>
            </a:r>
            <a:r>
              <a:rPr dirty="0" sz="2400" spc="-10" b="1">
                <a:solidFill>
                  <a:srgbClr val="FFFFFF"/>
                </a:solidFill>
                <a:latin typeface="Microsoft JhengHei"/>
                <a:cs typeface="Microsoft JhengHei"/>
              </a:rPr>
              <a:t>校承辦人，</a:t>
            </a:r>
            <a:r>
              <a:rPr dirty="0" sz="2400" spc="-10" b="1">
                <a:solidFill>
                  <a:srgbClr val="FFFFFF"/>
                </a:solidFill>
                <a:latin typeface="Microsoft JhengHei"/>
                <a:cs typeface="Microsoft JhengHei"/>
              </a:rPr>
              <a:t>將載具、充</a:t>
            </a:r>
            <a:r>
              <a:rPr dirty="0" sz="2400" spc="-10" b="1">
                <a:solidFill>
                  <a:srgbClr val="FFFFFF"/>
                </a:solidFill>
                <a:latin typeface="Microsoft JhengHei"/>
                <a:cs typeface="Microsoft JhengHei"/>
              </a:rPr>
              <a:t>電車送至各</a:t>
            </a:r>
            <a:r>
              <a:rPr dirty="0" sz="2400" spc="-50" b="1">
                <a:solidFill>
                  <a:srgbClr val="FFFFFF"/>
                </a:solidFill>
                <a:latin typeface="Microsoft JhengHei"/>
                <a:cs typeface="Microsoft JhengHei"/>
              </a:rPr>
              <a:t>校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2339339" y="4379976"/>
            <a:ext cx="2680970" cy="2251075"/>
            <a:chOff x="2339339" y="4379976"/>
            <a:chExt cx="2680970" cy="2251075"/>
          </a:xfrm>
        </p:grpSpPr>
        <p:sp>
          <p:nvSpPr>
            <p:cNvPr id="11" name="object 11" descr=""/>
            <p:cNvSpPr/>
            <p:nvPr/>
          </p:nvSpPr>
          <p:spPr>
            <a:xfrm>
              <a:off x="2339339" y="5172456"/>
              <a:ext cx="562610" cy="631190"/>
            </a:xfrm>
            <a:custGeom>
              <a:avLst/>
              <a:gdLst/>
              <a:ahLst/>
              <a:cxnLst/>
              <a:rect l="l" t="t" r="r" b="b"/>
              <a:pathLst>
                <a:path w="562610" h="631189">
                  <a:moveTo>
                    <a:pt x="281178" y="0"/>
                  </a:moveTo>
                  <a:lnTo>
                    <a:pt x="281178" y="126187"/>
                  </a:lnTo>
                  <a:lnTo>
                    <a:pt x="0" y="126187"/>
                  </a:lnTo>
                  <a:lnTo>
                    <a:pt x="0" y="504748"/>
                  </a:lnTo>
                  <a:lnTo>
                    <a:pt x="281178" y="504748"/>
                  </a:lnTo>
                  <a:lnTo>
                    <a:pt x="281178" y="630936"/>
                  </a:lnTo>
                  <a:lnTo>
                    <a:pt x="562356" y="315468"/>
                  </a:lnTo>
                  <a:lnTo>
                    <a:pt x="281178" y="0"/>
                  </a:lnTo>
                  <a:close/>
                </a:path>
              </a:pathLst>
            </a:custGeom>
            <a:solidFill>
              <a:srgbClr val="406C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958845" y="4392930"/>
              <a:ext cx="2048510" cy="2225040"/>
            </a:xfrm>
            <a:custGeom>
              <a:avLst/>
              <a:gdLst/>
              <a:ahLst/>
              <a:cxnLst/>
              <a:rect l="l" t="t" r="r" b="b"/>
              <a:pathLst>
                <a:path w="2048510" h="2225040">
                  <a:moveTo>
                    <a:pt x="1843430" y="0"/>
                  </a:moveTo>
                  <a:lnTo>
                    <a:pt x="204825" y="0"/>
                  </a:lnTo>
                  <a:lnTo>
                    <a:pt x="157861" y="5409"/>
                  </a:lnTo>
                  <a:lnTo>
                    <a:pt x="114749" y="20819"/>
                  </a:lnTo>
                  <a:lnTo>
                    <a:pt x="76718" y="44998"/>
                  </a:lnTo>
                  <a:lnTo>
                    <a:pt x="44998" y="76718"/>
                  </a:lnTo>
                  <a:lnTo>
                    <a:pt x="20819" y="114749"/>
                  </a:lnTo>
                  <a:lnTo>
                    <a:pt x="5409" y="157861"/>
                  </a:lnTo>
                  <a:lnTo>
                    <a:pt x="0" y="204825"/>
                  </a:lnTo>
                  <a:lnTo>
                    <a:pt x="0" y="2020214"/>
                  </a:lnTo>
                  <a:lnTo>
                    <a:pt x="5409" y="2067178"/>
                  </a:lnTo>
                  <a:lnTo>
                    <a:pt x="20819" y="2110290"/>
                  </a:lnTo>
                  <a:lnTo>
                    <a:pt x="44998" y="2148321"/>
                  </a:lnTo>
                  <a:lnTo>
                    <a:pt x="76718" y="2180041"/>
                  </a:lnTo>
                  <a:lnTo>
                    <a:pt x="114749" y="2204220"/>
                  </a:lnTo>
                  <a:lnTo>
                    <a:pt x="157861" y="2219630"/>
                  </a:lnTo>
                  <a:lnTo>
                    <a:pt x="204825" y="2225040"/>
                  </a:lnTo>
                  <a:lnTo>
                    <a:pt x="1843430" y="2225040"/>
                  </a:lnTo>
                  <a:lnTo>
                    <a:pt x="1890394" y="2219630"/>
                  </a:lnTo>
                  <a:lnTo>
                    <a:pt x="1933506" y="2204220"/>
                  </a:lnTo>
                  <a:lnTo>
                    <a:pt x="1971537" y="2180041"/>
                  </a:lnTo>
                  <a:lnTo>
                    <a:pt x="2003257" y="2148321"/>
                  </a:lnTo>
                  <a:lnTo>
                    <a:pt x="2027436" y="2110290"/>
                  </a:lnTo>
                  <a:lnTo>
                    <a:pt x="2042846" y="2067178"/>
                  </a:lnTo>
                  <a:lnTo>
                    <a:pt x="2048256" y="2020214"/>
                  </a:lnTo>
                  <a:lnTo>
                    <a:pt x="2048256" y="204825"/>
                  </a:lnTo>
                  <a:lnTo>
                    <a:pt x="2042846" y="157861"/>
                  </a:lnTo>
                  <a:lnTo>
                    <a:pt x="2027436" y="114749"/>
                  </a:lnTo>
                  <a:lnTo>
                    <a:pt x="2003257" y="76718"/>
                  </a:lnTo>
                  <a:lnTo>
                    <a:pt x="1971537" y="44998"/>
                  </a:lnTo>
                  <a:lnTo>
                    <a:pt x="1933506" y="20819"/>
                  </a:lnTo>
                  <a:lnTo>
                    <a:pt x="1890394" y="5409"/>
                  </a:lnTo>
                  <a:lnTo>
                    <a:pt x="1843430" y="0"/>
                  </a:lnTo>
                  <a:close/>
                </a:path>
              </a:pathLst>
            </a:custGeom>
            <a:solidFill>
              <a:srgbClr val="6A86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958845" y="4392930"/>
              <a:ext cx="2048510" cy="2225040"/>
            </a:xfrm>
            <a:custGeom>
              <a:avLst/>
              <a:gdLst/>
              <a:ahLst/>
              <a:cxnLst/>
              <a:rect l="l" t="t" r="r" b="b"/>
              <a:pathLst>
                <a:path w="2048510" h="2225040">
                  <a:moveTo>
                    <a:pt x="0" y="204825"/>
                  </a:moveTo>
                  <a:lnTo>
                    <a:pt x="5409" y="157861"/>
                  </a:lnTo>
                  <a:lnTo>
                    <a:pt x="20819" y="114749"/>
                  </a:lnTo>
                  <a:lnTo>
                    <a:pt x="44998" y="76718"/>
                  </a:lnTo>
                  <a:lnTo>
                    <a:pt x="76718" y="44998"/>
                  </a:lnTo>
                  <a:lnTo>
                    <a:pt x="114749" y="20819"/>
                  </a:lnTo>
                  <a:lnTo>
                    <a:pt x="157861" y="5409"/>
                  </a:lnTo>
                  <a:lnTo>
                    <a:pt x="204825" y="0"/>
                  </a:lnTo>
                  <a:lnTo>
                    <a:pt x="1843430" y="0"/>
                  </a:lnTo>
                  <a:lnTo>
                    <a:pt x="1890394" y="5409"/>
                  </a:lnTo>
                  <a:lnTo>
                    <a:pt x="1933506" y="20819"/>
                  </a:lnTo>
                  <a:lnTo>
                    <a:pt x="1971537" y="44998"/>
                  </a:lnTo>
                  <a:lnTo>
                    <a:pt x="2003257" y="76718"/>
                  </a:lnTo>
                  <a:lnTo>
                    <a:pt x="2027436" y="114749"/>
                  </a:lnTo>
                  <a:lnTo>
                    <a:pt x="2042846" y="157861"/>
                  </a:lnTo>
                  <a:lnTo>
                    <a:pt x="2048256" y="204825"/>
                  </a:lnTo>
                  <a:lnTo>
                    <a:pt x="2048256" y="2020214"/>
                  </a:lnTo>
                  <a:lnTo>
                    <a:pt x="2042846" y="2067178"/>
                  </a:lnTo>
                  <a:lnTo>
                    <a:pt x="2027436" y="2110290"/>
                  </a:lnTo>
                  <a:lnTo>
                    <a:pt x="2003257" y="2148321"/>
                  </a:lnTo>
                  <a:lnTo>
                    <a:pt x="1971537" y="2180041"/>
                  </a:lnTo>
                  <a:lnTo>
                    <a:pt x="1933506" y="2204220"/>
                  </a:lnTo>
                  <a:lnTo>
                    <a:pt x="1890394" y="2219630"/>
                  </a:lnTo>
                  <a:lnTo>
                    <a:pt x="1843430" y="2225040"/>
                  </a:lnTo>
                  <a:lnTo>
                    <a:pt x="204825" y="2225040"/>
                  </a:lnTo>
                  <a:lnTo>
                    <a:pt x="157861" y="2219630"/>
                  </a:lnTo>
                  <a:lnTo>
                    <a:pt x="114749" y="2204220"/>
                  </a:lnTo>
                  <a:lnTo>
                    <a:pt x="76718" y="2180041"/>
                  </a:lnTo>
                  <a:lnTo>
                    <a:pt x="44998" y="2148321"/>
                  </a:lnTo>
                  <a:lnTo>
                    <a:pt x="20819" y="2110290"/>
                  </a:lnTo>
                  <a:lnTo>
                    <a:pt x="5409" y="2067178"/>
                  </a:lnTo>
                  <a:lnTo>
                    <a:pt x="0" y="2020214"/>
                  </a:lnTo>
                  <a:lnTo>
                    <a:pt x="0" y="20482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3239679" y="4787579"/>
            <a:ext cx="1549400" cy="137922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algn="just"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-10" b="1">
                <a:solidFill>
                  <a:srgbClr val="FFFFFF"/>
                </a:solidFill>
                <a:latin typeface="Microsoft JhengHei"/>
                <a:cs typeface="Microsoft JhengHei"/>
              </a:rPr>
              <a:t>學校承辦人</a:t>
            </a:r>
            <a:r>
              <a:rPr dirty="0" sz="2400" spc="-10" b="1">
                <a:solidFill>
                  <a:srgbClr val="FFFFFF"/>
                </a:solidFill>
                <a:latin typeface="Microsoft JhengHei"/>
                <a:cs typeface="Microsoft JhengHei"/>
              </a:rPr>
              <a:t>進行點收，</a:t>
            </a:r>
            <a:r>
              <a:rPr dirty="0" sz="2400" spc="-10" b="1">
                <a:solidFill>
                  <a:srgbClr val="FFFFFF"/>
                </a:solidFill>
                <a:latin typeface="Microsoft JhengHei"/>
                <a:cs typeface="Microsoft JhengHei"/>
              </a:rPr>
              <a:t>簽署簽收表</a:t>
            </a:r>
            <a:r>
              <a:rPr dirty="0" sz="2400" spc="-50" b="1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2400" b="1">
                <a:solidFill>
                  <a:srgbClr val="FFFFFF"/>
                </a:solidFill>
                <a:latin typeface="Microsoft JhengHei"/>
                <a:cs typeface="Microsoft JhengHei"/>
              </a:rPr>
              <a:t>一式二份</a:t>
            </a:r>
            <a:r>
              <a:rPr dirty="0" sz="2400" spc="-50" b="1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5100828" y="5189220"/>
            <a:ext cx="562610" cy="631190"/>
          </a:xfrm>
          <a:custGeom>
            <a:avLst/>
            <a:gdLst/>
            <a:ahLst/>
            <a:cxnLst/>
            <a:rect l="l" t="t" r="r" b="b"/>
            <a:pathLst>
              <a:path w="562610" h="631189">
                <a:moveTo>
                  <a:pt x="281178" y="0"/>
                </a:moveTo>
                <a:lnTo>
                  <a:pt x="281178" y="126187"/>
                </a:lnTo>
                <a:lnTo>
                  <a:pt x="0" y="126187"/>
                </a:lnTo>
                <a:lnTo>
                  <a:pt x="0" y="504748"/>
                </a:lnTo>
                <a:lnTo>
                  <a:pt x="281178" y="504748"/>
                </a:lnTo>
                <a:lnTo>
                  <a:pt x="281178" y="630935"/>
                </a:lnTo>
                <a:lnTo>
                  <a:pt x="562356" y="315467"/>
                </a:lnTo>
                <a:lnTo>
                  <a:pt x="281178" y="0"/>
                </a:lnTo>
                <a:close/>
              </a:path>
            </a:pathLst>
          </a:custGeom>
          <a:solidFill>
            <a:srgbClr val="9EACD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 descr=""/>
          <p:cNvGrpSpPr/>
          <p:nvPr/>
        </p:nvGrpSpPr>
        <p:grpSpPr>
          <a:xfrm>
            <a:off x="5739384" y="4379977"/>
            <a:ext cx="2676525" cy="2251075"/>
            <a:chOff x="5739384" y="4379977"/>
            <a:chExt cx="2676525" cy="2251075"/>
          </a:xfrm>
        </p:grpSpPr>
        <p:sp>
          <p:nvSpPr>
            <p:cNvPr id="17" name="object 17" descr=""/>
            <p:cNvSpPr/>
            <p:nvPr/>
          </p:nvSpPr>
          <p:spPr>
            <a:xfrm>
              <a:off x="5752338" y="4392931"/>
              <a:ext cx="2650490" cy="2225040"/>
            </a:xfrm>
            <a:custGeom>
              <a:avLst/>
              <a:gdLst/>
              <a:ahLst/>
              <a:cxnLst/>
              <a:rect l="l" t="t" r="r" b="b"/>
              <a:pathLst>
                <a:path w="2650490" h="2225040">
                  <a:moveTo>
                    <a:pt x="2427732" y="0"/>
                  </a:moveTo>
                  <a:lnTo>
                    <a:pt x="222504" y="0"/>
                  </a:lnTo>
                  <a:lnTo>
                    <a:pt x="177661" y="4520"/>
                  </a:lnTo>
                  <a:lnTo>
                    <a:pt x="135895" y="17485"/>
                  </a:lnTo>
                  <a:lnTo>
                    <a:pt x="98100" y="38000"/>
                  </a:lnTo>
                  <a:lnTo>
                    <a:pt x="65170" y="65170"/>
                  </a:lnTo>
                  <a:lnTo>
                    <a:pt x="38000" y="98100"/>
                  </a:lnTo>
                  <a:lnTo>
                    <a:pt x="17485" y="135895"/>
                  </a:lnTo>
                  <a:lnTo>
                    <a:pt x="4520" y="177661"/>
                  </a:lnTo>
                  <a:lnTo>
                    <a:pt x="0" y="222504"/>
                  </a:lnTo>
                  <a:lnTo>
                    <a:pt x="0" y="2002536"/>
                  </a:lnTo>
                  <a:lnTo>
                    <a:pt x="4520" y="2047378"/>
                  </a:lnTo>
                  <a:lnTo>
                    <a:pt x="17485" y="2089144"/>
                  </a:lnTo>
                  <a:lnTo>
                    <a:pt x="38000" y="2126939"/>
                  </a:lnTo>
                  <a:lnTo>
                    <a:pt x="65170" y="2159869"/>
                  </a:lnTo>
                  <a:lnTo>
                    <a:pt x="98100" y="2187039"/>
                  </a:lnTo>
                  <a:lnTo>
                    <a:pt x="135895" y="2207554"/>
                  </a:lnTo>
                  <a:lnTo>
                    <a:pt x="177661" y="2220519"/>
                  </a:lnTo>
                  <a:lnTo>
                    <a:pt x="222504" y="2225040"/>
                  </a:lnTo>
                  <a:lnTo>
                    <a:pt x="2427732" y="2225040"/>
                  </a:lnTo>
                  <a:lnTo>
                    <a:pt x="2472574" y="2220519"/>
                  </a:lnTo>
                  <a:lnTo>
                    <a:pt x="2514340" y="2207554"/>
                  </a:lnTo>
                  <a:lnTo>
                    <a:pt x="2552135" y="2187039"/>
                  </a:lnTo>
                  <a:lnTo>
                    <a:pt x="2585065" y="2159869"/>
                  </a:lnTo>
                  <a:lnTo>
                    <a:pt x="2612235" y="2126939"/>
                  </a:lnTo>
                  <a:lnTo>
                    <a:pt x="2632750" y="2089144"/>
                  </a:lnTo>
                  <a:lnTo>
                    <a:pt x="2645715" y="2047378"/>
                  </a:lnTo>
                  <a:lnTo>
                    <a:pt x="2650236" y="2002536"/>
                  </a:lnTo>
                  <a:lnTo>
                    <a:pt x="2650236" y="222504"/>
                  </a:lnTo>
                  <a:lnTo>
                    <a:pt x="2645715" y="177661"/>
                  </a:lnTo>
                  <a:lnTo>
                    <a:pt x="2632750" y="135895"/>
                  </a:lnTo>
                  <a:lnTo>
                    <a:pt x="2612235" y="98100"/>
                  </a:lnTo>
                  <a:lnTo>
                    <a:pt x="2585065" y="65170"/>
                  </a:lnTo>
                  <a:lnTo>
                    <a:pt x="2552135" y="38000"/>
                  </a:lnTo>
                  <a:lnTo>
                    <a:pt x="2514340" y="17485"/>
                  </a:lnTo>
                  <a:lnTo>
                    <a:pt x="2472574" y="4520"/>
                  </a:lnTo>
                  <a:lnTo>
                    <a:pt x="2427732" y="0"/>
                  </a:lnTo>
                  <a:close/>
                </a:path>
              </a:pathLst>
            </a:custGeom>
            <a:solidFill>
              <a:srgbClr val="9EAC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752338" y="4392931"/>
              <a:ext cx="2650490" cy="2225040"/>
            </a:xfrm>
            <a:custGeom>
              <a:avLst/>
              <a:gdLst/>
              <a:ahLst/>
              <a:cxnLst/>
              <a:rect l="l" t="t" r="r" b="b"/>
              <a:pathLst>
                <a:path w="2650490" h="2225040">
                  <a:moveTo>
                    <a:pt x="0" y="222504"/>
                  </a:moveTo>
                  <a:lnTo>
                    <a:pt x="4520" y="177661"/>
                  </a:lnTo>
                  <a:lnTo>
                    <a:pt x="17485" y="135895"/>
                  </a:lnTo>
                  <a:lnTo>
                    <a:pt x="38000" y="98100"/>
                  </a:lnTo>
                  <a:lnTo>
                    <a:pt x="65170" y="65170"/>
                  </a:lnTo>
                  <a:lnTo>
                    <a:pt x="98100" y="38000"/>
                  </a:lnTo>
                  <a:lnTo>
                    <a:pt x="135895" y="17485"/>
                  </a:lnTo>
                  <a:lnTo>
                    <a:pt x="177661" y="4520"/>
                  </a:lnTo>
                  <a:lnTo>
                    <a:pt x="222504" y="0"/>
                  </a:lnTo>
                  <a:lnTo>
                    <a:pt x="2427732" y="0"/>
                  </a:lnTo>
                  <a:lnTo>
                    <a:pt x="2472574" y="4520"/>
                  </a:lnTo>
                  <a:lnTo>
                    <a:pt x="2514340" y="17485"/>
                  </a:lnTo>
                  <a:lnTo>
                    <a:pt x="2552135" y="38000"/>
                  </a:lnTo>
                  <a:lnTo>
                    <a:pt x="2585065" y="65170"/>
                  </a:lnTo>
                  <a:lnTo>
                    <a:pt x="2612235" y="98100"/>
                  </a:lnTo>
                  <a:lnTo>
                    <a:pt x="2632750" y="135895"/>
                  </a:lnTo>
                  <a:lnTo>
                    <a:pt x="2645715" y="177661"/>
                  </a:lnTo>
                  <a:lnTo>
                    <a:pt x="2650236" y="222504"/>
                  </a:lnTo>
                  <a:lnTo>
                    <a:pt x="2650236" y="2002536"/>
                  </a:lnTo>
                  <a:lnTo>
                    <a:pt x="2645715" y="2047378"/>
                  </a:lnTo>
                  <a:lnTo>
                    <a:pt x="2632750" y="2089144"/>
                  </a:lnTo>
                  <a:lnTo>
                    <a:pt x="2612235" y="2126939"/>
                  </a:lnTo>
                  <a:lnTo>
                    <a:pt x="2585065" y="2159869"/>
                  </a:lnTo>
                  <a:lnTo>
                    <a:pt x="2552135" y="2187039"/>
                  </a:lnTo>
                  <a:lnTo>
                    <a:pt x="2514340" y="2207554"/>
                  </a:lnTo>
                  <a:lnTo>
                    <a:pt x="2472574" y="2220519"/>
                  </a:lnTo>
                  <a:lnTo>
                    <a:pt x="2427732" y="2225040"/>
                  </a:lnTo>
                  <a:lnTo>
                    <a:pt x="222504" y="2225040"/>
                  </a:lnTo>
                  <a:lnTo>
                    <a:pt x="177661" y="2220519"/>
                  </a:lnTo>
                  <a:lnTo>
                    <a:pt x="135895" y="2207554"/>
                  </a:lnTo>
                  <a:lnTo>
                    <a:pt x="98100" y="2187039"/>
                  </a:lnTo>
                  <a:lnTo>
                    <a:pt x="65170" y="2159869"/>
                  </a:lnTo>
                  <a:lnTo>
                    <a:pt x="38000" y="2126939"/>
                  </a:lnTo>
                  <a:lnTo>
                    <a:pt x="17485" y="2089144"/>
                  </a:lnTo>
                  <a:lnTo>
                    <a:pt x="4520" y="2047378"/>
                  </a:lnTo>
                  <a:lnTo>
                    <a:pt x="0" y="2002536"/>
                  </a:lnTo>
                  <a:lnTo>
                    <a:pt x="0" y="22250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5878385" y="4458396"/>
            <a:ext cx="2463800" cy="203708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 indent="68580">
              <a:lnSpc>
                <a:spcPts val="2590"/>
              </a:lnSpc>
              <a:spcBef>
                <a:spcPts val="425"/>
              </a:spcBef>
            </a:pPr>
            <a:r>
              <a:rPr dirty="0" sz="2400" spc="-10" b="1">
                <a:solidFill>
                  <a:srgbClr val="FFFFFF"/>
                </a:solidFill>
                <a:latin typeface="Microsoft JhengHei"/>
                <a:cs typeface="Microsoft JhengHei"/>
              </a:rPr>
              <a:t>簽收表由廠商送</a:t>
            </a:r>
            <a:r>
              <a:rPr dirty="0" sz="2400" spc="-10" b="1">
                <a:solidFill>
                  <a:srgbClr val="FFFFFF"/>
                </a:solidFill>
                <a:latin typeface="Microsoft JhengHei"/>
                <a:cs typeface="Microsoft JhengHei"/>
              </a:rPr>
              <a:t>至教育部，教育</a:t>
            </a:r>
            <a:r>
              <a:rPr dirty="0" sz="2400" spc="-50" b="1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Microsoft JhengHei"/>
                <a:cs typeface="Microsoft JhengHei"/>
              </a:rPr>
              <a:t>部併同代管契約、</a:t>
            </a:r>
            <a:r>
              <a:rPr dirty="0" sz="2400" spc="-10" b="1">
                <a:solidFill>
                  <a:srgbClr val="FFFFFF"/>
                </a:solidFill>
                <a:latin typeface="Microsoft JhengHei"/>
                <a:cs typeface="Microsoft JhengHei"/>
              </a:rPr>
              <a:t>教育部財產標籤</a:t>
            </a:r>
            <a:r>
              <a:rPr dirty="0" sz="2400" spc="-50" b="1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Microsoft JhengHei"/>
                <a:cs typeface="Microsoft JhengHei"/>
              </a:rPr>
              <a:t>函送至代管縣市/</a:t>
            </a:r>
            <a:endParaRPr sz="2400">
              <a:latin typeface="Microsoft JhengHei"/>
              <a:cs typeface="Microsoft JhengHei"/>
            </a:endParaRPr>
          </a:p>
          <a:p>
            <a:pPr marL="842644">
              <a:lnSpc>
                <a:spcPts val="2560"/>
              </a:lnSpc>
            </a:pPr>
            <a:r>
              <a:rPr dirty="0" sz="2400" spc="-25" b="1">
                <a:solidFill>
                  <a:srgbClr val="FFFFFF"/>
                </a:solidFill>
                <a:latin typeface="Microsoft JhengHei"/>
                <a:cs typeface="Microsoft JhengHei"/>
              </a:rPr>
              <a:t>學校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9206483" y="4379974"/>
            <a:ext cx="2668905" cy="2341245"/>
            <a:chOff x="9206483" y="4379974"/>
            <a:chExt cx="2668905" cy="2341245"/>
          </a:xfrm>
        </p:grpSpPr>
        <p:sp>
          <p:nvSpPr>
            <p:cNvPr id="21" name="object 21" descr=""/>
            <p:cNvSpPr/>
            <p:nvPr/>
          </p:nvSpPr>
          <p:spPr>
            <a:xfrm>
              <a:off x="9219437" y="4392928"/>
              <a:ext cx="2642870" cy="2315210"/>
            </a:xfrm>
            <a:custGeom>
              <a:avLst/>
              <a:gdLst/>
              <a:ahLst/>
              <a:cxnLst/>
              <a:rect l="l" t="t" r="r" b="b"/>
              <a:pathLst>
                <a:path w="2642870" h="2315209">
                  <a:moveTo>
                    <a:pt x="2411120" y="0"/>
                  </a:moveTo>
                  <a:lnTo>
                    <a:pt x="231495" y="0"/>
                  </a:lnTo>
                  <a:lnTo>
                    <a:pt x="184841" y="4703"/>
                  </a:lnTo>
                  <a:lnTo>
                    <a:pt x="141387" y="18192"/>
                  </a:lnTo>
                  <a:lnTo>
                    <a:pt x="102064" y="39535"/>
                  </a:lnTo>
                  <a:lnTo>
                    <a:pt x="67803" y="67803"/>
                  </a:lnTo>
                  <a:lnTo>
                    <a:pt x="39535" y="102064"/>
                  </a:lnTo>
                  <a:lnTo>
                    <a:pt x="18192" y="141387"/>
                  </a:lnTo>
                  <a:lnTo>
                    <a:pt x="4703" y="184841"/>
                  </a:lnTo>
                  <a:lnTo>
                    <a:pt x="0" y="231495"/>
                  </a:lnTo>
                  <a:lnTo>
                    <a:pt x="0" y="2083460"/>
                  </a:lnTo>
                  <a:lnTo>
                    <a:pt x="4703" y="2130114"/>
                  </a:lnTo>
                  <a:lnTo>
                    <a:pt x="18192" y="2173568"/>
                  </a:lnTo>
                  <a:lnTo>
                    <a:pt x="39535" y="2212891"/>
                  </a:lnTo>
                  <a:lnTo>
                    <a:pt x="67803" y="2247152"/>
                  </a:lnTo>
                  <a:lnTo>
                    <a:pt x="102064" y="2275420"/>
                  </a:lnTo>
                  <a:lnTo>
                    <a:pt x="141387" y="2296763"/>
                  </a:lnTo>
                  <a:lnTo>
                    <a:pt x="184841" y="2310252"/>
                  </a:lnTo>
                  <a:lnTo>
                    <a:pt x="231495" y="2314956"/>
                  </a:lnTo>
                  <a:lnTo>
                    <a:pt x="2411120" y="2314956"/>
                  </a:lnTo>
                  <a:lnTo>
                    <a:pt x="2457774" y="2310252"/>
                  </a:lnTo>
                  <a:lnTo>
                    <a:pt x="2501228" y="2296763"/>
                  </a:lnTo>
                  <a:lnTo>
                    <a:pt x="2540551" y="2275420"/>
                  </a:lnTo>
                  <a:lnTo>
                    <a:pt x="2574812" y="2247152"/>
                  </a:lnTo>
                  <a:lnTo>
                    <a:pt x="2603080" y="2212891"/>
                  </a:lnTo>
                  <a:lnTo>
                    <a:pt x="2624423" y="2173568"/>
                  </a:lnTo>
                  <a:lnTo>
                    <a:pt x="2637912" y="2130114"/>
                  </a:lnTo>
                  <a:lnTo>
                    <a:pt x="2642616" y="2083460"/>
                  </a:lnTo>
                  <a:lnTo>
                    <a:pt x="2642616" y="231495"/>
                  </a:lnTo>
                  <a:lnTo>
                    <a:pt x="2637912" y="184841"/>
                  </a:lnTo>
                  <a:lnTo>
                    <a:pt x="2624423" y="141387"/>
                  </a:lnTo>
                  <a:lnTo>
                    <a:pt x="2603080" y="102064"/>
                  </a:lnTo>
                  <a:lnTo>
                    <a:pt x="2574812" y="67803"/>
                  </a:lnTo>
                  <a:lnTo>
                    <a:pt x="2540551" y="39535"/>
                  </a:lnTo>
                  <a:lnTo>
                    <a:pt x="2501228" y="18192"/>
                  </a:lnTo>
                  <a:lnTo>
                    <a:pt x="2457774" y="4703"/>
                  </a:lnTo>
                  <a:lnTo>
                    <a:pt x="2411120" y="0"/>
                  </a:lnTo>
                  <a:close/>
                </a:path>
              </a:pathLst>
            </a:custGeom>
            <a:solidFill>
              <a:srgbClr val="9EAC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9219437" y="4392928"/>
              <a:ext cx="2642870" cy="2315210"/>
            </a:xfrm>
            <a:custGeom>
              <a:avLst/>
              <a:gdLst/>
              <a:ahLst/>
              <a:cxnLst/>
              <a:rect l="l" t="t" r="r" b="b"/>
              <a:pathLst>
                <a:path w="2642870" h="2315209">
                  <a:moveTo>
                    <a:pt x="0" y="231495"/>
                  </a:moveTo>
                  <a:lnTo>
                    <a:pt x="4703" y="184841"/>
                  </a:lnTo>
                  <a:lnTo>
                    <a:pt x="18192" y="141387"/>
                  </a:lnTo>
                  <a:lnTo>
                    <a:pt x="39535" y="102064"/>
                  </a:lnTo>
                  <a:lnTo>
                    <a:pt x="67803" y="67803"/>
                  </a:lnTo>
                  <a:lnTo>
                    <a:pt x="102064" y="39535"/>
                  </a:lnTo>
                  <a:lnTo>
                    <a:pt x="141387" y="18192"/>
                  </a:lnTo>
                  <a:lnTo>
                    <a:pt x="184841" y="4703"/>
                  </a:lnTo>
                  <a:lnTo>
                    <a:pt x="231495" y="0"/>
                  </a:lnTo>
                  <a:lnTo>
                    <a:pt x="2411120" y="0"/>
                  </a:lnTo>
                  <a:lnTo>
                    <a:pt x="2457774" y="4703"/>
                  </a:lnTo>
                  <a:lnTo>
                    <a:pt x="2501228" y="18192"/>
                  </a:lnTo>
                  <a:lnTo>
                    <a:pt x="2540551" y="39535"/>
                  </a:lnTo>
                  <a:lnTo>
                    <a:pt x="2574812" y="67803"/>
                  </a:lnTo>
                  <a:lnTo>
                    <a:pt x="2603080" y="102064"/>
                  </a:lnTo>
                  <a:lnTo>
                    <a:pt x="2624423" y="141387"/>
                  </a:lnTo>
                  <a:lnTo>
                    <a:pt x="2637912" y="184841"/>
                  </a:lnTo>
                  <a:lnTo>
                    <a:pt x="2642616" y="231495"/>
                  </a:lnTo>
                  <a:lnTo>
                    <a:pt x="2642616" y="2083460"/>
                  </a:lnTo>
                  <a:lnTo>
                    <a:pt x="2637912" y="2130114"/>
                  </a:lnTo>
                  <a:lnTo>
                    <a:pt x="2624423" y="2173568"/>
                  </a:lnTo>
                  <a:lnTo>
                    <a:pt x="2603080" y="2212891"/>
                  </a:lnTo>
                  <a:lnTo>
                    <a:pt x="2574812" y="2247152"/>
                  </a:lnTo>
                  <a:lnTo>
                    <a:pt x="2540551" y="2275420"/>
                  </a:lnTo>
                  <a:lnTo>
                    <a:pt x="2501228" y="2296763"/>
                  </a:lnTo>
                  <a:lnTo>
                    <a:pt x="2457774" y="2310252"/>
                  </a:lnTo>
                  <a:lnTo>
                    <a:pt x="2411120" y="2314956"/>
                  </a:lnTo>
                  <a:lnTo>
                    <a:pt x="231495" y="2314956"/>
                  </a:lnTo>
                  <a:lnTo>
                    <a:pt x="184841" y="2310252"/>
                  </a:lnTo>
                  <a:lnTo>
                    <a:pt x="141387" y="2296763"/>
                  </a:lnTo>
                  <a:lnTo>
                    <a:pt x="102064" y="2275420"/>
                  </a:lnTo>
                  <a:lnTo>
                    <a:pt x="67803" y="2247152"/>
                  </a:lnTo>
                  <a:lnTo>
                    <a:pt x="39535" y="2212891"/>
                  </a:lnTo>
                  <a:lnTo>
                    <a:pt x="18192" y="2173568"/>
                  </a:lnTo>
                  <a:lnTo>
                    <a:pt x="4703" y="2130114"/>
                  </a:lnTo>
                  <a:lnTo>
                    <a:pt x="0" y="2083460"/>
                  </a:lnTo>
                  <a:lnTo>
                    <a:pt x="0" y="23149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9341256" y="4503981"/>
            <a:ext cx="2463800" cy="170815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 indent="147320">
              <a:lnSpc>
                <a:spcPts val="2590"/>
              </a:lnSpc>
              <a:spcBef>
                <a:spcPts val="425"/>
              </a:spcBef>
            </a:pPr>
            <a:r>
              <a:rPr dirty="0" sz="2400" spc="-15" b="1">
                <a:solidFill>
                  <a:srgbClr val="FFFFFF"/>
                </a:solidFill>
                <a:latin typeface="Microsoft JhengHei"/>
                <a:cs typeface="Microsoft JhengHei"/>
              </a:rPr>
              <a:t>縣市/學校將財</a:t>
            </a:r>
            <a:r>
              <a:rPr dirty="0" sz="2400" spc="-50" b="1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Microsoft JhengHei"/>
                <a:cs typeface="Microsoft JhengHei"/>
              </a:rPr>
              <a:t>產標籤送至各校，</a:t>
            </a:r>
            <a:r>
              <a:rPr dirty="0" sz="2400" spc="-10" b="1">
                <a:solidFill>
                  <a:srgbClr val="FFFFFF"/>
                </a:solidFill>
                <a:latin typeface="Microsoft JhengHei"/>
                <a:cs typeface="Microsoft JhengHei"/>
              </a:rPr>
              <a:t>各校協助貼至載</a:t>
            </a:r>
            <a:r>
              <a:rPr dirty="0" sz="2400" spc="-50" b="1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Microsoft JhengHei"/>
                <a:cs typeface="Microsoft JhengHei"/>
              </a:rPr>
              <a:t>具、充電車，並</a:t>
            </a:r>
            <a:r>
              <a:rPr dirty="0" sz="2400" spc="-50" b="1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Microsoft JhengHei"/>
                <a:cs typeface="Microsoft JhengHei"/>
              </a:rPr>
              <a:t>建立清冊，回傳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0013340" y="6149901"/>
            <a:ext cx="939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FFFFFF"/>
                </a:solidFill>
                <a:latin typeface="Microsoft JhengHei"/>
                <a:cs typeface="Microsoft JhengHei"/>
              </a:rPr>
              <a:t>給縣市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8491728" y="5143500"/>
            <a:ext cx="562610" cy="631190"/>
          </a:xfrm>
          <a:custGeom>
            <a:avLst/>
            <a:gdLst/>
            <a:ahLst/>
            <a:cxnLst/>
            <a:rect l="l" t="t" r="r" b="b"/>
            <a:pathLst>
              <a:path w="562609" h="631189">
                <a:moveTo>
                  <a:pt x="281178" y="0"/>
                </a:moveTo>
                <a:lnTo>
                  <a:pt x="281178" y="126187"/>
                </a:lnTo>
                <a:lnTo>
                  <a:pt x="0" y="126187"/>
                </a:lnTo>
                <a:lnTo>
                  <a:pt x="0" y="504748"/>
                </a:lnTo>
                <a:lnTo>
                  <a:pt x="281178" y="504748"/>
                </a:lnTo>
                <a:lnTo>
                  <a:pt x="281178" y="630936"/>
                </a:lnTo>
                <a:lnTo>
                  <a:pt x="562356" y="315468"/>
                </a:lnTo>
                <a:lnTo>
                  <a:pt x="281178" y="0"/>
                </a:lnTo>
                <a:close/>
              </a:path>
            </a:pathLst>
          </a:custGeom>
          <a:solidFill>
            <a:srgbClr val="9EACD7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47669" y="1485504"/>
            <a:ext cx="5894705" cy="825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35" b="1">
                <a:solidFill>
                  <a:srgbClr val="006666"/>
                </a:solidFill>
                <a:latin typeface="Microsoft JhengHei"/>
                <a:cs typeface="Microsoft JhengHei"/>
              </a:rPr>
              <a:t>六</a:t>
            </a:r>
            <a:r>
              <a:rPr dirty="0" sz="2800" spc="-35" b="1">
                <a:solidFill>
                  <a:srgbClr val="006666"/>
                </a:solidFill>
                <a:latin typeface="Microsoft JhengHei"/>
                <a:cs typeface="Microsoft JhengHei"/>
              </a:rPr>
              <a:t>、</a:t>
            </a:r>
            <a:r>
              <a:rPr dirty="0" sz="2800" spc="-35" b="1">
                <a:solidFill>
                  <a:srgbClr val="006666"/>
                </a:solidFill>
                <a:latin typeface="Microsoft JhengHei"/>
                <a:cs typeface="Microsoft JhengHei"/>
              </a:rPr>
              <a:t>保</a:t>
            </a:r>
            <a:r>
              <a:rPr dirty="0" sz="2800" spc="-35" b="1">
                <a:solidFill>
                  <a:srgbClr val="006666"/>
                </a:solidFill>
                <a:latin typeface="Microsoft JhengHei"/>
                <a:cs typeface="Microsoft JhengHei"/>
              </a:rPr>
              <a:t>固</a:t>
            </a:r>
            <a:r>
              <a:rPr dirty="0" sz="2800" spc="-35" b="1">
                <a:solidFill>
                  <a:srgbClr val="006666"/>
                </a:solidFill>
                <a:latin typeface="Microsoft JhengHei"/>
                <a:cs typeface="Microsoft JhengHei"/>
              </a:rPr>
              <a:t>維</a:t>
            </a:r>
            <a:r>
              <a:rPr dirty="0" sz="2800" spc="-35" b="1">
                <a:solidFill>
                  <a:srgbClr val="006666"/>
                </a:solidFill>
                <a:latin typeface="Microsoft JhengHei"/>
                <a:cs typeface="Microsoft JhengHei"/>
              </a:rPr>
              <a:t>護</a:t>
            </a:r>
            <a:r>
              <a:rPr dirty="0" sz="2800" spc="-35" b="1">
                <a:solidFill>
                  <a:srgbClr val="006666"/>
                </a:solidFill>
                <a:latin typeface="Microsoft JhengHei"/>
                <a:cs typeface="Microsoft JhengHei"/>
              </a:rPr>
              <a:t>經</a:t>
            </a:r>
            <a:r>
              <a:rPr dirty="0" sz="2800" spc="-35" b="1">
                <a:solidFill>
                  <a:srgbClr val="006666"/>
                </a:solidFill>
                <a:latin typeface="Microsoft JhengHei"/>
                <a:cs typeface="Microsoft JhengHei"/>
              </a:rPr>
              <a:t>銷</a:t>
            </a:r>
            <a:r>
              <a:rPr dirty="0" sz="2800" spc="-35" b="1">
                <a:solidFill>
                  <a:srgbClr val="006666"/>
                </a:solidFill>
                <a:latin typeface="Microsoft JhengHei"/>
                <a:cs typeface="Microsoft JhengHei"/>
              </a:rPr>
              <a:t>商</a:t>
            </a:r>
            <a:r>
              <a:rPr dirty="0" sz="2800" spc="-35" b="1">
                <a:solidFill>
                  <a:srgbClr val="006666"/>
                </a:solidFill>
                <a:latin typeface="Microsoft JhengHei"/>
                <a:cs typeface="Microsoft JhengHei"/>
              </a:rPr>
              <a:t>聯</a:t>
            </a:r>
            <a:r>
              <a:rPr dirty="0" sz="2800" spc="-35" b="1">
                <a:solidFill>
                  <a:srgbClr val="006666"/>
                </a:solidFill>
                <a:latin typeface="Microsoft JhengHei"/>
                <a:cs typeface="Microsoft JhengHei"/>
              </a:rPr>
              <a:t>繫</a:t>
            </a:r>
            <a:r>
              <a:rPr dirty="0" sz="2800" spc="-35" b="1">
                <a:solidFill>
                  <a:srgbClr val="006666"/>
                </a:solidFill>
                <a:latin typeface="Microsoft JhengHei"/>
                <a:cs typeface="Microsoft JhengHei"/>
              </a:rPr>
              <a:t>窗</a:t>
            </a:r>
            <a:r>
              <a:rPr dirty="0" sz="2800" spc="-50" b="1">
                <a:solidFill>
                  <a:srgbClr val="006666"/>
                </a:solidFill>
                <a:latin typeface="Microsoft JhengHei"/>
                <a:cs typeface="Microsoft JhengHei"/>
              </a:rPr>
              <a:t>口</a:t>
            </a:r>
            <a:endParaRPr sz="2800">
              <a:latin typeface="Microsoft JhengHei"/>
              <a:cs typeface="Microsoft JhengHei"/>
            </a:endParaRPr>
          </a:p>
          <a:p>
            <a:pPr marL="699770">
              <a:lnSpc>
                <a:spcPct val="100000"/>
              </a:lnSpc>
              <a:spcBef>
                <a:spcPts val="65"/>
              </a:spcBef>
            </a:pPr>
            <a:r>
              <a:rPr dirty="0" sz="2400" spc="-5" b="1">
                <a:solidFill>
                  <a:srgbClr val="C00000"/>
                </a:solidFill>
                <a:latin typeface="Microsoft JhengHei"/>
                <a:cs typeface="Microsoft JhengHei"/>
              </a:rPr>
              <a:t>每臺載具背面均有經銷商聯繫維護標籤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6251445" y="0"/>
            <a:ext cx="5941060" cy="467995"/>
          </a:xfrm>
          <a:custGeom>
            <a:avLst/>
            <a:gdLst/>
            <a:ahLst/>
            <a:cxnLst/>
            <a:rect l="l" t="t" r="r" b="b"/>
            <a:pathLst>
              <a:path w="5941059" h="467995">
                <a:moveTo>
                  <a:pt x="5706618" y="0"/>
                </a:moveTo>
                <a:lnTo>
                  <a:pt x="233934" y="0"/>
                </a:lnTo>
                <a:lnTo>
                  <a:pt x="186788" y="4752"/>
                </a:lnTo>
                <a:lnTo>
                  <a:pt x="142876" y="18383"/>
                </a:lnTo>
                <a:lnTo>
                  <a:pt x="103139" y="39952"/>
                </a:lnTo>
                <a:lnTo>
                  <a:pt x="68518" y="68518"/>
                </a:lnTo>
                <a:lnTo>
                  <a:pt x="39952" y="103139"/>
                </a:lnTo>
                <a:lnTo>
                  <a:pt x="18383" y="142876"/>
                </a:lnTo>
                <a:lnTo>
                  <a:pt x="4752" y="186788"/>
                </a:lnTo>
                <a:lnTo>
                  <a:pt x="0" y="233934"/>
                </a:lnTo>
                <a:lnTo>
                  <a:pt x="0" y="467868"/>
                </a:lnTo>
                <a:lnTo>
                  <a:pt x="5940552" y="467868"/>
                </a:lnTo>
                <a:lnTo>
                  <a:pt x="5940552" y="233934"/>
                </a:lnTo>
                <a:lnTo>
                  <a:pt x="5935799" y="186788"/>
                </a:lnTo>
                <a:lnTo>
                  <a:pt x="5922168" y="142876"/>
                </a:lnTo>
                <a:lnTo>
                  <a:pt x="5900599" y="103139"/>
                </a:lnTo>
                <a:lnTo>
                  <a:pt x="5872033" y="68518"/>
                </a:lnTo>
                <a:lnTo>
                  <a:pt x="5837412" y="39952"/>
                </a:lnTo>
                <a:lnTo>
                  <a:pt x="5797675" y="18383"/>
                </a:lnTo>
                <a:lnTo>
                  <a:pt x="5753763" y="4752"/>
                </a:lnTo>
                <a:lnTo>
                  <a:pt x="5706618" y="0"/>
                </a:lnTo>
                <a:close/>
              </a:path>
            </a:pathLst>
          </a:custGeom>
          <a:solidFill>
            <a:srgbClr val="D4E7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肆</a:t>
            </a:r>
            <a:r>
              <a:rPr dirty="0" spc="-35"/>
              <a:t>、</a:t>
            </a:r>
            <a:r>
              <a:rPr dirty="0" spc="-35"/>
              <a:t>載</a:t>
            </a:r>
            <a:r>
              <a:rPr dirty="0" spc="-35"/>
              <a:t>具</a:t>
            </a:r>
            <a:r>
              <a:rPr dirty="0" spc="-35"/>
              <a:t>配</a:t>
            </a:r>
            <a:r>
              <a:rPr dirty="0" spc="-35"/>
              <a:t>送</a:t>
            </a:r>
            <a:r>
              <a:rPr dirty="0" spc="-35"/>
              <a:t>說</a:t>
            </a:r>
            <a:r>
              <a:rPr dirty="0" spc="-50"/>
              <a:t>明</a:t>
            </a: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1825655" y="2706771"/>
          <a:ext cx="9311005" cy="2412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8360"/>
                <a:gridCol w="2811144"/>
                <a:gridCol w="3100070"/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2400" spc="-2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經銷商</a:t>
                      </a:r>
                      <a:endParaRPr sz="24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47419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2400" spc="-2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負責人</a:t>
                      </a:r>
                      <a:endParaRPr sz="24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2400" spc="-15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聯絡方式</a:t>
                      </a:r>
                      <a:endParaRPr sz="24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656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dirty="0" sz="2400" spc="-5">
                          <a:latin typeface="Microsoft JhengHei"/>
                          <a:cs typeface="Microsoft JhengHei"/>
                        </a:rPr>
                        <a:t>晶盛科技股份有限公司</a:t>
                      </a:r>
                      <a:endParaRPr sz="24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365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47419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dirty="0" sz="2400" spc="-20">
                          <a:latin typeface="Microsoft JhengHei"/>
                          <a:cs typeface="Microsoft JhengHei"/>
                        </a:rPr>
                        <a:t>褚道奇</a:t>
                      </a:r>
                      <a:endParaRPr sz="24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365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2400" spc="-10">
                          <a:latin typeface="Arial"/>
                          <a:cs typeface="Arial"/>
                        </a:rPr>
                        <a:t>0988-114549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37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624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2400" spc="-10">
                          <a:latin typeface="Microsoft JhengHei"/>
                          <a:cs typeface="Microsoft JhengHei"/>
                        </a:rPr>
                        <a:t>宏碁股份有限公司</a:t>
                      </a:r>
                      <a:endParaRPr sz="24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206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47419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2400" spc="-20">
                          <a:latin typeface="Microsoft JhengHei"/>
                          <a:cs typeface="Microsoft JhengHei"/>
                        </a:rPr>
                        <a:t>鄞芳儀</a:t>
                      </a:r>
                      <a:endParaRPr sz="24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206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2400" spc="-10">
                          <a:latin typeface="Arial"/>
                          <a:cs typeface="Arial"/>
                        </a:rPr>
                        <a:t>0918-575140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225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6737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dirty="0" sz="2400" spc="-5">
                          <a:latin typeface="Microsoft JhengHei"/>
                          <a:cs typeface="Microsoft JhengHei"/>
                        </a:rPr>
                        <a:t>國眾電腦股份有限公司</a:t>
                      </a:r>
                      <a:endParaRPr sz="24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45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47419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dirty="0" sz="2400" spc="-20">
                          <a:latin typeface="Microsoft JhengHei"/>
                          <a:cs typeface="Microsoft JhengHei"/>
                        </a:rPr>
                        <a:t>張詠傑</a:t>
                      </a:r>
                      <a:endParaRPr sz="24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454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dirty="0" sz="2400" spc="-10">
                          <a:latin typeface="Arial"/>
                          <a:cs typeface="Arial"/>
                        </a:rPr>
                        <a:t>0937-543063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146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5059" y="490783"/>
            <a:ext cx="357822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0" b="1">
                <a:solidFill>
                  <a:srgbClr val="244A70"/>
                </a:solidFill>
                <a:latin typeface="Microsoft JhengHei"/>
                <a:cs typeface="Microsoft JhengHei"/>
              </a:rPr>
              <a:t>學</a:t>
            </a:r>
            <a:r>
              <a:rPr dirty="0" sz="4000" spc="-40" b="1">
                <a:solidFill>
                  <a:srgbClr val="244A70"/>
                </a:solidFill>
                <a:latin typeface="Microsoft JhengHei"/>
                <a:cs typeface="Microsoft JhengHei"/>
              </a:rPr>
              <a:t>校</a:t>
            </a:r>
            <a:r>
              <a:rPr dirty="0" sz="4000" spc="-40" b="1">
                <a:solidFill>
                  <a:srgbClr val="244A70"/>
                </a:solidFill>
                <a:latin typeface="Microsoft JhengHei"/>
                <a:cs typeface="Microsoft JhengHei"/>
              </a:rPr>
              <a:t>簽</a:t>
            </a:r>
            <a:r>
              <a:rPr dirty="0" sz="4000" spc="-40" b="1">
                <a:solidFill>
                  <a:srgbClr val="244A70"/>
                </a:solidFill>
                <a:latin typeface="Microsoft JhengHei"/>
                <a:cs typeface="Microsoft JhengHei"/>
              </a:rPr>
              <a:t>收</a:t>
            </a:r>
            <a:r>
              <a:rPr dirty="0" sz="4000" spc="-40" b="1">
                <a:solidFill>
                  <a:srgbClr val="244A70"/>
                </a:solidFill>
                <a:latin typeface="Microsoft JhengHei"/>
                <a:cs typeface="Microsoft JhengHei"/>
              </a:rPr>
              <a:t>表</a:t>
            </a:r>
            <a:r>
              <a:rPr dirty="0" sz="4000" spc="-40" b="1">
                <a:solidFill>
                  <a:srgbClr val="244A70"/>
                </a:solidFill>
                <a:latin typeface="Microsoft JhengHei"/>
                <a:cs typeface="Microsoft JhengHei"/>
              </a:rPr>
              <a:t>格</a:t>
            </a:r>
            <a:r>
              <a:rPr dirty="0" sz="4000" spc="-50" b="1">
                <a:solidFill>
                  <a:srgbClr val="244A70"/>
                </a:solidFill>
                <a:latin typeface="Microsoft JhengHei"/>
                <a:cs typeface="Microsoft JhengHei"/>
              </a:rPr>
              <a:t>式</a:t>
            </a:r>
            <a:endParaRPr sz="4000">
              <a:latin typeface="Microsoft JhengHei"/>
              <a:cs typeface="Microsoft JhengHe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肆</a:t>
            </a:r>
            <a:r>
              <a:rPr dirty="0" spc="-35"/>
              <a:t>、</a:t>
            </a:r>
            <a:r>
              <a:rPr dirty="0" spc="-35"/>
              <a:t>載</a:t>
            </a:r>
            <a:r>
              <a:rPr dirty="0" spc="-35"/>
              <a:t>具</a:t>
            </a:r>
            <a:r>
              <a:rPr dirty="0" spc="-35"/>
              <a:t>配</a:t>
            </a:r>
            <a:r>
              <a:rPr dirty="0" spc="-35"/>
              <a:t>送</a:t>
            </a:r>
            <a:r>
              <a:rPr dirty="0" spc="-35"/>
              <a:t>說</a:t>
            </a:r>
            <a:r>
              <a:rPr dirty="0" spc="-50"/>
              <a:t>明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1725903" y="6398144"/>
            <a:ext cx="2508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solidFill>
                  <a:srgbClr val="8A8A8A"/>
                </a:solidFill>
                <a:latin typeface="Arial"/>
                <a:cs typeface="Arial"/>
              </a:rPr>
              <a:t>24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96724" y="2890159"/>
            <a:ext cx="459740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0"/>
              <a:t>伍、教育訓練</a:t>
            </a:r>
            <a:endParaRPr sz="6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5944" y="372336"/>
            <a:ext cx="11849735" cy="2600960"/>
          </a:xfrm>
          <a:prstGeom prst="rect">
            <a:avLst/>
          </a:prstGeom>
        </p:spPr>
        <p:txBody>
          <a:bodyPr wrap="square" lIns="0" tIns="300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370"/>
              </a:spcBef>
            </a:pPr>
            <a:r>
              <a:rPr dirty="0" sz="3200" b="1">
                <a:solidFill>
                  <a:srgbClr val="244A70"/>
                </a:solidFill>
                <a:latin typeface="Microsoft JhengHei"/>
                <a:cs typeface="Microsoft JhengHei"/>
              </a:rPr>
              <a:t>一、</a:t>
            </a:r>
            <a:r>
              <a:rPr dirty="0" sz="3200" spc="-30" b="1">
                <a:solidFill>
                  <a:srgbClr val="244A70"/>
                </a:solidFill>
                <a:latin typeface="Microsoft JhengHei"/>
                <a:cs typeface="Microsoft JhengHei"/>
              </a:rPr>
              <a:t>BYOD&amp;THSD</a:t>
            </a:r>
            <a:r>
              <a:rPr dirty="0" sz="3200" spc="-25" b="1">
                <a:solidFill>
                  <a:srgbClr val="244A70"/>
                </a:solidFill>
                <a:latin typeface="Microsoft JhengHei"/>
                <a:cs typeface="Microsoft JhengHei"/>
              </a:rPr>
              <a:t>專屬增能研習</a:t>
            </a:r>
            <a:endParaRPr sz="3200">
              <a:latin typeface="Microsoft JhengHei"/>
              <a:cs typeface="Microsoft JhengHei"/>
            </a:endParaRPr>
          </a:p>
          <a:p>
            <a:pPr marL="226060">
              <a:lnSpc>
                <a:spcPct val="100000"/>
              </a:lnSpc>
              <a:spcBef>
                <a:spcPts val="1975"/>
              </a:spcBef>
            </a:pPr>
            <a:r>
              <a:rPr dirty="0" sz="2800" spc="-10" b="1">
                <a:latin typeface="Arial"/>
                <a:cs typeface="Arial"/>
              </a:rPr>
              <a:t>(</a:t>
            </a:r>
            <a:r>
              <a:rPr dirty="0" sz="2800" spc="-35" b="1">
                <a:latin typeface="Microsoft JhengHei"/>
                <a:cs typeface="Microsoft JhengHei"/>
              </a:rPr>
              <a:t>一</a:t>
            </a:r>
            <a:r>
              <a:rPr dirty="0" sz="2800" spc="-10" b="1">
                <a:latin typeface="Arial"/>
                <a:cs typeface="Arial"/>
              </a:rPr>
              <a:t>)</a:t>
            </a:r>
            <a:r>
              <a:rPr dirty="0" sz="2800" spc="-35" b="1">
                <a:latin typeface="Microsoft JhengHei"/>
                <a:cs typeface="Microsoft JhengHei"/>
              </a:rPr>
              <a:t>課</a:t>
            </a:r>
            <a:r>
              <a:rPr dirty="0" sz="2800" spc="-35" b="1">
                <a:latin typeface="Microsoft JhengHei"/>
                <a:cs typeface="Microsoft JhengHei"/>
              </a:rPr>
              <a:t>程</a:t>
            </a:r>
            <a:r>
              <a:rPr dirty="0" sz="2800" spc="-35" b="1">
                <a:latin typeface="Microsoft JhengHei"/>
                <a:cs typeface="Microsoft JhengHei"/>
              </a:rPr>
              <a:t>將</a:t>
            </a:r>
            <a:r>
              <a:rPr dirty="0" sz="2800" spc="-35" b="1">
                <a:latin typeface="Microsoft JhengHei"/>
                <a:cs typeface="Microsoft JhengHei"/>
              </a:rPr>
              <a:t>於</a:t>
            </a:r>
            <a:r>
              <a:rPr dirty="0" sz="2800" spc="-35" b="1">
                <a:latin typeface="Microsoft JhengHei"/>
                <a:cs typeface="Microsoft JhengHei"/>
              </a:rPr>
              <a:t>全</a:t>
            </a:r>
            <a:r>
              <a:rPr dirty="0" sz="2800" spc="-35" b="1">
                <a:latin typeface="Microsoft JhengHei"/>
                <a:cs typeface="Microsoft JhengHei"/>
              </a:rPr>
              <a:t>教</a:t>
            </a:r>
            <a:r>
              <a:rPr dirty="0" sz="2800" spc="-35" b="1">
                <a:latin typeface="Microsoft JhengHei"/>
                <a:cs typeface="Microsoft JhengHei"/>
              </a:rPr>
              <a:t>網</a:t>
            </a:r>
            <a:r>
              <a:rPr dirty="0" sz="2800" spc="-35" b="1">
                <a:latin typeface="Microsoft JhengHei"/>
                <a:cs typeface="Microsoft JhengHei"/>
              </a:rPr>
              <a:t>開</a:t>
            </a:r>
            <a:r>
              <a:rPr dirty="0" sz="2800" spc="-35" b="1">
                <a:latin typeface="Microsoft JhengHei"/>
                <a:cs typeface="Microsoft JhengHei"/>
              </a:rPr>
              <a:t>設</a:t>
            </a:r>
            <a:r>
              <a:rPr dirty="0" sz="2800" spc="-35" b="1">
                <a:latin typeface="Microsoft JhengHei"/>
                <a:cs typeface="Microsoft JhengHei"/>
              </a:rPr>
              <a:t>，</a:t>
            </a:r>
            <a:r>
              <a:rPr dirty="0" sz="2800" spc="-35" b="1">
                <a:latin typeface="Microsoft JhengHei"/>
                <a:cs typeface="Microsoft JhengHei"/>
              </a:rPr>
              <a:t>提</a:t>
            </a:r>
            <a:r>
              <a:rPr dirty="0" sz="2800" spc="-35" b="1">
                <a:latin typeface="Microsoft JhengHei"/>
                <a:cs typeface="Microsoft JhengHei"/>
              </a:rPr>
              <a:t>供</a:t>
            </a:r>
            <a:r>
              <a:rPr dirty="0" sz="2800" spc="-35" b="1">
                <a:latin typeface="Microsoft JhengHei"/>
                <a:cs typeface="Microsoft JhengHei"/>
              </a:rPr>
              <a:t>老</a:t>
            </a:r>
            <a:r>
              <a:rPr dirty="0" sz="2800" spc="-25" b="1">
                <a:latin typeface="Microsoft JhengHei"/>
                <a:cs typeface="Microsoft JhengHei"/>
              </a:rPr>
              <a:t>師</a:t>
            </a:r>
            <a:r>
              <a:rPr dirty="0" sz="2800" spc="-35" b="1">
                <a:latin typeface="Microsoft JhengHei"/>
                <a:cs typeface="Microsoft JhengHei"/>
              </a:rPr>
              <a:t>研</a:t>
            </a:r>
            <a:r>
              <a:rPr dirty="0" sz="2800" spc="-35" b="1">
                <a:latin typeface="Microsoft JhengHei"/>
                <a:cs typeface="Microsoft JhengHei"/>
              </a:rPr>
              <a:t>習</a:t>
            </a:r>
            <a:r>
              <a:rPr dirty="0" sz="2800" spc="-40" b="1">
                <a:latin typeface="Microsoft JhengHei"/>
                <a:cs typeface="Microsoft JhengHei"/>
              </a:rPr>
              <a:t>時數</a:t>
            </a:r>
            <a:endParaRPr sz="2800">
              <a:latin typeface="Microsoft JhengHei"/>
              <a:cs typeface="Microsoft JhengHei"/>
            </a:endParaRPr>
          </a:p>
          <a:p>
            <a:pPr marL="226060">
              <a:lnSpc>
                <a:spcPct val="100000"/>
              </a:lnSpc>
            </a:pPr>
            <a:r>
              <a:rPr dirty="0" sz="2800" spc="-10" b="1">
                <a:latin typeface="Arial"/>
                <a:cs typeface="Arial"/>
              </a:rPr>
              <a:t>(</a:t>
            </a:r>
            <a:r>
              <a:rPr dirty="0" sz="2800" spc="-35" b="1">
                <a:latin typeface="Microsoft JhengHei"/>
                <a:cs typeface="Microsoft JhengHei"/>
              </a:rPr>
              <a:t>二</a:t>
            </a:r>
            <a:r>
              <a:rPr dirty="0" sz="2800" spc="-10" b="1">
                <a:latin typeface="Arial"/>
                <a:cs typeface="Arial"/>
              </a:rPr>
              <a:t>)</a:t>
            </a:r>
            <a:r>
              <a:rPr dirty="0" sz="2800" spc="-35" b="1">
                <a:latin typeface="Microsoft JhengHei"/>
                <a:cs typeface="Microsoft JhengHei"/>
              </a:rPr>
              <a:t>研</a:t>
            </a:r>
            <a:r>
              <a:rPr dirty="0" sz="2800" spc="-35" b="1">
                <a:latin typeface="Microsoft JhengHei"/>
                <a:cs typeface="Microsoft JhengHei"/>
              </a:rPr>
              <a:t>習</a:t>
            </a:r>
            <a:r>
              <a:rPr dirty="0" sz="2800" spc="-35" b="1">
                <a:latin typeface="Microsoft JhengHei"/>
                <a:cs typeface="Microsoft JhengHei"/>
              </a:rPr>
              <a:t>後</a:t>
            </a:r>
            <a:r>
              <a:rPr dirty="0" sz="2800" spc="-35" b="1">
                <a:latin typeface="Microsoft JhengHei"/>
                <a:cs typeface="Microsoft JhengHei"/>
              </a:rPr>
              <a:t>均</a:t>
            </a:r>
            <a:r>
              <a:rPr dirty="0" sz="2800" spc="-35" b="1">
                <a:latin typeface="Microsoft JhengHei"/>
                <a:cs typeface="Microsoft JhengHei"/>
              </a:rPr>
              <a:t>將</a:t>
            </a:r>
            <a:r>
              <a:rPr dirty="0" sz="2800" spc="-35" b="1">
                <a:latin typeface="Microsoft JhengHei"/>
                <a:cs typeface="Microsoft JhengHei"/>
              </a:rPr>
              <a:t>教</a:t>
            </a:r>
            <a:r>
              <a:rPr dirty="0" sz="2800" spc="-35" b="1">
                <a:latin typeface="Microsoft JhengHei"/>
                <a:cs typeface="Microsoft JhengHei"/>
              </a:rPr>
              <a:t>育</a:t>
            </a:r>
            <a:r>
              <a:rPr dirty="0" sz="2800" spc="-35" b="1">
                <a:latin typeface="Microsoft JhengHei"/>
                <a:cs typeface="Microsoft JhengHei"/>
              </a:rPr>
              <a:t>訓</a:t>
            </a:r>
            <a:r>
              <a:rPr dirty="0" sz="2800" spc="-35" b="1">
                <a:latin typeface="Microsoft JhengHei"/>
                <a:cs typeface="Microsoft JhengHei"/>
              </a:rPr>
              <a:t>練</a:t>
            </a:r>
            <a:r>
              <a:rPr dirty="0" sz="2800" spc="-35" b="1">
                <a:latin typeface="Microsoft JhengHei"/>
                <a:cs typeface="Microsoft JhengHei"/>
              </a:rPr>
              <a:t>影</a:t>
            </a:r>
            <a:r>
              <a:rPr dirty="0" sz="2800" spc="-35" b="1">
                <a:latin typeface="Microsoft JhengHei"/>
                <a:cs typeface="Microsoft JhengHei"/>
              </a:rPr>
              <a:t>片</a:t>
            </a:r>
            <a:r>
              <a:rPr dirty="0" sz="2800" spc="-35" b="1">
                <a:latin typeface="Microsoft JhengHei"/>
                <a:cs typeface="Microsoft JhengHei"/>
              </a:rPr>
              <a:t>及</a:t>
            </a:r>
            <a:r>
              <a:rPr dirty="0" sz="2800" spc="-35" b="1">
                <a:latin typeface="Microsoft JhengHei"/>
                <a:cs typeface="Microsoft JhengHei"/>
              </a:rPr>
              <a:t>講</a:t>
            </a:r>
            <a:r>
              <a:rPr dirty="0" sz="2800" spc="-25" b="1">
                <a:latin typeface="Microsoft JhengHei"/>
                <a:cs typeface="Microsoft JhengHei"/>
              </a:rPr>
              <a:t>義</a:t>
            </a:r>
            <a:r>
              <a:rPr dirty="0" sz="2800" spc="-35" b="1">
                <a:latin typeface="Microsoft JhengHei"/>
                <a:cs typeface="Microsoft JhengHei"/>
              </a:rPr>
              <a:t>等</a:t>
            </a:r>
            <a:r>
              <a:rPr dirty="0" sz="2800" spc="-35" b="1">
                <a:latin typeface="Microsoft JhengHei"/>
                <a:cs typeface="Microsoft JhengHei"/>
              </a:rPr>
              <a:t>資</a:t>
            </a:r>
            <a:r>
              <a:rPr dirty="0" sz="2800" spc="-25" b="1">
                <a:latin typeface="Microsoft JhengHei"/>
                <a:cs typeface="Microsoft JhengHei"/>
              </a:rPr>
              <a:t>料</a:t>
            </a:r>
            <a:r>
              <a:rPr dirty="0" sz="2800" spc="-35" b="1">
                <a:latin typeface="Microsoft JhengHei"/>
                <a:cs typeface="Microsoft JhengHei"/>
              </a:rPr>
              <a:t>連</a:t>
            </a:r>
            <a:r>
              <a:rPr dirty="0" sz="2800" spc="-35" b="1">
                <a:latin typeface="Microsoft JhengHei"/>
                <a:cs typeface="Microsoft JhengHei"/>
              </a:rPr>
              <a:t>結</a:t>
            </a:r>
            <a:r>
              <a:rPr dirty="0" sz="2800" spc="-25" b="1">
                <a:latin typeface="Microsoft JhengHei"/>
                <a:cs typeface="Microsoft JhengHei"/>
              </a:rPr>
              <a:t>公</a:t>
            </a:r>
            <a:r>
              <a:rPr dirty="0" sz="2800" spc="-35" b="1">
                <a:latin typeface="Microsoft JhengHei"/>
                <a:cs typeface="Microsoft JhengHei"/>
              </a:rPr>
              <a:t>告</a:t>
            </a:r>
            <a:r>
              <a:rPr dirty="0" sz="2800" spc="-35" b="1">
                <a:latin typeface="Microsoft JhengHei"/>
                <a:cs typeface="Microsoft JhengHei"/>
              </a:rPr>
              <a:t>於</a:t>
            </a:r>
            <a:r>
              <a:rPr dirty="0" sz="2800" spc="-25" b="1">
                <a:latin typeface="Microsoft JhengHei"/>
                <a:cs typeface="Microsoft JhengHei"/>
              </a:rPr>
              <a:t>群</a:t>
            </a:r>
            <a:r>
              <a:rPr dirty="0" sz="2800" spc="-35" b="1">
                <a:latin typeface="Microsoft JhengHei"/>
                <a:cs typeface="Microsoft JhengHei"/>
              </a:rPr>
              <a:t>組</a:t>
            </a:r>
            <a:r>
              <a:rPr dirty="0" sz="2800" spc="-35" b="1">
                <a:latin typeface="Microsoft JhengHei"/>
                <a:cs typeface="Microsoft JhengHei"/>
              </a:rPr>
              <a:t>供</a:t>
            </a:r>
            <a:r>
              <a:rPr dirty="0" sz="2800" spc="-25" b="1">
                <a:latin typeface="Microsoft JhengHei"/>
                <a:cs typeface="Microsoft JhengHei"/>
              </a:rPr>
              <a:t>教</a:t>
            </a:r>
            <a:r>
              <a:rPr dirty="0" sz="2800" spc="-35" b="1">
                <a:latin typeface="Microsoft JhengHei"/>
                <a:cs typeface="Microsoft JhengHei"/>
              </a:rPr>
              <a:t>師</a:t>
            </a:r>
            <a:r>
              <a:rPr dirty="0" sz="2800" spc="-35" b="1">
                <a:latin typeface="Microsoft JhengHei"/>
                <a:cs typeface="Microsoft JhengHei"/>
              </a:rPr>
              <a:t>下</a:t>
            </a:r>
            <a:r>
              <a:rPr dirty="0" sz="2800" spc="-25" b="1">
                <a:latin typeface="Microsoft JhengHei"/>
                <a:cs typeface="Microsoft JhengHei"/>
              </a:rPr>
              <a:t>載</a:t>
            </a:r>
            <a:r>
              <a:rPr dirty="0" sz="2800" spc="-35" b="1">
                <a:latin typeface="Microsoft JhengHei"/>
                <a:cs typeface="Microsoft JhengHei"/>
              </a:rPr>
              <a:t>使</a:t>
            </a:r>
            <a:r>
              <a:rPr dirty="0" sz="2800" spc="-50" b="1">
                <a:latin typeface="Microsoft JhengHei"/>
                <a:cs typeface="Microsoft JhengHei"/>
              </a:rPr>
              <a:t>用</a:t>
            </a:r>
            <a:endParaRPr sz="2800">
              <a:latin typeface="Microsoft JhengHei"/>
              <a:cs typeface="Microsoft JhengHei"/>
            </a:endParaRPr>
          </a:p>
          <a:p>
            <a:pPr marL="850265">
              <a:lnSpc>
                <a:spcPct val="100000"/>
              </a:lnSpc>
              <a:spcBef>
                <a:spcPts val="2115"/>
              </a:spcBef>
            </a:pPr>
            <a:r>
              <a:rPr dirty="0" sz="2800" spc="-20" b="1">
                <a:latin typeface="Microsoft JhengHei"/>
                <a:cs typeface="Microsoft JhengHei"/>
              </a:rPr>
              <a:t>1.</a:t>
            </a:r>
            <a:r>
              <a:rPr dirty="0" sz="2800" spc="-35" b="1">
                <a:latin typeface="Microsoft JhengHei"/>
                <a:cs typeface="Microsoft JhengHei"/>
              </a:rPr>
              <a:t>原</a:t>
            </a:r>
            <a:r>
              <a:rPr dirty="0" sz="2800" spc="-35" b="1">
                <a:latin typeface="Microsoft JhengHei"/>
                <a:cs typeface="Microsoft JhengHei"/>
              </a:rPr>
              <a:t>生</a:t>
            </a:r>
            <a:r>
              <a:rPr dirty="0" sz="2800" spc="-35" b="1">
                <a:latin typeface="Microsoft JhengHei"/>
                <a:cs typeface="Microsoft JhengHei"/>
              </a:rPr>
              <a:t>MDM</a:t>
            </a:r>
            <a:r>
              <a:rPr dirty="0" sz="2800" spc="-35" b="1">
                <a:latin typeface="Microsoft JhengHei"/>
                <a:cs typeface="Microsoft JhengHei"/>
              </a:rPr>
              <a:t>增</a:t>
            </a:r>
            <a:r>
              <a:rPr dirty="0" sz="2800" spc="-35" b="1">
                <a:latin typeface="Microsoft JhengHei"/>
                <a:cs typeface="Microsoft JhengHei"/>
              </a:rPr>
              <a:t>能</a:t>
            </a:r>
            <a:r>
              <a:rPr dirty="0" sz="2800" spc="-35" b="1">
                <a:latin typeface="Microsoft JhengHei"/>
                <a:cs typeface="Microsoft JhengHei"/>
              </a:rPr>
              <a:t>研</a:t>
            </a:r>
            <a:r>
              <a:rPr dirty="0" sz="2800" spc="-50" b="1">
                <a:latin typeface="Microsoft JhengHei"/>
                <a:cs typeface="Microsoft JhengHei"/>
              </a:rPr>
              <a:t>習</a:t>
            </a:r>
            <a:endParaRPr sz="2800">
              <a:latin typeface="Microsoft JhengHei"/>
              <a:cs typeface="Microsoft JhengHei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525508" y="3064262"/>
          <a:ext cx="11141075" cy="3261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3144"/>
                <a:gridCol w="3862704"/>
                <a:gridCol w="3187700"/>
                <a:gridCol w="3044190"/>
              </a:tblGrid>
              <a:tr h="365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25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廠商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5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課程名稱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25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時間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25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講師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865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spc="-25">
                          <a:latin typeface="Microsoft JhengHei"/>
                          <a:cs typeface="Microsoft JhengHei"/>
                        </a:rPr>
                        <a:t>宏碁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Chromebook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Microsoft JhengHei"/>
                          <a:cs typeface="Microsoft JhengHei"/>
                        </a:rPr>
                        <a:t>管理應用之支援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(Google</a:t>
                      </a:r>
                      <a:r>
                        <a:rPr dirty="0" sz="18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Workspace</a:t>
                      </a:r>
                      <a:r>
                        <a:rPr dirty="0" sz="18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MDM)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951865" algn="l"/>
                        </a:tabLst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9/29(</a:t>
                      </a:r>
                      <a:r>
                        <a:rPr dirty="0" sz="1800">
                          <a:latin typeface="Microsoft JhengHei"/>
                          <a:cs typeface="Microsoft JhengHei"/>
                        </a:rPr>
                        <a:t>四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)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13:00-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16:00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>
                          <a:latin typeface="Microsoft JhengHei"/>
                          <a:cs typeface="Microsoft JhengHei"/>
                        </a:rPr>
                        <a:t>台北歐洲學校盧承璿</a:t>
                      </a:r>
                      <a:r>
                        <a:rPr dirty="0" sz="1800" spc="-10">
                          <a:latin typeface="Microsoft JhengHei"/>
                          <a:cs typeface="Microsoft JhengHei"/>
                        </a:rPr>
                        <a:t>（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Alan</a:t>
                      </a:r>
                      <a:r>
                        <a:rPr dirty="0" sz="1800" spc="-10">
                          <a:latin typeface="Microsoft JhengHei"/>
                          <a:cs typeface="Microsoft JhengHei"/>
                        </a:rPr>
                        <a:t>）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61785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50">
                        <a:latin typeface="Times New Roman"/>
                        <a:cs typeface="Times New Roman"/>
                      </a:endParaRPr>
                    </a:p>
                    <a:p>
                      <a:pPr marL="288290">
                        <a:lnSpc>
                          <a:spcPct val="100000"/>
                        </a:lnSpc>
                      </a:pPr>
                      <a:r>
                        <a:rPr dirty="0" sz="1800" spc="-25">
                          <a:latin typeface="Microsoft JhengHei"/>
                          <a:cs typeface="Microsoft JhengHei"/>
                        </a:rPr>
                        <a:t>晶盛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MDM</a:t>
                      </a:r>
                      <a:r>
                        <a:rPr dirty="0" sz="1800">
                          <a:latin typeface="Microsoft JhengHei"/>
                          <a:cs typeface="Microsoft JhengHei"/>
                        </a:rPr>
                        <a:t>設備部屬管理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(Jamf</a:t>
                      </a:r>
                      <a:r>
                        <a:rPr dirty="0" sz="18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Pro)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65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9/29(</a:t>
                      </a:r>
                      <a:r>
                        <a:rPr dirty="0" sz="1800">
                          <a:latin typeface="Microsoft JhengHei"/>
                          <a:cs typeface="Microsoft JhengHei"/>
                        </a:rPr>
                        <a:t>四</a:t>
                      </a:r>
                      <a:r>
                        <a:rPr dirty="0" sz="1800" spc="20">
                          <a:latin typeface="Arial"/>
                          <a:cs typeface="Arial"/>
                        </a:rPr>
                        <a:t>)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13:30-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16:30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65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Straight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>
                          <a:latin typeface="Microsoft JhengHei"/>
                          <a:cs typeface="Microsoft JhengHei"/>
                        </a:rPr>
                        <a:t>講師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Adam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65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6178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MDM</a:t>
                      </a:r>
                      <a:r>
                        <a:rPr dirty="0" sz="1800">
                          <a:latin typeface="Microsoft JhengHei"/>
                          <a:cs typeface="Microsoft JhengHei"/>
                        </a:rPr>
                        <a:t>設備部屬管理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(Jamf</a:t>
                      </a:r>
                      <a:r>
                        <a:rPr dirty="0" sz="18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Pro)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65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9/30(</a:t>
                      </a:r>
                      <a:r>
                        <a:rPr dirty="0" sz="1800">
                          <a:latin typeface="Microsoft JhengHei"/>
                          <a:cs typeface="Microsoft JhengHei"/>
                        </a:rPr>
                        <a:t>五</a:t>
                      </a:r>
                      <a:r>
                        <a:rPr dirty="0" sz="1800" spc="20">
                          <a:latin typeface="Arial"/>
                          <a:cs typeface="Arial"/>
                        </a:rPr>
                        <a:t>)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13:30-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16:30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65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Straight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>
                          <a:latin typeface="Microsoft JhengHei"/>
                          <a:cs typeface="Microsoft JhengHei"/>
                        </a:rPr>
                        <a:t>講師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Jimmy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65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795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0"/>
                        </a:spcBef>
                      </a:pPr>
                      <a:r>
                        <a:rPr dirty="0" sz="1800" spc="-25">
                          <a:latin typeface="Microsoft JhengHei"/>
                          <a:cs typeface="Microsoft JhengHei"/>
                        </a:rPr>
                        <a:t>國眾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2540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Intune</a:t>
                      </a:r>
                      <a:r>
                        <a:rPr dirty="0" sz="1800" spc="-15">
                          <a:latin typeface="Microsoft JhengHei"/>
                          <a:cs typeface="Microsoft JhengHei"/>
                        </a:rPr>
                        <a:t>增能研習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2540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9/30(</a:t>
                      </a:r>
                      <a:r>
                        <a:rPr dirty="0" sz="1800">
                          <a:latin typeface="Microsoft JhengHei"/>
                          <a:cs typeface="Microsoft JhengHei"/>
                        </a:rPr>
                        <a:t>五</a:t>
                      </a:r>
                      <a:r>
                        <a:rPr dirty="0" sz="1800" spc="20">
                          <a:latin typeface="Arial"/>
                          <a:cs typeface="Arial"/>
                        </a:rPr>
                        <a:t>)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09:00-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12:00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540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0"/>
                        </a:spcBef>
                      </a:pPr>
                      <a:r>
                        <a:rPr dirty="0" sz="1800" spc="-10">
                          <a:latin typeface="Microsoft JhengHei"/>
                          <a:cs typeface="Microsoft JhengHei"/>
                        </a:rPr>
                        <a:t>劉忠奇老師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2540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/>
          <p:nvPr/>
        </p:nvSpPr>
        <p:spPr>
          <a:xfrm>
            <a:off x="6251445" y="0"/>
            <a:ext cx="5941060" cy="467995"/>
          </a:xfrm>
          <a:custGeom>
            <a:avLst/>
            <a:gdLst/>
            <a:ahLst/>
            <a:cxnLst/>
            <a:rect l="l" t="t" r="r" b="b"/>
            <a:pathLst>
              <a:path w="5941059" h="467995">
                <a:moveTo>
                  <a:pt x="5706618" y="0"/>
                </a:moveTo>
                <a:lnTo>
                  <a:pt x="233934" y="0"/>
                </a:lnTo>
                <a:lnTo>
                  <a:pt x="186788" y="4752"/>
                </a:lnTo>
                <a:lnTo>
                  <a:pt x="142876" y="18383"/>
                </a:lnTo>
                <a:lnTo>
                  <a:pt x="103139" y="39952"/>
                </a:lnTo>
                <a:lnTo>
                  <a:pt x="68518" y="68518"/>
                </a:lnTo>
                <a:lnTo>
                  <a:pt x="39952" y="103139"/>
                </a:lnTo>
                <a:lnTo>
                  <a:pt x="18383" y="142876"/>
                </a:lnTo>
                <a:lnTo>
                  <a:pt x="4752" y="186788"/>
                </a:lnTo>
                <a:lnTo>
                  <a:pt x="0" y="233934"/>
                </a:lnTo>
                <a:lnTo>
                  <a:pt x="0" y="467868"/>
                </a:lnTo>
                <a:lnTo>
                  <a:pt x="5940552" y="467868"/>
                </a:lnTo>
                <a:lnTo>
                  <a:pt x="5940552" y="233934"/>
                </a:lnTo>
                <a:lnTo>
                  <a:pt x="5935799" y="186788"/>
                </a:lnTo>
                <a:lnTo>
                  <a:pt x="5922168" y="142876"/>
                </a:lnTo>
                <a:lnTo>
                  <a:pt x="5900599" y="103139"/>
                </a:lnTo>
                <a:lnTo>
                  <a:pt x="5872033" y="68518"/>
                </a:lnTo>
                <a:lnTo>
                  <a:pt x="5837412" y="39952"/>
                </a:lnTo>
                <a:lnTo>
                  <a:pt x="5797675" y="18383"/>
                </a:lnTo>
                <a:lnTo>
                  <a:pt x="5753763" y="4752"/>
                </a:lnTo>
                <a:lnTo>
                  <a:pt x="5706618" y="0"/>
                </a:lnTo>
                <a:close/>
              </a:path>
            </a:pathLst>
          </a:custGeom>
          <a:solidFill>
            <a:srgbClr val="D4E7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44344" y="11521"/>
            <a:ext cx="21564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伍</a:t>
            </a:r>
            <a:r>
              <a:rPr dirty="0" spc="-35"/>
              <a:t>、</a:t>
            </a:r>
            <a:r>
              <a:rPr dirty="0" spc="-35"/>
              <a:t>教</a:t>
            </a:r>
            <a:r>
              <a:rPr dirty="0" spc="-35"/>
              <a:t>育</a:t>
            </a:r>
            <a:r>
              <a:rPr dirty="0" spc="-35"/>
              <a:t>訓</a:t>
            </a:r>
            <a:r>
              <a:rPr dirty="0" spc="-50"/>
              <a:t>練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789871" y="1715700"/>
          <a:ext cx="10924540" cy="2500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3625"/>
                <a:gridCol w="3458210"/>
                <a:gridCol w="3458210"/>
                <a:gridCol w="2932429"/>
              </a:tblGrid>
              <a:tr h="369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25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廠商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15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課程名稱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25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時間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25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講師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648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dirty="0" sz="1800" spc="-25">
                          <a:latin typeface="Microsoft JhengHei"/>
                          <a:cs typeface="Microsoft JhengHei"/>
                        </a:rPr>
                        <a:t>晶盛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80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ipad</a:t>
                      </a:r>
                      <a:r>
                        <a:rPr dirty="0" sz="1800" spc="10">
                          <a:latin typeface="Microsoft JhengHei"/>
                          <a:cs typeface="Microsoft JhengHei"/>
                        </a:rPr>
                        <a:t>操作全攻略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– </a:t>
                      </a:r>
                      <a:r>
                        <a:rPr dirty="0" sz="1800" spc="-15">
                          <a:latin typeface="Microsoft JhengHei"/>
                          <a:cs typeface="Microsoft JhengHei"/>
                        </a:rPr>
                        <a:t>基礎操作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80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10/05(</a:t>
                      </a:r>
                      <a:r>
                        <a:rPr dirty="0" sz="1800">
                          <a:latin typeface="Microsoft JhengHei"/>
                          <a:cs typeface="Microsoft JhengHei"/>
                        </a:rPr>
                        <a:t>三</a:t>
                      </a:r>
                      <a:r>
                        <a:rPr dirty="0" sz="1800" spc="25">
                          <a:latin typeface="Arial"/>
                          <a:cs typeface="Arial"/>
                        </a:rPr>
                        <a:t>)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13:30-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15:30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80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Straight</a:t>
                      </a:r>
                      <a:r>
                        <a:rPr dirty="0" sz="18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>
                          <a:latin typeface="Microsoft JhengHei"/>
                          <a:cs typeface="Microsoft JhengHei"/>
                        </a:rPr>
                        <a:t>講師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Hardy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80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8343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5"/>
                        </a:spcBef>
                      </a:pPr>
                      <a:r>
                        <a:rPr dirty="0" sz="1800" spc="-25">
                          <a:latin typeface="Microsoft JhengHei"/>
                          <a:cs typeface="Microsoft JhengHei"/>
                        </a:rPr>
                        <a:t>國眾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273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Microsoft</a:t>
                      </a:r>
                      <a:r>
                        <a:rPr dirty="0" sz="18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Windows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Microsoft JhengHei"/>
                          <a:cs typeface="Microsoft JhengHei"/>
                        </a:rPr>
                        <a:t>基礎應用教學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365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10/05(</a:t>
                      </a:r>
                      <a:r>
                        <a:rPr dirty="0" sz="1800">
                          <a:latin typeface="Microsoft JhengHei"/>
                          <a:cs typeface="Microsoft JhengHei"/>
                        </a:rPr>
                        <a:t>三</a:t>
                      </a:r>
                      <a:r>
                        <a:rPr dirty="0" sz="1800" spc="25">
                          <a:latin typeface="Arial"/>
                          <a:cs typeface="Arial"/>
                        </a:rPr>
                        <a:t>)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13:30-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16:30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73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5"/>
                        </a:spcBef>
                      </a:pPr>
                      <a:r>
                        <a:rPr dirty="0" sz="1800" spc="-10">
                          <a:latin typeface="Microsoft JhengHei"/>
                          <a:cs typeface="Microsoft JhengHei"/>
                        </a:rPr>
                        <a:t>林士傑老師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273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648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dirty="0" sz="1800" spc="-25">
                          <a:latin typeface="Microsoft JhengHei"/>
                          <a:cs typeface="Microsoft JhengHei"/>
                        </a:rPr>
                        <a:t>國眾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80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Android</a:t>
                      </a:r>
                      <a:r>
                        <a:rPr dirty="0" sz="1800" spc="-10">
                          <a:latin typeface="Microsoft JhengHei"/>
                          <a:cs typeface="Microsoft JhengHei"/>
                        </a:rPr>
                        <a:t>基礎應用教學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80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10/05(</a:t>
                      </a:r>
                      <a:r>
                        <a:rPr dirty="0" sz="1800">
                          <a:latin typeface="Microsoft JhengHei"/>
                          <a:cs typeface="Microsoft JhengHei"/>
                        </a:rPr>
                        <a:t>三</a:t>
                      </a:r>
                      <a:r>
                        <a:rPr dirty="0" sz="1800" spc="25">
                          <a:latin typeface="Arial"/>
                          <a:cs typeface="Arial"/>
                        </a:rPr>
                        <a:t>)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13:30-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16:30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80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dirty="0" sz="1800" spc="-10">
                          <a:latin typeface="Microsoft JhengHei"/>
                          <a:cs typeface="Microsoft JhengHei"/>
                        </a:rPr>
                        <a:t>劉忠奇老師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80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  <p:sp>
        <p:nvSpPr>
          <p:cNvPr id="3" name="object 3" descr=""/>
          <p:cNvSpPr txBox="1"/>
          <p:nvPr/>
        </p:nvSpPr>
        <p:spPr>
          <a:xfrm>
            <a:off x="1118619" y="1223703"/>
            <a:ext cx="316801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 b="1">
                <a:latin typeface="Microsoft JhengHei"/>
                <a:cs typeface="Microsoft JhengHei"/>
              </a:rPr>
              <a:t>2.</a:t>
            </a:r>
            <a:r>
              <a:rPr dirty="0" sz="2800" spc="-35" b="1">
                <a:latin typeface="Microsoft JhengHei"/>
                <a:cs typeface="Microsoft JhengHei"/>
              </a:rPr>
              <a:t>載</a:t>
            </a:r>
            <a:r>
              <a:rPr dirty="0" sz="2800" spc="-35" b="1">
                <a:latin typeface="Microsoft JhengHei"/>
                <a:cs typeface="Microsoft JhengHei"/>
              </a:rPr>
              <a:t>具</a:t>
            </a:r>
            <a:r>
              <a:rPr dirty="0" sz="2800" spc="-35" b="1">
                <a:latin typeface="Microsoft JhengHei"/>
                <a:cs typeface="Microsoft JhengHei"/>
              </a:rPr>
              <a:t>使</a:t>
            </a:r>
            <a:r>
              <a:rPr dirty="0" sz="2800" spc="-35" b="1">
                <a:latin typeface="Microsoft JhengHei"/>
                <a:cs typeface="Microsoft JhengHei"/>
              </a:rPr>
              <a:t>用</a:t>
            </a:r>
            <a:r>
              <a:rPr dirty="0" sz="2800" spc="-35" b="1">
                <a:latin typeface="Microsoft JhengHei"/>
                <a:cs typeface="Microsoft JhengHei"/>
              </a:rPr>
              <a:t>增</a:t>
            </a:r>
            <a:r>
              <a:rPr dirty="0" sz="2800" spc="-35" b="1">
                <a:latin typeface="Microsoft JhengHei"/>
                <a:cs typeface="Microsoft JhengHei"/>
              </a:rPr>
              <a:t>能</a:t>
            </a:r>
            <a:r>
              <a:rPr dirty="0" sz="2800" spc="-35" b="1">
                <a:latin typeface="Microsoft JhengHei"/>
                <a:cs typeface="Microsoft JhengHei"/>
              </a:rPr>
              <a:t>研</a:t>
            </a:r>
            <a:r>
              <a:rPr dirty="0" sz="2800" spc="-50" b="1">
                <a:latin typeface="Microsoft JhengHei"/>
                <a:cs typeface="Microsoft JhengHei"/>
              </a:rPr>
              <a:t>習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6251445" y="0"/>
            <a:ext cx="5941060" cy="467995"/>
          </a:xfrm>
          <a:custGeom>
            <a:avLst/>
            <a:gdLst/>
            <a:ahLst/>
            <a:cxnLst/>
            <a:rect l="l" t="t" r="r" b="b"/>
            <a:pathLst>
              <a:path w="5941059" h="467995">
                <a:moveTo>
                  <a:pt x="5706618" y="0"/>
                </a:moveTo>
                <a:lnTo>
                  <a:pt x="233934" y="0"/>
                </a:lnTo>
                <a:lnTo>
                  <a:pt x="186788" y="4752"/>
                </a:lnTo>
                <a:lnTo>
                  <a:pt x="142876" y="18383"/>
                </a:lnTo>
                <a:lnTo>
                  <a:pt x="103139" y="39952"/>
                </a:lnTo>
                <a:lnTo>
                  <a:pt x="68518" y="68518"/>
                </a:lnTo>
                <a:lnTo>
                  <a:pt x="39952" y="103139"/>
                </a:lnTo>
                <a:lnTo>
                  <a:pt x="18383" y="142876"/>
                </a:lnTo>
                <a:lnTo>
                  <a:pt x="4752" y="186788"/>
                </a:lnTo>
                <a:lnTo>
                  <a:pt x="0" y="233934"/>
                </a:lnTo>
                <a:lnTo>
                  <a:pt x="0" y="467868"/>
                </a:lnTo>
                <a:lnTo>
                  <a:pt x="5940552" y="467868"/>
                </a:lnTo>
                <a:lnTo>
                  <a:pt x="5940552" y="233934"/>
                </a:lnTo>
                <a:lnTo>
                  <a:pt x="5935799" y="186788"/>
                </a:lnTo>
                <a:lnTo>
                  <a:pt x="5922168" y="142876"/>
                </a:lnTo>
                <a:lnTo>
                  <a:pt x="5900599" y="103139"/>
                </a:lnTo>
                <a:lnTo>
                  <a:pt x="5872033" y="68518"/>
                </a:lnTo>
                <a:lnTo>
                  <a:pt x="5837412" y="39952"/>
                </a:lnTo>
                <a:lnTo>
                  <a:pt x="5797675" y="18383"/>
                </a:lnTo>
                <a:lnTo>
                  <a:pt x="5753763" y="4752"/>
                </a:lnTo>
                <a:lnTo>
                  <a:pt x="5706618" y="0"/>
                </a:lnTo>
                <a:close/>
              </a:path>
            </a:pathLst>
          </a:custGeom>
          <a:solidFill>
            <a:srgbClr val="D4E7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8144344" y="11521"/>
            <a:ext cx="215646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35" b="1">
                <a:solidFill>
                  <a:srgbClr val="0E3C46"/>
                </a:solidFill>
                <a:latin typeface="Microsoft JhengHei"/>
                <a:cs typeface="Microsoft JhengHei"/>
              </a:rPr>
              <a:t>伍</a:t>
            </a:r>
            <a:r>
              <a:rPr dirty="0" sz="2800" spc="-35" b="1">
                <a:solidFill>
                  <a:srgbClr val="0E3C46"/>
                </a:solidFill>
                <a:latin typeface="Microsoft JhengHei"/>
                <a:cs typeface="Microsoft JhengHei"/>
              </a:rPr>
              <a:t>、</a:t>
            </a:r>
            <a:r>
              <a:rPr dirty="0" sz="2800" spc="-35" b="1">
                <a:solidFill>
                  <a:srgbClr val="0E3C46"/>
                </a:solidFill>
                <a:latin typeface="Microsoft JhengHei"/>
                <a:cs typeface="Microsoft JhengHei"/>
              </a:rPr>
              <a:t>教</a:t>
            </a:r>
            <a:r>
              <a:rPr dirty="0" sz="2800" spc="-35" b="1">
                <a:solidFill>
                  <a:srgbClr val="0E3C46"/>
                </a:solidFill>
                <a:latin typeface="Microsoft JhengHei"/>
                <a:cs typeface="Microsoft JhengHei"/>
              </a:rPr>
              <a:t>育</a:t>
            </a:r>
            <a:r>
              <a:rPr dirty="0" sz="2800" spc="-35" b="1">
                <a:solidFill>
                  <a:srgbClr val="0E3C46"/>
                </a:solidFill>
                <a:latin typeface="Microsoft JhengHei"/>
                <a:cs typeface="Microsoft JhengHei"/>
              </a:rPr>
              <a:t>訓</a:t>
            </a:r>
            <a:r>
              <a:rPr dirty="0" sz="2800" spc="-50" b="1">
                <a:solidFill>
                  <a:srgbClr val="0E3C46"/>
                </a:solidFill>
                <a:latin typeface="Microsoft JhengHei"/>
                <a:cs typeface="Microsoft JhengHei"/>
              </a:rPr>
              <a:t>練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5944" y="465682"/>
            <a:ext cx="588518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244A70"/>
                </a:solidFill>
              </a:rPr>
              <a:t>一、</a:t>
            </a:r>
            <a:r>
              <a:rPr dirty="0" sz="3200" spc="-30">
                <a:solidFill>
                  <a:srgbClr val="244A70"/>
                </a:solidFill>
              </a:rPr>
              <a:t>BYOD&amp;THSD</a:t>
            </a:r>
            <a:r>
              <a:rPr dirty="0" sz="3200" spc="-25">
                <a:solidFill>
                  <a:srgbClr val="244A70"/>
                </a:solidFill>
              </a:rPr>
              <a:t>專屬增能研習</a:t>
            </a:r>
            <a:endParaRPr sz="3200"/>
          </a:p>
        </p:txBody>
      </p:sp>
      <p:sp>
        <p:nvSpPr>
          <p:cNvPr id="7" name="object 7" descr=""/>
          <p:cNvSpPr txBox="1"/>
          <p:nvPr/>
        </p:nvSpPr>
        <p:spPr>
          <a:xfrm>
            <a:off x="155944" y="4319088"/>
            <a:ext cx="5568315" cy="2319655"/>
          </a:xfrm>
          <a:prstGeom prst="rect">
            <a:avLst/>
          </a:prstGeom>
        </p:spPr>
        <p:txBody>
          <a:bodyPr wrap="square" lIns="0" tIns="163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dirty="0" sz="3100" spc="-40" b="1">
                <a:solidFill>
                  <a:srgbClr val="244A70"/>
                </a:solidFill>
                <a:latin typeface="Microsoft JhengHei"/>
                <a:cs typeface="Microsoft JhengHei"/>
              </a:rPr>
              <a:t>二</a:t>
            </a:r>
            <a:r>
              <a:rPr dirty="0" sz="3100" b="1">
                <a:solidFill>
                  <a:srgbClr val="244A70"/>
                </a:solidFill>
                <a:latin typeface="Microsoft JhengHei"/>
                <a:cs typeface="Microsoft JhengHei"/>
              </a:rPr>
              <a:t>、</a:t>
            </a:r>
            <a:r>
              <a:rPr dirty="0" sz="3100" spc="60" b="1">
                <a:solidFill>
                  <a:srgbClr val="244A70"/>
                </a:solidFill>
                <a:latin typeface="Microsoft JhengHei"/>
                <a:cs typeface="Microsoft JhengHei"/>
              </a:rPr>
              <a:t> </a:t>
            </a:r>
            <a:r>
              <a:rPr dirty="0" sz="3100" spc="-30" b="1">
                <a:solidFill>
                  <a:srgbClr val="1F4E79"/>
                </a:solidFill>
                <a:latin typeface="Microsoft JhengHei"/>
                <a:cs typeface="Microsoft JhengHei"/>
              </a:rPr>
              <a:t>MOE-</a:t>
            </a:r>
            <a:r>
              <a:rPr dirty="0" sz="3100" spc="-40" b="1">
                <a:solidFill>
                  <a:srgbClr val="1F4E79"/>
                </a:solidFill>
                <a:latin typeface="Microsoft JhengHei"/>
                <a:cs typeface="Microsoft JhengHei"/>
              </a:rPr>
              <a:t>MDM</a:t>
            </a:r>
            <a:r>
              <a:rPr dirty="0" sz="3100" spc="-40" b="1">
                <a:solidFill>
                  <a:srgbClr val="1F4E79"/>
                </a:solidFill>
                <a:latin typeface="Microsoft JhengHei"/>
                <a:cs typeface="Microsoft JhengHei"/>
              </a:rPr>
              <a:t>教</a:t>
            </a:r>
            <a:r>
              <a:rPr dirty="0" sz="3100" spc="-40" b="1">
                <a:solidFill>
                  <a:srgbClr val="1F4E79"/>
                </a:solidFill>
                <a:latin typeface="Microsoft JhengHei"/>
                <a:cs typeface="Microsoft JhengHei"/>
              </a:rPr>
              <a:t>育</a:t>
            </a:r>
            <a:r>
              <a:rPr dirty="0" sz="3100" spc="-40" b="1">
                <a:solidFill>
                  <a:srgbClr val="1F4E79"/>
                </a:solidFill>
                <a:latin typeface="Microsoft JhengHei"/>
                <a:cs typeface="Microsoft JhengHei"/>
              </a:rPr>
              <a:t>訓</a:t>
            </a:r>
            <a:r>
              <a:rPr dirty="0" sz="3100" spc="-50" b="1">
                <a:solidFill>
                  <a:srgbClr val="1F4E79"/>
                </a:solidFill>
                <a:latin typeface="Microsoft JhengHei"/>
                <a:cs typeface="Microsoft JhengHei"/>
              </a:rPr>
              <a:t>練</a:t>
            </a:r>
            <a:endParaRPr sz="3100">
              <a:latin typeface="Microsoft JhengHei"/>
              <a:cs typeface="Microsoft JhengHei"/>
            </a:endParaRPr>
          </a:p>
          <a:p>
            <a:pPr marL="1226185" indent="-303530">
              <a:lnSpc>
                <a:spcPct val="100000"/>
              </a:lnSpc>
              <a:spcBef>
                <a:spcPts val="1080"/>
              </a:spcBef>
              <a:buSzPct val="96428"/>
              <a:buAutoNum type="arabicPeriod"/>
              <a:tabLst>
                <a:tab pos="1226820" algn="l"/>
              </a:tabLst>
            </a:pPr>
            <a:r>
              <a:rPr dirty="0" sz="2800" spc="-35" b="1">
                <a:solidFill>
                  <a:srgbClr val="1F4E79"/>
                </a:solidFill>
                <a:latin typeface="Microsoft JhengHei"/>
                <a:cs typeface="Microsoft JhengHei"/>
              </a:rPr>
              <a:t>參</a:t>
            </a:r>
            <a:r>
              <a:rPr dirty="0" sz="2800" spc="-35" b="1">
                <a:solidFill>
                  <a:srgbClr val="1F4E79"/>
                </a:solidFill>
                <a:latin typeface="Microsoft JhengHei"/>
                <a:cs typeface="Microsoft JhengHei"/>
              </a:rPr>
              <a:t>與</a:t>
            </a:r>
            <a:r>
              <a:rPr dirty="0" sz="2800" spc="-35" b="1">
                <a:solidFill>
                  <a:srgbClr val="1F4E79"/>
                </a:solidFill>
                <a:latin typeface="Microsoft JhengHei"/>
                <a:cs typeface="Microsoft JhengHei"/>
              </a:rPr>
              <a:t>對</a:t>
            </a:r>
            <a:r>
              <a:rPr dirty="0" sz="2800" spc="-35" b="1">
                <a:solidFill>
                  <a:srgbClr val="1F4E79"/>
                </a:solidFill>
                <a:latin typeface="Microsoft JhengHei"/>
                <a:cs typeface="Microsoft JhengHei"/>
              </a:rPr>
              <a:t>象</a:t>
            </a:r>
            <a:r>
              <a:rPr dirty="0" sz="2800" spc="-35" b="1">
                <a:solidFill>
                  <a:srgbClr val="1F4E79"/>
                </a:solidFill>
                <a:latin typeface="Microsoft JhengHei"/>
                <a:cs typeface="Microsoft JhengHei"/>
              </a:rPr>
              <a:t>：</a:t>
            </a:r>
            <a:r>
              <a:rPr dirty="0" sz="2800" spc="-35" b="1">
                <a:solidFill>
                  <a:srgbClr val="1F4E79"/>
                </a:solidFill>
                <a:latin typeface="Microsoft JhengHei"/>
                <a:cs typeface="Microsoft JhengHei"/>
              </a:rPr>
              <a:t>計</a:t>
            </a:r>
            <a:r>
              <a:rPr dirty="0" sz="2800" spc="-35" b="1">
                <a:solidFill>
                  <a:srgbClr val="1F4E79"/>
                </a:solidFill>
                <a:latin typeface="Microsoft JhengHei"/>
                <a:cs typeface="Microsoft JhengHei"/>
              </a:rPr>
              <a:t>畫</a:t>
            </a:r>
            <a:r>
              <a:rPr dirty="0" sz="2800" spc="-35" b="1">
                <a:solidFill>
                  <a:srgbClr val="1F4E79"/>
                </a:solidFill>
                <a:latin typeface="Microsoft JhengHei"/>
                <a:cs typeface="Microsoft JhengHei"/>
              </a:rPr>
              <a:t>教</a:t>
            </a:r>
            <a:r>
              <a:rPr dirty="0" sz="2800" spc="-50" b="1">
                <a:solidFill>
                  <a:srgbClr val="1F4E79"/>
                </a:solidFill>
                <a:latin typeface="Microsoft JhengHei"/>
                <a:cs typeface="Microsoft JhengHei"/>
              </a:rPr>
              <a:t>師</a:t>
            </a:r>
            <a:endParaRPr sz="2800">
              <a:latin typeface="Microsoft JhengHei"/>
              <a:cs typeface="Microsoft JhengHei"/>
            </a:endParaRPr>
          </a:p>
          <a:p>
            <a:pPr marL="1226185" indent="-303530">
              <a:lnSpc>
                <a:spcPct val="100000"/>
              </a:lnSpc>
              <a:spcBef>
                <a:spcPts val="994"/>
              </a:spcBef>
              <a:buSzPct val="96428"/>
              <a:buAutoNum type="arabicPeriod"/>
              <a:tabLst>
                <a:tab pos="1226820" algn="l"/>
              </a:tabLst>
            </a:pPr>
            <a:r>
              <a:rPr dirty="0" sz="2800" spc="-35" b="1">
                <a:solidFill>
                  <a:srgbClr val="1F4E79"/>
                </a:solidFill>
                <a:latin typeface="Microsoft JhengHei"/>
                <a:cs typeface="Microsoft JhengHei"/>
              </a:rPr>
              <a:t>參</a:t>
            </a:r>
            <a:r>
              <a:rPr dirty="0" sz="2800" spc="-35" b="1">
                <a:solidFill>
                  <a:srgbClr val="1F4E79"/>
                </a:solidFill>
                <a:latin typeface="Microsoft JhengHei"/>
                <a:cs typeface="Microsoft JhengHei"/>
              </a:rPr>
              <a:t>與</a:t>
            </a:r>
            <a:r>
              <a:rPr dirty="0" sz="2800" spc="-35" b="1">
                <a:solidFill>
                  <a:srgbClr val="1F4E79"/>
                </a:solidFill>
                <a:latin typeface="Microsoft JhengHei"/>
                <a:cs typeface="Microsoft JhengHei"/>
              </a:rPr>
              <a:t>形</a:t>
            </a:r>
            <a:r>
              <a:rPr dirty="0" sz="2800" spc="-35" b="1">
                <a:solidFill>
                  <a:srgbClr val="1F4E79"/>
                </a:solidFill>
                <a:latin typeface="Microsoft JhengHei"/>
                <a:cs typeface="Microsoft JhengHei"/>
              </a:rPr>
              <a:t>式</a:t>
            </a:r>
            <a:r>
              <a:rPr dirty="0" sz="2800" spc="-35" b="1">
                <a:solidFill>
                  <a:srgbClr val="1F4E79"/>
                </a:solidFill>
                <a:latin typeface="Microsoft JhengHei"/>
                <a:cs typeface="Microsoft JhengHei"/>
              </a:rPr>
              <a:t>：</a:t>
            </a:r>
            <a:r>
              <a:rPr dirty="0" sz="2800" spc="-35" b="1">
                <a:solidFill>
                  <a:srgbClr val="1F4E79"/>
                </a:solidFill>
                <a:latin typeface="Microsoft JhengHei"/>
                <a:cs typeface="Microsoft JhengHei"/>
              </a:rPr>
              <a:t>線</a:t>
            </a:r>
            <a:r>
              <a:rPr dirty="0" sz="2800" spc="-35" b="1">
                <a:solidFill>
                  <a:srgbClr val="1F4E79"/>
                </a:solidFill>
                <a:latin typeface="Microsoft JhengHei"/>
                <a:cs typeface="Microsoft JhengHei"/>
              </a:rPr>
              <a:t>上</a:t>
            </a:r>
            <a:r>
              <a:rPr dirty="0" sz="2800" spc="-35" b="1">
                <a:solidFill>
                  <a:srgbClr val="1F4E79"/>
                </a:solidFill>
                <a:latin typeface="Microsoft JhengHei"/>
                <a:cs typeface="Microsoft JhengHei"/>
              </a:rPr>
              <a:t>會</a:t>
            </a:r>
            <a:r>
              <a:rPr dirty="0" sz="2800" spc="-50" b="1">
                <a:solidFill>
                  <a:srgbClr val="1F4E79"/>
                </a:solidFill>
                <a:latin typeface="Microsoft JhengHei"/>
                <a:cs typeface="Microsoft JhengHei"/>
              </a:rPr>
              <a:t>議</a:t>
            </a:r>
            <a:endParaRPr sz="2800">
              <a:latin typeface="Microsoft JhengHei"/>
              <a:cs typeface="Microsoft JhengHei"/>
            </a:endParaRPr>
          </a:p>
          <a:p>
            <a:pPr marL="1226185" indent="-303530">
              <a:lnSpc>
                <a:spcPct val="100000"/>
              </a:lnSpc>
              <a:spcBef>
                <a:spcPts val="994"/>
              </a:spcBef>
              <a:buSzPct val="96428"/>
              <a:buAutoNum type="arabicPeriod"/>
              <a:tabLst>
                <a:tab pos="1226820" algn="l"/>
              </a:tabLst>
            </a:pPr>
            <a:r>
              <a:rPr dirty="0" sz="2800" spc="-35" b="1">
                <a:solidFill>
                  <a:srgbClr val="1F4E79"/>
                </a:solidFill>
                <a:latin typeface="Microsoft JhengHei"/>
                <a:cs typeface="Microsoft JhengHei"/>
              </a:rPr>
              <a:t>辦</a:t>
            </a:r>
            <a:r>
              <a:rPr dirty="0" sz="2800" spc="-35" b="1">
                <a:solidFill>
                  <a:srgbClr val="1F4E79"/>
                </a:solidFill>
                <a:latin typeface="Microsoft JhengHei"/>
                <a:cs typeface="Microsoft JhengHei"/>
              </a:rPr>
              <a:t>理</a:t>
            </a:r>
            <a:r>
              <a:rPr dirty="0" sz="2800" spc="-35" b="1">
                <a:solidFill>
                  <a:srgbClr val="1F4E79"/>
                </a:solidFill>
                <a:latin typeface="Microsoft JhengHei"/>
                <a:cs typeface="Microsoft JhengHei"/>
              </a:rPr>
              <a:t>時</a:t>
            </a:r>
            <a:r>
              <a:rPr dirty="0" sz="2800" spc="-35" b="1">
                <a:solidFill>
                  <a:srgbClr val="1F4E79"/>
                </a:solidFill>
                <a:latin typeface="Microsoft JhengHei"/>
                <a:cs typeface="Microsoft JhengHei"/>
              </a:rPr>
              <a:t>間</a:t>
            </a:r>
            <a:r>
              <a:rPr dirty="0" sz="2800" spc="-35" b="1">
                <a:solidFill>
                  <a:srgbClr val="1F4E79"/>
                </a:solidFill>
                <a:latin typeface="Microsoft JhengHei"/>
                <a:cs typeface="Microsoft JhengHei"/>
              </a:rPr>
              <a:t>：</a:t>
            </a:r>
            <a:r>
              <a:rPr dirty="0" sz="2800" spc="-35" b="1">
                <a:solidFill>
                  <a:srgbClr val="1F4E79"/>
                </a:solidFill>
                <a:latin typeface="Microsoft JhengHei"/>
                <a:cs typeface="Microsoft JhengHei"/>
              </a:rPr>
              <a:t>預</a:t>
            </a:r>
            <a:r>
              <a:rPr dirty="0" sz="2800" spc="-35" b="1">
                <a:solidFill>
                  <a:srgbClr val="1F4E79"/>
                </a:solidFill>
                <a:latin typeface="Microsoft JhengHei"/>
                <a:cs typeface="Microsoft JhengHei"/>
              </a:rPr>
              <a:t>計</a:t>
            </a:r>
            <a:r>
              <a:rPr dirty="0" sz="2800" spc="-25" b="1">
                <a:solidFill>
                  <a:srgbClr val="1F4E79"/>
                </a:solidFill>
                <a:latin typeface="Microsoft JhengHei"/>
                <a:cs typeface="Microsoft JhengHei"/>
              </a:rPr>
              <a:t>10</a:t>
            </a:r>
            <a:r>
              <a:rPr dirty="0" sz="2800" spc="-35" b="1">
                <a:solidFill>
                  <a:srgbClr val="1F4E79"/>
                </a:solidFill>
                <a:latin typeface="Microsoft JhengHei"/>
                <a:cs typeface="Microsoft JhengHei"/>
              </a:rPr>
              <a:t>月</a:t>
            </a:r>
            <a:r>
              <a:rPr dirty="0" sz="2800" spc="-35" b="1">
                <a:solidFill>
                  <a:srgbClr val="1F4E79"/>
                </a:solidFill>
                <a:latin typeface="Microsoft JhengHei"/>
                <a:cs typeface="Microsoft JhengHei"/>
              </a:rPr>
              <a:t>初</a:t>
            </a:r>
            <a:r>
              <a:rPr dirty="0" sz="2800" spc="-35" b="1">
                <a:solidFill>
                  <a:srgbClr val="1F4E79"/>
                </a:solidFill>
                <a:latin typeface="Microsoft JhengHei"/>
                <a:cs typeface="Microsoft JhengHei"/>
              </a:rPr>
              <a:t>辦</a:t>
            </a:r>
            <a:r>
              <a:rPr dirty="0" sz="2800" spc="-50" b="1">
                <a:solidFill>
                  <a:srgbClr val="1F4E79"/>
                </a:solidFill>
                <a:latin typeface="Microsoft JhengHei"/>
                <a:cs typeface="Microsoft JhengHei"/>
              </a:rPr>
              <a:t>理</a:t>
            </a:r>
            <a:endParaRPr sz="28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7420" y="1679388"/>
            <a:ext cx="10670540" cy="4987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41985" marR="5080" indent="-629920">
              <a:lnSpc>
                <a:spcPct val="140000"/>
              </a:lnSpc>
              <a:spcBef>
                <a:spcPts val="100"/>
              </a:spcBef>
            </a:pPr>
            <a:r>
              <a:rPr dirty="0" sz="3000" spc="-10" b="1">
                <a:solidFill>
                  <a:srgbClr val="244A70"/>
                </a:solidFill>
                <a:latin typeface="Arial"/>
                <a:cs typeface="Arial"/>
              </a:rPr>
              <a:t>(</a:t>
            </a:r>
            <a:r>
              <a:rPr dirty="0" sz="3000" b="1">
                <a:solidFill>
                  <a:srgbClr val="244A70"/>
                </a:solidFill>
                <a:latin typeface="Microsoft JhengHei"/>
                <a:cs typeface="Microsoft JhengHei"/>
              </a:rPr>
              <a:t>一</a:t>
            </a:r>
            <a:r>
              <a:rPr dirty="0" sz="3000" spc="-10" b="1">
                <a:solidFill>
                  <a:srgbClr val="244A70"/>
                </a:solidFill>
                <a:latin typeface="Arial"/>
                <a:cs typeface="Arial"/>
              </a:rPr>
              <a:t>)</a:t>
            </a:r>
            <a:r>
              <a:rPr dirty="0" sz="3000" b="1">
                <a:solidFill>
                  <a:srgbClr val="244A70"/>
                </a:solidFill>
                <a:latin typeface="Microsoft JhengHei"/>
                <a:cs typeface="Microsoft JhengHei"/>
              </a:rPr>
              <a:t>若縣市內學校參與計畫之班級有變動，請縣市</a:t>
            </a:r>
            <a:r>
              <a:rPr dirty="0" sz="3000" spc="-10" b="1">
                <a:solidFill>
                  <a:srgbClr val="244A70"/>
                </a:solidFill>
                <a:latin typeface="Arial"/>
                <a:cs typeface="Arial"/>
              </a:rPr>
              <a:t>/</a:t>
            </a:r>
            <a:r>
              <a:rPr dirty="0" sz="3000" spc="-10" b="1">
                <a:solidFill>
                  <a:srgbClr val="244A70"/>
                </a:solidFill>
                <a:latin typeface="Microsoft JhengHei"/>
                <a:cs typeface="Microsoft JhengHei"/>
              </a:rPr>
              <a:t>學校協助協調</a:t>
            </a:r>
            <a:r>
              <a:rPr dirty="0" sz="3000" b="1">
                <a:solidFill>
                  <a:srgbClr val="244A70"/>
                </a:solidFill>
                <a:latin typeface="Microsoft JhengHei"/>
                <a:cs typeface="Microsoft JhengHei"/>
              </a:rPr>
              <a:t>縣市</a:t>
            </a:r>
            <a:r>
              <a:rPr dirty="0" sz="3000" spc="-10" b="1">
                <a:solidFill>
                  <a:srgbClr val="244A70"/>
                </a:solidFill>
                <a:latin typeface="Arial"/>
                <a:cs typeface="Arial"/>
              </a:rPr>
              <a:t>/</a:t>
            </a:r>
            <a:r>
              <a:rPr dirty="0" sz="3000" b="1">
                <a:solidFill>
                  <a:srgbClr val="244A70"/>
                </a:solidFill>
                <a:latin typeface="Microsoft JhengHei"/>
                <a:cs typeface="Microsoft JhengHei"/>
              </a:rPr>
              <a:t>學校內其他學校</a:t>
            </a:r>
            <a:r>
              <a:rPr dirty="0" sz="3000" spc="-10" b="1">
                <a:solidFill>
                  <a:srgbClr val="244A70"/>
                </a:solidFill>
                <a:latin typeface="Arial"/>
                <a:cs typeface="Arial"/>
              </a:rPr>
              <a:t>/</a:t>
            </a:r>
            <a:r>
              <a:rPr dirty="0" sz="3000" spc="-5" b="1">
                <a:solidFill>
                  <a:srgbClr val="244A70"/>
                </a:solidFill>
                <a:latin typeface="Microsoft JhengHei"/>
                <a:cs typeface="Microsoft JhengHei"/>
              </a:rPr>
              <a:t>班級參與替補，並協助載具的調度與</a:t>
            </a:r>
            <a:r>
              <a:rPr dirty="0" sz="3000" spc="-10" b="1">
                <a:solidFill>
                  <a:srgbClr val="244A70"/>
                </a:solidFill>
                <a:latin typeface="Microsoft JhengHei"/>
                <a:cs typeface="Microsoft JhengHei"/>
              </a:rPr>
              <a:t>經費的調整</a:t>
            </a:r>
            <a:endParaRPr sz="3000">
              <a:latin typeface="Microsoft JhengHei"/>
              <a:cs typeface="Microsoft JhengHei"/>
            </a:endParaRPr>
          </a:p>
          <a:p>
            <a:pPr marL="641985" marR="109855" indent="-629920">
              <a:lnSpc>
                <a:spcPct val="140000"/>
              </a:lnSpc>
              <a:spcBef>
                <a:spcPts val="994"/>
              </a:spcBef>
            </a:pPr>
            <a:r>
              <a:rPr dirty="0" sz="3000" spc="-10" b="1">
                <a:solidFill>
                  <a:srgbClr val="244A70"/>
                </a:solidFill>
                <a:latin typeface="Arial"/>
                <a:cs typeface="Arial"/>
              </a:rPr>
              <a:t>(</a:t>
            </a:r>
            <a:r>
              <a:rPr dirty="0" sz="3000" b="1">
                <a:solidFill>
                  <a:srgbClr val="244A70"/>
                </a:solidFill>
                <a:latin typeface="Microsoft JhengHei"/>
                <a:cs typeface="Microsoft JhengHei"/>
              </a:rPr>
              <a:t>二</a:t>
            </a:r>
            <a:r>
              <a:rPr dirty="0" sz="3000" spc="-10" b="1">
                <a:solidFill>
                  <a:srgbClr val="244A70"/>
                </a:solidFill>
                <a:latin typeface="Arial"/>
                <a:cs typeface="Arial"/>
              </a:rPr>
              <a:t>)</a:t>
            </a:r>
            <a:r>
              <a:rPr dirty="0" sz="3000" spc="-5" b="1">
                <a:solidFill>
                  <a:srgbClr val="244A70"/>
                </a:solidFill>
                <a:latin typeface="Microsoft JhengHei"/>
                <a:cs typeface="Microsoft JhengHei"/>
              </a:rPr>
              <a:t>優先媒合國際學伴，會後調查參與意願，請縣市協助請撥補</a:t>
            </a:r>
            <a:r>
              <a:rPr dirty="0" sz="3000" spc="-10" b="1">
                <a:solidFill>
                  <a:srgbClr val="244A70"/>
                </a:solidFill>
                <a:latin typeface="Microsoft JhengHei"/>
                <a:cs typeface="Microsoft JhengHei"/>
              </a:rPr>
              <a:t>助學校經費</a:t>
            </a:r>
            <a:endParaRPr sz="3000">
              <a:latin typeface="Microsoft JhengHei"/>
              <a:cs typeface="Microsoft JhengHei"/>
            </a:endParaRPr>
          </a:p>
          <a:p>
            <a:pPr marL="641985" marR="111125" indent="-629920">
              <a:lnSpc>
                <a:spcPct val="140000"/>
              </a:lnSpc>
              <a:spcBef>
                <a:spcPts val="1005"/>
              </a:spcBef>
            </a:pPr>
            <a:r>
              <a:rPr dirty="0" sz="3000" spc="-10" b="1">
                <a:solidFill>
                  <a:srgbClr val="244A70"/>
                </a:solidFill>
                <a:latin typeface="Arial"/>
                <a:cs typeface="Arial"/>
              </a:rPr>
              <a:t>(</a:t>
            </a:r>
            <a:r>
              <a:rPr dirty="0" sz="3000" b="1">
                <a:solidFill>
                  <a:srgbClr val="244A70"/>
                </a:solidFill>
                <a:latin typeface="Microsoft JhengHei"/>
                <a:cs typeface="Microsoft JhengHei"/>
              </a:rPr>
              <a:t>三</a:t>
            </a:r>
            <a:r>
              <a:rPr dirty="0" sz="3000" spc="-10" b="1">
                <a:solidFill>
                  <a:srgbClr val="244A70"/>
                </a:solidFill>
                <a:latin typeface="Arial"/>
                <a:cs typeface="Arial"/>
              </a:rPr>
              <a:t>)</a:t>
            </a:r>
            <a:r>
              <a:rPr dirty="0" sz="3000" b="1">
                <a:solidFill>
                  <a:srgbClr val="244A70"/>
                </a:solidFill>
                <a:latin typeface="Microsoft JhengHei"/>
                <a:cs typeface="Microsoft JhengHei"/>
              </a:rPr>
              <a:t>自帶載具部分請縣市</a:t>
            </a:r>
            <a:r>
              <a:rPr dirty="0" sz="3000" spc="-10" b="1">
                <a:solidFill>
                  <a:srgbClr val="244A70"/>
                </a:solidFill>
                <a:latin typeface="Arial"/>
                <a:cs typeface="Arial"/>
              </a:rPr>
              <a:t>/</a:t>
            </a:r>
            <a:r>
              <a:rPr dirty="0" sz="3000" b="1">
                <a:solidFill>
                  <a:srgbClr val="244A70"/>
                </a:solidFill>
                <a:latin typeface="Microsoft JhengHei"/>
                <a:cs typeface="Microsoft JhengHei"/>
              </a:rPr>
              <a:t>學校採購安裝</a:t>
            </a:r>
            <a:r>
              <a:rPr dirty="0" sz="3000" spc="-10" b="1">
                <a:solidFill>
                  <a:srgbClr val="244A70"/>
                </a:solidFill>
                <a:latin typeface="Arial"/>
                <a:cs typeface="Arial"/>
              </a:rPr>
              <a:t>MDM(</a:t>
            </a:r>
            <a:r>
              <a:rPr dirty="0" sz="3000" spc="-10" b="1">
                <a:solidFill>
                  <a:srgbClr val="244A70"/>
                </a:solidFill>
                <a:latin typeface="Microsoft JhengHei"/>
                <a:cs typeface="Microsoft JhengHei"/>
              </a:rPr>
              <a:t>部分作業系統版本</a:t>
            </a:r>
            <a:r>
              <a:rPr dirty="0" sz="3000" b="1">
                <a:solidFill>
                  <a:srgbClr val="244A70"/>
                </a:solidFill>
                <a:latin typeface="Microsoft JhengHei"/>
                <a:cs typeface="Microsoft JhengHei"/>
              </a:rPr>
              <a:t>較舊無法安裝</a:t>
            </a:r>
            <a:r>
              <a:rPr dirty="0" sz="3000" spc="-50" b="1">
                <a:solidFill>
                  <a:srgbClr val="244A70"/>
                </a:solidFill>
                <a:latin typeface="Arial"/>
                <a:cs typeface="Arial"/>
              </a:rPr>
              <a:t>)</a:t>
            </a:r>
            <a:endParaRPr sz="3000">
              <a:latin typeface="Arial"/>
              <a:cs typeface="Arial"/>
            </a:endParaRPr>
          </a:p>
          <a:p>
            <a:pPr algn="r" marR="319405">
              <a:lnSpc>
                <a:spcPts val="1789"/>
              </a:lnSpc>
            </a:pPr>
            <a:r>
              <a:rPr dirty="0" sz="1600" spc="-25">
                <a:solidFill>
                  <a:srgbClr val="8A8A8A"/>
                </a:solidFill>
                <a:latin typeface="Arial"/>
                <a:cs typeface="Arial"/>
              </a:rPr>
              <a:t>27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7979" y="841526"/>
            <a:ext cx="5116195" cy="619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00" spc="-5">
                <a:solidFill>
                  <a:srgbClr val="244A70"/>
                </a:solidFill>
              </a:rPr>
              <a:t>三、 執行計畫其他事項</a:t>
            </a:r>
            <a:endParaRPr sz="3900"/>
          </a:p>
        </p:txBody>
      </p:sp>
      <p:sp>
        <p:nvSpPr>
          <p:cNvPr id="4" name="object 4" descr=""/>
          <p:cNvSpPr/>
          <p:nvPr/>
        </p:nvSpPr>
        <p:spPr>
          <a:xfrm>
            <a:off x="6251445" y="0"/>
            <a:ext cx="5941060" cy="467995"/>
          </a:xfrm>
          <a:custGeom>
            <a:avLst/>
            <a:gdLst/>
            <a:ahLst/>
            <a:cxnLst/>
            <a:rect l="l" t="t" r="r" b="b"/>
            <a:pathLst>
              <a:path w="5941059" h="467995">
                <a:moveTo>
                  <a:pt x="5706618" y="0"/>
                </a:moveTo>
                <a:lnTo>
                  <a:pt x="233934" y="0"/>
                </a:lnTo>
                <a:lnTo>
                  <a:pt x="186788" y="4752"/>
                </a:lnTo>
                <a:lnTo>
                  <a:pt x="142876" y="18383"/>
                </a:lnTo>
                <a:lnTo>
                  <a:pt x="103139" y="39952"/>
                </a:lnTo>
                <a:lnTo>
                  <a:pt x="68518" y="68518"/>
                </a:lnTo>
                <a:lnTo>
                  <a:pt x="39952" y="103139"/>
                </a:lnTo>
                <a:lnTo>
                  <a:pt x="18383" y="142876"/>
                </a:lnTo>
                <a:lnTo>
                  <a:pt x="4752" y="186788"/>
                </a:lnTo>
                <a:lnTo>
                  <a:pt x="0" y="233934"/>
                </a:lnTo>
                <a:lnTo>
                  <a:pt x="0" y="467868"/>
                </a:lnTo>
                <a:lnTo>
                  <a:pt x="5940552" y="467868"/>
                </a:lnTo>
                <a:lnTo>
                  <a:pt x="5940552" y="233934"/>
                </a:lnTo>
                <a:lnTo>
                  <a:pt x="5935799" y="186788"/>
                </a:lnTo>
                <a:lnTo>
                  <a:pt x="5922168" y="142876"/>
                </a:lnTo>
                <a:lnTo>
                  <a:pt x="5900599" y="103139"/>
                </a:lnTo>
                <a:lnTo>
                  <a:pt x="5872033" y="68518"/>
                </a:lnTo>
                <a:lnTo>
                  <a:pt x="5837412" y="39952"/>
                </a:lnTo>
                <a:lnTo>
                  <a:pt x="5797675" y="18383"/>
                </a:lnTo>
                <a:lnTo>
                  <a:pt x="5753763" y="4752"/>
                </a:lnTo>
                <a:lnTo>
                  <a:pt x="5706618" y="0"/>
                </a:lnTo>
                <a:close/>
              </a:path>
            </a:pathLst>
          </a:custGeom>
          <a:solidFill>
            <a:srgbClr val="D4E7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8144344" y="11521"/>
            <a:ext cx="215646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35" b="1">
                <a:solidFill>
                  <a:srgbClr val="0E3C46"/>
                </a:solidFill>
                <a:latin typeface="Microsoft JhengHei"/>
                <a:cs typeface="Microsoft JhengHei"/>
              </a:rPr>
              <a:t>伍</a:t>
            </a:r>
            <a:r>
              <a:rPr dirty="0" sz="2800" spc="-35" b="1">
                <a:solidFill>
                  <a:srgbClr val="0E3C46"/>
                </a:solidFill>
                <a:latin typeface="Microsoft JhengHei"/>
                <a:cs typeface="Microsoft JhengHei"/>
              </a:rPr>
              <a:t>、</a:t>
            </a:r>
            <a:r>
              <a:rPr dirty="0" sz="2800" spc="-35" b="1">
                <a:solidFill>
                  <a:srgbClr val="0E3C46"/>
                </a:solidFill>
                <a:latin typeface="Microsoft JhengHei"/>
                <a:cs typeface="Microsoft JhengHei"/>
              </a:rPr>
              <a:t>教</a:t>
            </a:r>
            <a:r>
              <a:rPr dirty="0" sz="2800" spc="-35" b="1">
                <a:solidFill>
                  <a:srgbClr val="0E3C46"/>
                </a:solidFill>
                <a:latin typeface="Microsoft JhengHei"/>
                <a:cs typeface="Microsoft JhengHei"/>
              </a:rPr>
              <a:t>育</a:t>
            </a:r>
            <a:r>
              <a:rPr dirty="0" sz="2800" spc="-35" b="1">
                <a:solidFill>
                  <a:srgbClr val="0E3C46"/>
                </a:solidFill>
                <a:latin typeface="Microsoft JhengHei"/>
                <a:cs typeface="Microsoft JhengHei"/>
              </a:rPr>
              <a:t>訓</a:t>
            </a:r>
            <a:r>
              <a:rPr dirty="0" sz="2800" spc="-50" b="1">
                <a:solidFill>
                  <a:srgbClr val="0E3C46"/>
                </a:solidFill>
                <a:latin typeface="Microsoft JhengHei"/>
                <a:cs typeface="Microsoft JhengHei"/>
              </a:rPr>
              <a:t>練</a:t>
            </a:r>
            <a:endParaRPr sz="28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1725903" y="6398144"/>
            <a:ext cx="2508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solidFill>
                  <a:srgbClr val="8A8A8A"/>
                </a:solidFill>
                <a:latin typeface="Arial"/>
                <a:cs typeface="Arial"/>
              </a:rPr>
              <a:t>28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0085" y="2890520"/>
            <a:ext cx="1192339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/>
              <a:t>陸、教育部「</a:t>
            </a:r>
            <a:r>
              <a:rPr dirty="0" sz="6000" spc="-120">
                <a:latin typeface="Arial"/>
                <a:cs typeface="Arial"/>
              </a:rPr>
              <a:t>112</a:t>
            </a:r>
            <a:r>
              <a:rPr dirty="0" sz="6000" spc="-10"/>
              <a:t>年國際學伴計畫」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27979" y="698479"/>
            <a:ext cx="10720070" cy="54235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400" spc="-40" b="1">
                <a:solidFill>
                  <a:srgbClr val="244A70"/>
                </a:solidFill>
                <a:latin typeface="Microsoft JhengHei"/>
                <a:cs typeface="Microsoft JhengHei"/>
              </a:rPr>
              <a:t>教</a:t>
            </a:r>
            <a:r>
              <a:rPr dirty="0" sz="3400" spc="-40" b="1">
                <a:solidFill>
                  <a:srgbClr val="244A70"/>
                </a:solidFill>
                <a:latin typeface="Microsoft JhengHei"/>
                <a:cs typeface="Microsoft JhengHei"/>
              </a:rPr>
              <a:t>育</a:t>
            </a:r>
            <a:r>
              <a:rPr dirty="0" sz="3400" spc="-40" b="1">
                <a:solidFill>
                  <a:srgbClr val="244A70"/>
                </a:solidFill>
                <a:latin typeface="Microsoft JhengHei"/>
                <a:cs typeface="Microsoft JhengHei"/>
              </a:rPr>
              <a:t>部</a:t>
            </a:r>
            <a:r>
              <a:rPr dirty="0" sz="3400" spc="-40" b="1">
                <a:solidFill>
                  <a:srgbClr val="244A70"/>
                </a:solidFill>
                <a:latin typeface="Microsoft JhengHei"/>
                <a:cs typeface="Microsoft JhengHei"/>
              </a:rPr>
              <a:t>「</a:t>
            </a:r>
            <a:r>
              <a:rPr dirty="0" sz="3400" spc="-95" b="1">
                <a:solidFill>
                  <a:srgbClr val="244A70"/>
                </a:solidFill>
                <a:latin typeface="Arial"/>
                <a:cs typeface="Arial"/>
              </a:rPr>
              <a:t>112</a:t>
            </a:r>
            <a:r>
              <a:rPr dirty="0" sz="3400" spc="-40" b="1">
                <a:solidFill>
                  <a:srgbClr val="244A70"/>
                </a:solidFill>
                <a:latin typeface="Microsoft JhengHei"/>
                <a:cs typeface="Microsoft JhengHei"/>
              </a:rPr>
              <a:t>年</a:t>
            </a:r>
            <a:r>
              <a:rPr dirty="0" sz="3400" spc="-40" b="1">
                <a:solidFill>
                  <a:srgbClr val="244A70"/>
                </a:solidFill>
                <a:latin typeface="Microsoft JhengHei"/>
                <a:cs typeface="Microsoft JhengHei"/>
              </a:rPr>
              <a:t>國</a:t>
            </a:r>
            <a:r>
              <a:rPr dirty="0" sz="3400" spc="-40" b="1">
                <a:solidFill>
                  <a:srgbClr val="244A70"/>
                </a:solidFill>
                <a:latin typeface="Microsoft JhengHei"/>
                <a:cs typeface="Microsoft JhengHei"/>
              </a:rPr>
              <a:t>際</a:t>
            </a:r>
            <a:r>
              <a:rPr dirty="0" sz="3400" spc="-40" b="1">
                <a:solidFill>
                  <a:srgbClr val="244A70"/>
                </a:solidFill>
                <a:latin typeface="Microsoft JhengHei"/>
                <a:cs typeface="Microsoft JhengHei"/>
              </a:rPr>
              <a:t>學</a:t>
            </a:r>
            <a:r>
              <a:rPr dirty="0" sz="3400" spc="-40" b="1">
                <a:solidFill>
                  <a:srgbClr val="244A70"/>
                </a:solidFill>
                <a:latin typeface="Microsoft JhengHei"/>
                <a:cs typeface="Microsoft JhengHei"/>
              </a:rPr>
              <a:t>伴</a:t>
            </a:r>
            <a:r>
              <a:rPr dirty="0" sz="3400" spc="-40" b="1">
                <a:solidFill>
                  <a:srgbClr val="244A70"/>
                </a:solidFill>
                <a:latin typeface="Microsoft JhengHei"/>
                <a:cs typeface="Microsoft JhengHei"/>
              </a:rPr>
              <a:t>計</a:t>
            </a:r>
            <a:r>
              <a:rPr dirty="0" sz="3400" spc="-40" b="1">
                <a:solidFill>
                  <a:srgbClr val="244A70"/>
                </a:solidFill>
                <a:latin typeface="Microsoft JhengHei"/>
                <a:cs typeface="Microsoft JhengHei"/>
              </a:rPr>
              <a:t>畫</a:t>
            </a:r>
            <a:r>
              <a:rPr dirty="0" sz="3400" spc="-50" b="1">
                <a:solidFill>
                  <a:srgbClr val="244A70"/>
                </a:solidFill>
                <a:latin typeface="Microsoft JhengHei"/>
                <a:cs typeface="Microsoft JhengHei"/>
              </a:rPr>
              <a:t>」</a:t>
            </a:r>
            <a:endParaRPr sz="3400">
              <a:latin typeface="Microsoft JhengHei"/>
              <a:cs typeface="Microsoft JhengHei"/>
            </a:endParaRPr>
          </a:p>
          <a:p>
            <a:pPr marL="824230" marR="293370" indent="-589915">
              <a:lnSpc>
                <a:spcPct val="100000"/>
              </a:lnSpc>
              <a:spcBef>
                <a:spcPts val="3130"/>
              </a:spcBef>
            </a:pPr>
            <a:r>
              <a:rPr dirty="0" sz="2800" spc="-10" b="1">
                <a:solidFill>
                  <a:srgbClr val="244A70"/>
                </a:solidFill>
                <a:latin typeface="Arial"/>
                <a:cs typeface="Arial"/>
              </a:rPr>
              <a:t>(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一</a:t>
            </a:r>
            <a:r>
              <a:rPr dirty="0" sz="2800" spc="-10" b="1">
                <a:solidFill>
                  <a:srgbClr val="244A70"/>
                </a:solidFill>
                <a:latin typeface="Arial"/>
                <a:cs typeface="Arial"/>
              </a:rPr>
              <a:t>)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以</a:t>
            </a:r>
            <a:r>
              <a:rPr dirty="0" sz="2800" spc="-35" b="1">
                <a:solidFill>
                  <a:srgbClr val="C00000"/>
                </a:solidFill>
                <a:latin typeface="Microsoft JhengHei"/>
                <a:cs typeface="Microsoft JhengHei"/>
              </a:rPr>
              <a:t>多</a:t>
            </a:r>
            <a:r>
              <a:rPr dirty="0" sz="2800" spc="-35" b="1">
                <a:solidFill>
                  <a:srgbClr val="C00000"/>
                </a:solidFill>
                <a:latin typeface="Microsoft JhengHei"/>
                <a:cs typeface="Microsoft JhengHei"/>
              </a:rPr>
              <a:t>元</a:t>
            </a:r>
            <a:r>
              <a:rPr dirty="0" sz="2800" spc="-35" b="1">
                <a:solidFill>
                  <a:srgbClr val="C00000"/>
                </a:solidFill>
                <a:latin typeface="Microsoft JhengHei"/>
                <a:cs typeface="Microsoft JhengHei"/>
              </a:rPr>
              <a:t>文</a:t>
            </a:r>
            <a:r>
              <a:rPr dirty="0" sz="2800" spc="-35" b="1">
                <a:solidFill>
                  <a:srgbClr val="C00000"/>
                </a:solidFill>
                <a:latin typeface="Microsoft JhengHei"/>
                <a:cs typeface="Microsoft JhengHei"/>
              </a:rPr>
              <a:t>化</a:t>
            </a:r>
            <a:r>
              <a:rPr dirty="0" sz="2800" spc="-35" b="1">
                <a:solidFill>
                  <a:srgbClr val="C00000"/>
                </a:solidFill>
                <a:latin typeface="Microsoft JhengHei"/>
                <a:cs typeface="Microsoft JhengHei"/>
              </a:rPr>
              <a:t>課</a:t>
            </a:r>
            <a:r>
              <a:rPr dirty="0" sz="2800" spc="-35" b="1">
                <a:solidFill>
                  <a:srgbClr val="C00000"/>
                </a:solidFill>
                <a:latin typeface="Microsoft JhengHei"/>
                <a:cs typeface="Microsoft JhengHei"/>
              </a:rPr>
              <a:t>程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為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主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題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，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培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訓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具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備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英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語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教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學</a:t>
            </a:r>
            <a:r>
              <a:rPr dirty="0" sz="2800" spc="-25" b="1">
                <a:solidFill>
                  <a:srgbClr val="244A70"/>
                </a:solidFill>
                <a:latin typeface="Microsoft JhengHei"/>
                <a:cs typeface="Microsoft JhengHei"/>
              </a:rPr>
              <a:t>能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力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的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外</a:t>
            </a:r>
            <a:r>
              <a:rPr dirty="0" sz="2800" spc="-25" b="1">
                <a:solidFill>
                  <a:srgbClr val="244A70"/>
                </a:solidFill>
                <a:latin typeface="Microsoft JhengHei"/>
                <a:cs typeface="Microsoft JhengHei"/>
              </a:rPr>
              <a:t>籍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大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學</a:t>
            </a:r>
            <a:r>
              <a:rPr dirty="0" sz="2800" spc="-50" b="1">
                <a:solidFill>
                  <a:srgbClr val="244A70"/>
                </a:solidFill>
                <a:latin typeface="Microsoft JhengHei"/>
                <a:cs typeface="Microsoft JhengHei"/>
              </a:rPr>
              <a:t>生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進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行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一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對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多</a:t>
            </a:r>
            <a:r>
              <a:rPr dirty="0" sz="2800" spc="-35" b="1">
                <a:solidFill>
                  <a:srgbClr val="C00000"/>
                </a:solidFill>
                <a:latin typeface="Microsoft JhengHei"/>
                <a:cs typeface="Microsoft JhengHei"/>
              </a:rPr>
              <a:t>課</a:t>
            </a:r>
            <a:r>
              <a:rPr dirty="0" sz="2800" spc="-35" b="1">
                <a:solidFill>
                  <a:srgbClr val="C00000"/>
                </a:solidFill>
                <a:latin typeface="Microsoft JhengHei"/>
                <a:cs typeface="Microsoft JhengHei"/>
              </a:rPr>
              <a:t>後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對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話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練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習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（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另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搭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配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一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名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本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國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籍</a:t>
            </a:r>
            <a:r>
              <a:rPr dirty="0" sz="2800" spc="-25" b="1">
                <a:solidFill>
                  <a:srgbClr val="244A70"/>
                </a:solidFill>
                <a:latin typeface="Microsoft JhengHei"/>
                <a:cs typeface="Microsoft JhengHei"/>
              </a:rPr>
              <a:t>大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學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生</a:t>
            </a:r>
            <a:r>
              <a:rPr dirty="0" sz="2800" spc="-50" b="1">
                <a:solidFill>
                  <a:srgbClr val="244A70"/>
                </a:solidFill>
                <a:latin typeface="Microsoft JhengHei"/>
                <a:cs typeface="Microsoft JhengHei"/>
              </a:rPr>
              <a:t>）</a:t>
            </a:r>
            <a:endParaRPr sz="2800">
              <a:latin typeface="Microsoft JhengHei"/>
              <a:cs typeface="Microsoft JhengHei"/>
            </a:endParaRPr>
          </a:p>
          <a:p>
            <a:pPr marL="234315">
              <a:lnSpc>
                <a:spcPct val="100000"/>
              </a:lnSpc>
              <a:spcBef>
                <a:spcPts val="2055"/>
              </a:spcBef>
            </a:pPr>
            <a:r>
              <a:rPr dirty="0" sz="2800" spc="-10" b="1">
                <a:solidFill>
                  <a:srgbClr val="244A70"/>
                </a:solidFill>
                <a:latin typeface="Arial"/>
                <a:cs typeface="Arial"/>
              </a:rPr>
              <a:t>(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二</a:t>
            </a:r>
            <a:r>
              <a:rPr dirty="0" sz="2800" spc="-10" b="1">
                <a:solidFill>
                  <a:srgbClr val="244A70"/>
                </a:solidFill>
                <a:latin typeface="Arial"/>
                <a:cs typeface="Arial"/>
              </a:rPr>
              <a:t>)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以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班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級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為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單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位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實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施</a:t>
            </a:r>
            <a:r>
              <a:rPr dirty="0" sz="2800" spc="-10" b="1">
                <a:solidFill>
                  <a:srgbClr val="244A70"/>
                </a:solidFill>
                <a:latin typeface="Arial"/>
                <a:cs typeface="Arial"/>
              </a:rPr>
              <a:t>(</a:t>
            </a:r>
            <a:r>
              <a:rPr dirty="0" sz="2800" spc="-35" b="1">
                <a:solidFill>
                  <a:srgbClr val="C00000"/>
                </a:solidFill>
                <a:latin typeface="Microsoft JhengHei"/>
                <a:cs typeface="Microsoft JhengHei"/>
              </a:rPr>
              <a:t>不</a:t>
            </a:r>
            <a:r>
              <a:rPr dirty="0" sz="2800" spc="-35" b="1">
                <a:solidFill>
                  <a:srgbClr val="C00000"/>
                </a:solidFill>
                <a:latin typeface="Microsoft JhengHei"/>
                <a:cs typeface="Microsoft JhengHei"/>
              </a:rPr>
              <a:t>限</a:t>
            </a:r>
            <a:r>
              <a:rPr dirty="0" sz="2800" spc="-35" b="1">
                <a:solidFill>
                  <a:srgbClr val="C00000"/>
                </a:solidFill>
                <a:latin typeface="Microsoft JhengHei"/>
                <a:cs typeface="Microsoft JhengHei"/>
              </a:rPr>
              <a:t>人</a:t>
            </a:r>
            <a:r>
              <a:rPr dirty="0" sz="2800" spc="-35" b="1">
                <a:solidFill>
                  <a:srgbClr val="C00000"/>
                </a:solidFill>
                <a:latin typeface="Microsoft JhengHei"/>
                <a:cs typeface="Microsoft JhengHei"/>
              </a:rPr>
              <a:t>數</a:t>
            </a:r>
            <a:r>
              <a:rPr dirty="0" sz="2800" b="1">
                <a:solidFill>
                  <a:srgbClr val="C00000"/>
                </a:solidFill>
                <a:latin typeface="Arial"/>
                <a:cs typeface="Arial"/>
              </a:rPr>
              <a:t>*</a:t>
            </a:r>
            <a:r>
              <a:rPr dirty="0" sz="2800" spc="45" b="1">
                <a:solidFill>
                  <a:srgbClr val="244A70"/>
                </a:solidFill>
                <a:latin typeface="Arial"/>
                <a:cs typeface="Arial"/>
              </a:rPr>
              <a:t>) 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，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預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計</a:t>
            </a:r>
            <a:r>
              <a:rPr dirty="0" sz="2800" spc="-25" b="1">
                <a:solidFill>
                  <a:srgbClr val="244A70"/>
                </a:solidFill>
                <a:latin typeface="Microsoft JhengHei"/>
                <a:cs typeface="Microsoft JhengHei"/>
              </a:rPr>
              <a:t>300</a:t>
            </a:r>
            <a:r>
              <a:rPr dirty="0" sz="2800" spc="-50" b="1">
                <a:solidFill>
                  <a:srgbClr val="244A70"/>
                </a:solidFill>
                <a:latin typeface="Microsoft JhengHei"/>
                <a:cs typeface="Microsoft JhengHei"/>
              </a:rPr>
              <a:t>班</a:t>
            </a:r>
            <a:endParaRPr sz="2800">
              <a:latin typeface="Microsoft JhengHei"/>
              <a:cs typeface="Microsoft JhengHei"/>
            </a:endParaRPr>
          </a:p>
          <a:p>
            <a:pPr marL="234950">
              <a:lnSpc>
                <a:spcPct val="100000"/>
              </a:lnSpc>
              <a:spcBef>
                <a:spcPts val="2690"/>
              </a:spcBef>
            </a:pPr>
            <a:r>
              <a:rPr dirty="0" sz="2800" spc="-10" b="1">
                <a:solidFill>
                  <a:srgbClr val="244A70"/>
                </a:solidFill>
                <a:latin typeface="Arial"/>
                <a:cs typeface="Arial"/>
              </a:rPr>
              <a:t>(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三</a:t>
            </a:r>
            <a:r>
              <a:rPr dirty="0" sz="2800" spc="-10" b="1">
                <a:solidFill>
                  <a:srgbClr val="244A70"/>
                </a:solidFill>
                <a:latin typeface="Arial"/>
                <a:cs typeface="Arial"/>
              </a:rPr>
              <a:t>)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國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中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小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參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與</a:t>
            </a:r>
            <a:r>
              <a:rPr dirty="0" sz="2800" b="1">
                <a:solidFill>
                  <a:srgbClr val="244A70"/>
                </a:solidFill>
                <a:latin typeface="Arial"/>
                <a:cs typeface="Arial"/>
              </a:rPr>
              <a:t>BYOD</a:t>
            </a:r>
            <a:r>
              <a:rPr dirty="0" sz="2800" spc="-15" b="1">
                <a:solidFill>
                  <a:srgbClr val="244A7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244A70"/>
                </a:solidFill>
                <a:latin typeface="Arial"/>
                <a:cs typeface="Arial"/>
              </a:rPr>
              <a:t>&amp;THSD</a:t>
            </a:r>
            <a:r>
              <a:rPr dirty="0" sz="2800" spc="-30" b="1">
                <a:solidFill>
                  <a:srgbClr val="244A70"/>
                </a:solidFill>
                <a:latin typeface="Arial"/>
                <a:cs typeface="Arial"/>
              </a:rPr>
              <a:t> 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計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畫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班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級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優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先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、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偏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鄉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優</a:t>
            </a:r>
            <a:r>
              <a:rPr dirty="0" sz="2800" spc="-50" b="1">
                <a:solidFill>
                  <a:srgbClr val="244A70"/>
                </a:solidFill>
                <a:latin typeface="Microsoft JhengHei"/>
                <a:cs typeface="Microsoft JhengHei"/>
              </a:rPr>
              <a:t>先</a:t>
            </a:r>
            <a:endParaRPr sz="2800">
              <a:latin typeface="Microsoft JhengHei"/>
              <a:cs typeface="Microsoft JhengHei"/>
            </a:endParaRPr>
          </a:p>
          <a:p>
            <a:pPr marL="234950">
              <a:lnSpc>
                <a:spcPct val="100000"/>
              </a:lnSpc>
              <a:spcBef>
                <a:spcPts val="2675"/>
              </a:spcBef>
            </a:pPr>
            <a:r>
              <a:rPr dirty="0" sz="2800" spc="-10" b="1">
                <a:solidFill>
                  <a:srgbClr val="244A70"/>
                </a:solidFill>
                <a:latin typeface="Arial"/>
                <a:cs typeface="Arial"/>
              </a:rPr>
              <a:t>(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四</a:t>
            </a:r>
            <a:r>
              <a:rPr dirty="0" sz="2800" spc="-10" b="1">
                <a:solidFill>
                  <a:srgbClr val="244A70"/>
                </a:solidFill>
                <a:latin typeface="Arial"/>
                <a:cs typeface="Arial"/>
              </a:rPr>
              <a:t>)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計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畫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期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間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為</a:t>
            </a:r>
            <a:r>
              <a:rPr dirty="0" sz="2800" spc="-20" b="1">
                <a:solidFill>
                  <a:srgbClr val="244A70"/>
                </a:solidFill>
                <a:latin typeface="Microsoft JhengHei"/>
                <a:cs typeface="Microsoft JhengHei"/>
              </a:rPr>
              <a:t>112/1/1~113/12/31</a:t>
            </a:r>
            <a:r>
              <a:rPr dirty="0" sz="2800" spc="45" b="1">
                <a:solidFill>
                  <a:srgbClr val="244A70"/>
                </a:solidFill>
                <a:latin typeface="Microsoft JhengHei"/>
                <a:cs typeface="Microsoft JhengHei"/>
              </a:rPr>
              <a:t> ，</a:t>
            </a:r>
            <a:r>
              <a:rPr dirty="0" sz="2800" spc="-35" b="1">
                <a:solidFill>
                  <a:srgbClr val="C00000"/>
                </a:solidFill>
                <a:latin typeface="Microsoft JhengHei"/>
                <a:cs typeface="Microsoft JhengHei"/>
              </a:rPr>
              <a:t>每</a:t>
            </a:r>
            <a:r>
              <a:rPr dirty="0" sz="2800" spc="-35" b="1">
                <a:solidFill>
                  <a:srgbClr val="C00000"/>
                </a:solidFill>
                <a:latin typeface="Microsoft JhengHei"/>
                <a:cs typeface="Microsoft JhengHei"/>
              </a:rPr>
              <a:t>學</a:t>
            </a:r>
            <a:r>
              <a:rPr dirty="0" sz="2800" spc="-35" b="1">
                <a:solidFill>
                  <a:srgbClr val="C00000"/>
                </a:solidFill>
                <a:latin typeface="Microsoft JhengHei"/>
                <a:cs typeface="Microsoft JhengHei"/>
              </a:rPr>
              <a:t>期</a:t>
            </a:r>
            <a:r>
              <a:rPr dirty="0" sz="2800" spc="-25" b="1">
                <a:solidFill>
                  <a:srgbClr val="C00000"/>
                </a:solidFill>
                <a:latin typeface="Microsoft JhengHei"/>
                <a:cs typeface="Microsoft JhengHei"/>
              </a:rPr>
              <a:t>10</a:t>
            </a:r>
            <a:r>
              <a:rPr dirty="0" sz="2800" spc="-35" b="1">
                <a:solidFill>
                  <a:srgbClr val="C00000"/>
                </a:solidFill>
                <a:latin typeface="Microsoft JhengHei"/>
                <a:cs typeface="Microsoft JhengHei"/>
              </a:rPr>
              <a:t>週</a:t>
            </a:r>
            <a:r>
              <a:rPr dirty="0" sz="2800" spc="-35" b="1">
                <a:solidFill>
                  <a:srgbClr val="C00000"/>
                </a:solidFill>
                <a:latin typeface="Microsoft JhengHei"/>
                <a:cs typeface="Microsoft JhengHei"/>
              </a:rPr>
              <a:t>每</a:t>
            </a:r>
            <a:r>
              <a:rPr dirty="0" sz="2800" spc="-35" b="1">
                <a:solidFill>
                  <a:srgbClr val="C00000"/>
                </a:solidFill>
                <a:latin typeface="Microsoft JhengHei"/>
                <a:cs typeface="Microsoft JhengHei"/>
              </a:rPr>
              <a:t>週</a:t>
            </a:r>
            <a:r>
              <a:rPr dirty="0" sz="2800" spc="-35" b="1">
                <a:solidFill>
                  <a:srgbClr val="C00000"/>
                </a:solidFill>
                <a:latin typeface="Microsoft JhengHei"/>
                <a:cs typeface="Microsoft JhengHei"/>
              </a:rPr>
              <a:t>一</a:t>
            </a:r>
            <a:r>
              <a:rPr dirty="0" sz="2800" spc="-35" b="1">
                <a:solidFill>
                  <a:srgbClr val="C00000"/>
                </a:solidFill>
                <a:latin typeface="Microsoft JhengHei"/>
                <a:cs typeface="Microsoft JhengHei"/>
              </a:rPr>
              <a:t>次</a:t>
            </a:r>
            <a:r>
              <a:rPr dirty="0" sz="2800" spc="-35" b="1">
                <a:solidFill>
                  <a:srgbClr val="C00000"/>
                </a:solidFill>
                <a:latin typeface="Microsoft JhengHei"/>
                <a:cs typeface="Microsoft JhengHei"/>
              </a:rPr>
              <a:t>一</a:t>
            </a:r>
            <a:r>
              <a:rPr dirty="0" sz="2800" spc="-50" b="1">
                <a:solidFill>
                  <a:srgbClr val="C00000"/>
                </a:solidFill>
                <a:latin typeface="Microsoft JhengHei"/>
                <a:cs typeface="Microsoft JhengHei"/>
              </a:rPr>
              <a:t>節</a:t>
            </a:r>
            <a:endParaRPr sz="2800">
              <a:latin typeface="Microsoft JhengHei"/>
              <a:cs typeface="Microsoft JhengHei"/>
            </a:endParaRPr>
          </a:p>
          <a:p>
            <a:pPr marL="864869" marR="5080" indent="-629920">
              <a:lnSpc>
                <a:spcPct val="150000"/>
              </a:lnSpc>
              <a:spcBef>
                <a:spcPts val="994"/>
              </a:spcBef>
            </a:pPr>
            <a:r>
              <a:rPr dirty="0" sz="2800" spc="-10" b="1">
                <a:solidFill>
                  <a:srgbClr val="244A70"/>
                </a:solidFill>
                <a:latin typeface="Arial"/>
                <a:cs typeface="Arial"/>
              </a:rPr>
              <a:t>(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五</a:t>
            </a:r>
            <a:r>
              <a:rPr dirty="0" sz="2800" spc="-10" b="1">
                <a:solidFill>
                  <a:srgbClr val="244A70"/>
                </a:solidFill>
                <a:latin typeface="Arial"/>
                <a:cs typeface="Arial"/>
              </a:rPr>
              <a:t>)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補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助</a:t>
            </a:r>
            <a:r>
              <a:rPr dirty="0" sz="2800" b="1">
                <a:solidFill>
                  <a:srgbClr val="244A70"/>
                </a:solidFill>
                <a:latin typeface="Arial"/>
                <a:cs typeface="Arial"/>
              </a:rPr>
              <a:t>100% 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，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項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目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含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設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備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使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用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費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、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學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校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協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助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人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力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鐘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點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費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（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含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補</a:t>
            </a:r>
            <a:r>
              <a:rPr dirty="0" sz="2800" spc="-50" b="1">
                <a:solidFill>
                  <a:srgbClr val="244A70"/>
                </a:solidFill>
                <a:latin typeface="Microsoft JhengHei"/>
                <a:cs typeface="Microsoft JhengHei"/>
              </a:rPr>
              <a:t>充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保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費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）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、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材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料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費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，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參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與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學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校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所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需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經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費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以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縣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市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為</a:t>
            </a:r>
            <a:r>
              <a:rPr dirty="0" sz="2800" spc="-25" b="1">
                <a:solidFill>
                  <a:srgbClr val="244A70"/>
                </a:solidFill>
                <a:latin typeface="Microsoft JhengHei"/>
                <a:cs typeface="Microsoft JhengHei"/>
              </a:rPr>
              <a:t>單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位</a:t>
            </a:r>
            <a:r>
              <a:rPr dirty="0" sz="2800" spc="-35" b="1">
                <a:solidFill>
                  <a:srgbClr val="244A70"/>
                </a:solidFill>
                <a:latin typeface="Microsoft JhengHei"/>
                <a:cs typeface="Microsoft JhengHei"/>
              </a:rPr>
              <a:t>請</a:t>
            </a:r>
            <a:r>
              <a:rPr dirty="0" sz="2800" spc="-50" b="1">
                <a:solidFill>
                  <a:srgbClr val="244A70"/>
                </a:solidFill>
                <a:latin typeface="Microsoft JhengHei"/>
                <a:cs typeface="Microsoft JhengHei"/>
              </a:rPr>
              <a:t>撥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6251445" y="0"/>
            <a:ext cx="5941060" cy="467995"/>
          </a:xfrm>
          <a:custGeom>
            <a:avLst/>
            <a:gdLst/>
            <a:ahLst/>
            <a:cxnLst/>
            <a:rect l="l" t="t" r="r" b="b"/>
            <a:pathLst>
              <a:path w="5941059" h="467995">
                <a:moveTo>
                  <a:pt x="5706618" y="0"/>
                </a:moveTo>
                <a:lnTo>
                  <a:pt x="233934" y="0"/>
                </a:lnTo>
                <a:lnTo>
                  <a:pt x="186788" y="4752"/>
                </a:lnTo>
                <a:lnTo>
                  <a:pt x="142876" y="18383"/>
                </a:lnTo>
                <a:lnTo>
                  <a:pt x="103139" y="39952"/>
                </a:lnTo>
                <a:lnTo>
                  <a:pt x="68518" y="68518"/>
                </a:lnTo>
                <a:lnTo>
                  <a:pt x="39952" y="103139"/>
                </a:lnTo>
                <a:lnTo>
                  <a:pt x="18383" y="142876"/>
                </a:lnTo>
                <a:lnTo>
                  <a:pt x="4752" y="186788"/>
                </a:lnTo>
                <a:lnTo>
                  <a:pt x="0" y="233934"/>
                </a:lnTo>
                <a:lnTo>
                  <a:pt x="0" y="467868"/>
                </a:lnTo>
                <a:lnTo>
                  <a:pt x="5940552" y="467868"/>
                </a:lnTo>
                <a:lnTo>
                  <a:pt x="5940552" y="233934"/>
                </a:lnTo>
                <a:lnTo>
                  <a:pt x="5935799" y="186788"/>
                </a:lnTo>
                <a:lnTo>
                  <a:pt x="5922168" y="142876"/>
                </a:lnTo>
                <a:lnTo>
                  <a:pt x="5900599" y="103139"/>
                </a:lnTo>
                <a:lnTo>
                  <a:pt x="5872033" y="68518"/>
                </a:lnTo>
                <a:lnTo>
                  <a:pt x="5837412" y="39952"/>
                </a:lnTo>
                <a:lnTo>
                  <a:pt x="5797675" y="18383"/>
                </a:lnTo>
                <a:lnTo>
                  <a:pt x="5753763" y="4752"/>
                </a:lnTo>
                <a:lnTo>
                  <a:pt x="5706618" y="0"/>
                </a:lnTo>
                <a:close/>
              </a:path>
            </a:pathLst>
          </a:custGeom>
          <a:solidFill>
            <a:srgbClr val="D4E7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35940" y="11521"/>
            <a:ext cx="55714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陸</a:t>
            </a:r>
            <a:r>
              <a:rPr dirty="0" spc="-35"/>
              <a:t>、</a:t>
            </a:r>
            <a:r>
              <a:rPr dirty="0" spc="-35"/>
              <a:t>教</a:t>
            </a:r>
            <a:r>
              <a:rPr dirty="0" spc="-35"/>
              <a:t>育</a:t>
            </a:r>
            <a:r>
              <a:rPr dirty="0" spc="-35"/>
              <a:t>部</a:t>
            </a:r>
            <a:r>
              <a:rPr dirty="0" spc="-35"/>
              <a:t>「</a:t>
            </a:r>
            <a:r>
              <a:rPr dirty="0" spc="-70">
                <a:latin typeface="Arial"/>
                <a:cs typeface="Arial"/>
              </a:rPr>
              <a:t>112</a:t>
            </a:r>
            <a:r>
              <a:rPr dirty="0" spc="-35"/>
              <a:t>年</a:t>
            </a:r>
            <a:r>
              <a:rPr dirty="0" spc="-35"/>
              <a:t>國</a:t>
            </a:r>
            <a:r>
              <a:rPr dirty="0" spc="-35"/>
              <a:t>際</a:t>
            </a:r>
            <a:r>
              <a:rPr dirty="0" spc="-35"/>
              <a:t>學</a:t>
            </a:r>
            <a:r>
              <a:rPr dirty="0" spc="-35"/>
              <a:t>伴</a:t>
            </a:r>
            <a:r>
              <a:rPr dirty="0" spc="-35"/>
              <a:t>計</a:t>
            </a:r>
            <a:r>
              <a:rPr dirty="0" spc="-35"/>
              <a:t>畫</a:t>
            </a:r>
            <a:r>
              <a:rPr dirty="0" spc="-50"/>
              <a:t>」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581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1838679" y="6398144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8A8A8A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3888" y="2890159"/>
            <a:ext cx="984504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49065" algn="l"/>
                <a:tab pos="4711065" algn="l"/>
              </a:tabLst>
            </a:pPr>
            <a:r>
              <a:rPr dirty="0" sz="6000">
                <a:solidFill>
                  <a:srgbClr val="FFFFFF"/>
                </a:solidFill>
              </a:rPr>
              <a:t>壹、</a:t>
            </a:r>
            <a:r>
              <a:rPr dirty="0" sz="6000" spc="-20">
                <a:solidFill>
                  <a:srgbClr val="FFFFFF"/>
                </a:solidFill>
                <a:latin typeface="Arial"/>
                <a:cs typeface="Arial"/>
              </a:rPr>
              <a:t>BYOD</a:t>
            </a:r>
            <a:r>
              <a:rPr dirty="0" sz="6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0" spc="-5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60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6000" spc="-10">
                <a:solidFill>
                  <a:srgbClr val="FFFFFF"/>
                </a:solidFill>
                <a:latin typeface="Arial"/>
                <a:cs typeface="Arial"/>
              </a:rPr>
              <a:t>THSD</a:t>
            </a:r>
            <a:r>
              <a:rPr dirty="0" sz="6000">
                <a:solidFill>
                  <a:srgbClr val="FFFFFF"/>
                </a:solidFill>
              </a:rPr>
              <a:t>計畫說</a:t>
            </a:r>
            <a:r>
              <a:rPr dirty="0" sz="6000" spc="-50">
                <a:solidFill>
                  <a:srgbClr val="FFFFFF"/>
                </a:solidFill>
              </a:rPr>
              <a:t>明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725903" y="6398144"/>
            <a:ext cx="2508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solidFill>
                  <a:srgbClr val="8A8A8A"/>
                </a:solidFill>
                <a:latin typeface="Arial"/>
                <a:cs typeface="Arial"/>
              </a:rPr>
              <a:t>30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035" y="1723644"/>
            <a:ext cx="6108192" cy="443179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15086" y="2328835"/>
            <a:ext cx="3378200" cy="1031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15">
                <a:solidFill>
                  <a:srgbClr val="008080"/>
                </a:solidFill>
              </a:rPr>
              <a:t>簡報結束</a:t>
            </a:r>
            <a:endParaRPr sz="6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251445" y="0"/>
            <a:ext cx="5941060" cy="467995"/>
          </a:xfrm>
          <a:custGeom>
            <a:avLst/>
            <a:gdLst/>
            <a:ahLst/>
            <a:cxnLst/>
            <a:rect l="l" t="t" r="r" b="b"/>
            <a:pathLst>
              <a:path w="5941059" h="467995">
                <a:moveTo>
                  <a:pt x="5706618" y="0"/>
                </a:moveTo>
                <a:lnTo>
                  <a:pt x="233934" y="0"/>
                </a:lnTo>
                <a:lnTo>
                  <a:pt x="186788" y="4752"/>
                </a:lnTo>
                <a:lnTo>
                  <a:pt x="142876" y="18383"/>
                </a:lnTo>
                <a:lnTo>
                  <a:pt x="103139" y="39952"/>
                </a:lnTo>
                <a:lnTo>
                  <a:pt x="68518" y="68518"/>
                </a:lnTo>
                <a:lnTo>
                  <a:pt x="39952" y="103139"/>
                </a:lnTo>
                <a:lnTo>
                  <a:pt x="18383" y="142876"/>
                </a:lnTo>
                <a:lnTo>
                  <a:pt x="4752" y="186788"/>
                </a:lnTo>
                <a:lnTo>
                  <a:pt x="0" y="233934"/>
                </a:lnTo>
                <a:lnTo>
                  <a:pt x="0" y="467868"/>
                </a:lnTo>
                <a:lnTo>
                  <a:pt x="5940552" y="467868"/>
                </a:lnTo>
                <a:lnTo>
                  <a:pt x="5940552" y="233934"/>
                </a:lnTo>
                <a:lnTo>
                  <a:pt x="5935799" y="186788"/>
                </a:lnTo>
                <a:lnTo>
                  <a:pt x="5922168" y="142876"/>
                </a:lnTo>
                <a:lnTo>
                  <a:pt x="5900599" y="103139"/>
                </a:lnTo>
                <a:lnTo>
                  <a:pt x="5872033" y="68518"/>
                </a:lnTo>
                <a:lnTo>
                  <a:pt x="5837412" y="39952"/>
                </a:lnTo>
                <a:lnTo>
                  <a:pt x="5797675" y="18383"/>
                </a:lnTo>
                <a:lnTo>
                  <a:pt x="5753763" y="4752"/>
                </a:lnTo>
                <a:lnTo>
                  <a:pt x="5706618" y="0"/>
                </a:lnTo>
                <a:close/>
              </a:path>
            </a:pathLst>
          </a:custGeom>
          <a:solidFill>
            <a:srgbClr val="4581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71836" y="11521"/>
            <a:ext cx="46996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>
                <a:solidFill>
                  <a:srgbClr val="FFFFFF"/>
                </a:solidFill>
              </a:rPr>
              <a:t>壹</a:t>
            </a:r>
            <a:r>
              <a:rPr dirty="0">
                <a:solidFill>
                  <a:srgbClr val="FFFFFF"/>
                </a:solidFill>
              </a:rPr>
              <a:t>、</a:t>
            </a:r>
            <a:r>
              <a:rPr dirty="0" spc="5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BYOD</a:t>
            </a:r>
            <a:r>
              <a:rPr dirty="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35">
                <a:solidFill>
                  <a:srgbClr val="FFFFFF"/>
                </a:solidFill>
                <a:latin typeface="Arial"/>
                <a:cs typeface="Arial"/>
              </a:rPr>
              <a:t>THSD</a:t>
            </a:r>
            <a:r>
              <a:rPr dirty="0" spc="-35">
                <a:solidFill>
                  <a:srgbClr val="FFFFFF"/>
                </a:solidFill>
              </a:rPr>
              <a:t>計</a:t>
            </a:r>
            <a:r>
              <a:rPr dirty="0" spc="-35">
                <a:solidFill>
                  <a:srgbClr val="FFFFFF"/>
                </a:solidFill>
              </a:rPr>
              <a:t>畫</a:t>
            </a:r>
            <a:r>
              <a:rPr dirty="0" spc="-35">
                <a:solidFill>
                  <a:srgbClr val="FFFFFF"/>
                </a:solidFill>
              </a:rPr>
              <a:t>說</a:t>
            </a:r>
            <a:r>
              <a:rPr dirty="0" spc="-50">
                <a:solidFill>
                  <a:srgbClr val="FFFFFF"/>
                </a:solidFill>
              </a:rPr>
              <a:t>明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65100" y="364821"/>
            <a:ext cx="10929620" cy="2146300"/>
          </a:xfrm>
          <a:prstGeom prst="rect">
            <a:avLst/>
          </a:prstGeom>
        </p:spPr>
        <p:txBody>
          <a:bodyPr wrap="square" lIns="0" tIns="2736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55"/>
              </a:spcBef>
            </a:pPr>
            <a:r>
              <a:rPr dirty="0" sz="4000" spc="-40" b="1">
                <a:solidFill>
                  <a:srgbClr val="006666"/>
                </a:solidFill>
                <a:latin typeface="Microsoft JhengHei"/>
                <a:cs typeface="Microsoft JhengHei"/>
              </a:rPr>
              <a:t>一</a:t>
            </a:r>
            <a:r>
              <a:rPr dirty="0" sz="4000" spc="-40" b="1">
                <a:solidFill>
                  <a:srgbClr val="006666"/>
                </a:solidFill>
                <a:latin typeface="Microsoft JhengHei"/>
                <a:cs typeface="Microsoft JhengHei"/>
              </a:rPr>
              <a:t>、</a:t>
            </a:r>
            <a:r>
              <a:rPr dirty="0" sz="4000" b="1">
                <a:solidFill>
                  <a:srgbClr val="006666"/>
                </a:solidFill>
                <a:latin typeface="Arial"/>
                <a:cs typeface="Arial"/>
              </a:rPr>
              <a:t>BYOD</a:t>
            </a:r>
            <a:r>
              <a:rPr dirty="0" sz="4000" spc="-55" b="1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006666"/>
                </a:solidFill>
                <a:latin typeface="Arial"/>
                <a:cs typeface="Arial"/>
              </a:rPr>
              <a:t>&amp;</a:t>
            </a:r>
            <a:r>
              <a:rPr dirty="0" sz="4000" spc="-70" b="1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dirty="0" sz="4000" spc="-40" b="1">
                <a:solidFill>
                  <a:srgbClr val="006666"/>
                </a:solidFill>
                <a:latin typeface="Arial"/>
                <a:cs typeface="Arial"/>
              </a:rPr>
              <a:t>THSD</a:t>
            </a:r>
            <a:r>
              <a:rPr dirty="0" sz="4000" spc="-40" b="1">
                <a:solidFill>
                  <a:srgbClr val="006666"/>
                </a:solidFill>
                <a:latin typeface="Microsoft JhengHei"/>
                <a:cs typeface="Microsoft JhengHei"/>
              </a:rPr>
              <a:t>說</a:t>
            </a:r>
            <a:r>
              <a:rPr dirty="0" sz="4000" spc="-50" b="1">
                <a:solidFill>
                  <a:srgbClr val="006666"/>
                </a:solidFill>
                <a:latin typeface="Microsoft JhengHei"/>
                <a:cs typeface="Microsoft JhengHei"/>
              </a:rPr>
              <a:t>明</a:t>
            </a:r>
            <a:endParaRPr sz="4000">
              <a:latin typeface="Microsoft JhengHei"/>
              <a:cs typeface="Microsoft JhengHei"/>
            </a:endParaRPr>
          </a:p>
          <a:p>
            <a:pPr marL="275590">
              <a:lnSpc>
                <a:spcPct val="100000"/>
              </a:lnSpc>
              <a:spcBef>
                <a:spcPts val="1440"/>
              </a:spcBef>
            </a:pPr>
            <a:r>
              <a:rPr dirty="0" sz="2800" spc="-10" b="1">
                <a:latin typeface="Microsoft JhengHei"/>
                <a:cs typeface="Microsoft JhengHei"/>
              </a:rPr>
              <a:t>(</a:t>
            </a:r>
            <a:r>
              <a:rPr dirty="0" sz="2800" spc="-35" b="1">
                <a:latin typeface="Microsoft JhengHei"/>
                <a:cs typeface="Microsoft JhengHei"/>
              </a:rPr>
              <a:t>一</a:t>
            </a:r>
            <a:r>
              <a:rPr dirty="0" sz="2800" spc="-10" b="1">
                <a:latin typeface="Microsoft JhengHei"/>
                <a:cs typeface="Microsoft JhengHei"/>
              </a:rPr>
              <a:t>)</a:t>
            </a:r>
            <a:r>
              <a:rPr dirty="0" sz="2800" spc="-35" b="1">
                <a:latin typeface="Microsoft JhengHei"/>
                <a:cs typeface="Microsoft JhengHei"/>
              </a:rPr>
              <a:t>教</a:t>
            </a:r>
            <a:r>
              <a:rPr dirty="0" sz="2800" spc="-35" b="1">
                <a:latin typeface="Microsoft JhengHei"/>
                <a:cs typeface="Microsoft JhengHei"/>
              </a:rPr>
              <a:t>育</a:t>
            </a:r>
            <a:r>
              <a:rPr dirty="0" sz="2800" spc="-35" b="1">
                <a:latin typeface="Microsoft JhengHei"/>
                <a:cs typeface="Microsoft JhengHei"/>
              </a:rPr>
              <a:t>部</a:t>
            </a:r>
            <a:r>
              <a:rPr dirty="0" sz="2800" spc="-35" b="1">
                <a:latin typeface="Microsoft JhengHei"/>
                <a:cs typeface="Microsoft JhengHei"/>
              </a:rPr>
              <a:t>提</a:t>
            </a:r>
            <a:r>
              <a:rPr dirty="0" sz="2800" spc="-35" b="1">
                <a:latin typeface="Microsoft JhengHei"/>
                <a:cs typeface="Microsoft JhengHei"/>
              </a:rPr>
              <a:t>供</a:t>
            </a:r>
            <a:r>
              <a:rPr dirty="0" sz="2800" spc="-35" b="1">
                <a:latin typeface="Microsoft JhengHei"/>
                <a:cs typeface="Microsoft JhengHei"/>
              </a:rPr>
              <a:t>資</a:t>
            </a:r>
            <a:r>
              <a:rPr dirty="0" sz="2800" spc="-35" b="1">
                <a:latin typeface="Microsoft JhengHei"/>
                <a:cs typeface="Microsoft JhengHei"/>
              </a:rPr>
              <a:t>源</a:t>
            </a:r>
            <a:r>
              <a:rPr dirty="0" sz="2800" spc="-35" b="1">
                <a:latin typeface="Microsoft JhengHei"/>
                <a:cs typeface="Microsoft JhengHei"/>
              </a:rPr>
              <a:t>、</a:t>
            </a:r>
            <a:r>
              <a:rPr dirty="0" sz="2800" spc="-35" b="1">
                <a:latin typeface="Microsoft JhengHei"/>
                <a:cs typeface="Microsoft JhengHei"/>
              </a:rPr>
              <a:t>網</a:t>
            </a:r>
            <a:r>
              <a:rPr dirty="0" sz="2800" spc="-35" b="1">
                <a:latin typeface="Microsoft JhengHei"/>
                <a:cs typeface="Microsoft JhengHei"/>
              </a:rPr>
              <a:t>路</a:t>
            </a:r>
            <a:r>
              <a:rPr dirty="0" sz="2800" spc="-35" b="1">
                <a:latin typeface="Microsoft JhengHei"/>
                <a:cs typeface="Microsoft JhengHei"/>
              </a:rPr>
              <a:t>及</a:t>
            </a:r>
            <a:r>
              <a:rPr dirty="0" sz="2800" spc="-35" b="1">
                <a:latin typeface="Microsoft JhengHei"/>
                <a:cs typeface="Microsoft JhengHei"/>
              </a:rPr>
              <a:t>設</a:t>
            </a:r>
            <a:r>
              <a:rPr dirty="0" sz="2800" spc="-35" b="1">
                <a:latin typeface="Microsoft JhengHei"/>
                <a:cs typeface="Microsoft JhengHei"/>
              </a:rPr>
              <a:t>備</a:t>
            </a:r>
            <a:r>
              <a:rPr dirty="0" sz="2800" spc="-35" b="1">
                <a:latin typeface="Microsoft JhengHei"/>
                <a:cs typeface="Microsoft JhengHei"/>
              </a:rPr>
              <a:t>，</a:t>
            </a:r>
            <a:r>
              <a:rPr dirty="0" sz="2800" spc="-35" b="1">
                <a:latin typeface="Microsoft JhengHei"/>
                <a:cs typeface="Microsoft JhengHei"/>
              </a:rPr>
              <a:t>師</a:t>
            </a:r>
            <a:r>
              <a:rPr dirty="0" sz="2800" spc="-35" b="1">
                <a:latin typeface="Microsoft JhengHei"/>
                <a:cs typeface="Microsoft JhengHei"/>
              </a:rPr>
              <a:t>生</a:t>
            </a:r>
            <a:r>
              <a:rPr dirty="0" sz="2800" spc="-35" b="1">
                <a:latin typeface="Microsoft JhengHei"/>
                <a:cs typeface="Microsoft JhengHei"/>
              </a:rPr>
              <a:t>擁</a:t>
            </a:r>
            <a:r>
              <a:rPr dirty="0" sz="2800" spc="-35" b="1">
                <a:latin typeface="Microsoft JhengHei"/>
                <a:cs typeface="Microsoft JhengHei"/>
              </a:rPr>
              <a:t>有</a:t>
            </a:r>
            <a:r>
              <a:rPr dirty="0" sz="2800" spc="-25" b="1">
                <a:latin typeface="Microsoft JhengHei"/>
                <a:cs typeface="Microsoft JhengHei"/>
              </a:rPr>
              <a:t>專</a:t>
            </a:r>
            <a:r>
              <a:rPr dirty="0" sz="2800" spc="-35" b="1">
                <a:latin typeface="Microsoft JhengHei"/>
                <a:cs typeface="Microsoft JhengHei"/>
              </a:rPr>
              <a:t>屬</a:t>
            </a:r>
            <a:r>
              <a:rPr dirty="0" sz="2800" spc="-35" b="1">
                <a:latin typeface="Microsoft JhengHei"/>
                <a:cs typeface="Microsoft JhengHei"/>
              </a:rPr>
              <a:t>學</a:t>
            </a:r>
            <a:r>
              <a:rPr dirty="0" sz="2800" spc="-35" b="1">
                <a:latin typeface="Microsoft JhengHei"/>
                <a:cs typeface="Microsoft JhengHei"/>
              </a:rPr>
              <a:t>習</a:t>
            </a:r>
            <a:r>
              <a:rPr dirty="0" sz="2800" spc="-40" b="1">
                <a:latin typeface="Microsoft JhengHei"/>
                <a:cs typeface="Microsoft JhengHei"/>
              </a:rPr>
              <a:t>載具</a:t>
            </a:r>
            <a:endParaRPr sz="2800">
              <a:latin typeface="Microsoft JhengHei"/>
              <a:cs typeface="Microsoft JhengHei"/>
            </a:endParaRPr>
          </a:p>
          <a:p>
            <a:pPr marL="897255">
              <a:lnSpc>
                <a:spcPct val="100000"/>
              </a:lnSpc>
              <a:spcBef>
                <a:spcPts val="1680"/>
              </a:spcBef>
            </a:pPr>
            <a:r>
              <a:rPr dirty="0" sz="2800" spc="-35" b="1">
                <a:latin typeface="Microsoft JhengHei"/>
                <a:cs typeface="Microsoft JhengHei"/>
              </a:rPr>
              <a:t>實</a:t>
            </a:r>
            <a:r>
              <a:rPr dirty="0" sz="2800" spc="-35" b="1">
                <a:latin typeface="Microsoft JhengHei"/>
                <a:cs typeface="Microsoft JhengHei"/>
              </a:rPr>
              <a:t>踐</a:t>
            </a:r>
            <a:r>
              <a:rPr dirty="0" sz="2800" spc="-35" b="1">
                <a:latin typeface="Microsoft JhengHei"/>
                <a:cs typeface="Microsoft JhengHei"/>
              </a:rPr>
              <a:t>課</a:t>
            </a:r>
            <a:r>
              <a:rPr dirty="0" sz="2800" spc="-35" b="1">
                <a:latin typeface="Microsoft JhengHei"/>
                <a:cs typeface="Microsoft JhengHei"/>
              </a:rPr>
              <a:t>前</a:t>
            </a:r>
            <a:r>
              <a:rPr dirty="0" sz="2800" spc="-20" b="1">
                <a:latin typeface="Microsoft JhengHei"/>
                <a:cs typeface="Microsoft JhengHei"/>
              </a:rPr>
              <a:t>/</a:t>
            </a:r>
            <a:r>
              <a:rPr dirty="0" sz="2800" spc="-35" b="1">
                <a:latin typeface="Microsoft JhengHei"/>
                <a:cs typeface="Microsoft JhengHei"/>
              </a:rPr>
              <a:t>中</a:t>
            </a:r>
            <a:r>
              <a:rPr dirty="0" sz="2800" spc="-20" b="1">
                <a:latin typeface="Microsoft JhengHei"/>
                <a:cs typeface="Microsoft JhengHei"/>
              </a:rPr>
              <a:t>/</a:t>
            </a:r>
            <a:r>
              <a:rPr dirty="0" sz="2800" spc="-35" b="1">
                <a:latin typeface="Microsoft JhengHei"/>
                <a:cs typeface="Microsoft JhengHei"/>
              </a:rPr>
              <a:t>後</a:t>
            </a:r>
            <a:r>
              <a:rPr dirty="0" sz="2800" spc="-35" b="1">
                <a:latin typeface="Microsoft JhengHei"/>
                <a:cs typeface="Microsoft JhengHei"/>
              </a:rPr>
              <a:t>、</a:t>
            </a:r>
            <a:r>
              <a:rPr dirty="0" sz="2800" spc="-35" b="1">
                <a:latin typeface="Microsoft JhengHei"/>
                <a:cs typeface="Microsoft JhengHei"/>
              </a:rPr>
              <a:t>教</a:t>
            </a:r>
            <a:r>
              <a:rPr dirty="0" sz="2800" spc="-35" b="1">
                <a:latin typeface="Microsoft JhengHei"/>
                <a:cs typeface="Microsoft JhengHei"/>
              </a:rPr>
              <a:t>室</a:t>
            </a:r>
            <a:r>
              <a:rPr dirty="0" sz="2800" spc="-20" b="1">
                <a:latin typeface="Microsoft JhengHei"/>
                <a:cs typeface="Microsoft JhengHei"/>
              </a:rPr>
              <a:t>/</a:t>
            </a:r>
            <a:r>
              <a:rPr dirty="0" sz="2800" spc="-35" b="1">
                <a:latin typeface="Microsoft JhengHei"/>
                <a:cs typeface="Microsoft JhengHei"/>
              </a:rPr>
              <a:t>校</a:t>
            </a:r>
            <a:r>
              <a:rPr dirty="0" sz="2800" spc="-35" b="1">
                <a:latin typeface="Microsoft JhengHei"/>
                <a:cs typeface="Microsoft JhengHei"/>
              </a:rPr>
              <a:t>園</a:t>
            </a:r>
            <a:r>
              <a:rPr dirty="0" sz="2800" spc="-20" b="1">
                <a:latin typeface="Microsoft JhengHei"/>
                <a:cs typeface="Microsoft JhengHei"/>
              </a:rPr>
              <a:t>/</a:t>
            </a:r>
            <a:r>
              <a:rPr dirty="0" sz="2800" spc="-35" b="1">
                <a:latin typeface="Microsoft JhengHei"/>
                <a:cs typeface="Microsoft JhengHei"/>
              </a:rPr>
              <a:t>社</a:t>
            </a:r>
            <a:r>
              <a:rPr dirty="0" sz="2800" spc="-35" b="1">
                <a:latin typeface="Microsoft JhengHei"/>
                <a:cs typeface="Microsoft JhengHei"/>
              </a:rPr>
              <a:t>區</a:t>
            </a:r>
            <a:r>
              <a:rPr dirty="0" sz="2800" spc="-20" b="1">
                <a:latin typeface="Microsoft JhengHei"/>
                <a:cs typeface="Microsoft JhengHei"/>
              </a:rPr>
              <a:t>/</a:t>
            </a:r>
            <a:r>
              <a:rPr dirty="0" sz="2800" spc="-35" b="1">
                <a:latin typeface="Microsoft JhengHei"/>
                <a:cs typeface="Microsoft JhengHei"/>
              </a:rPr>
              <a:t>家</a:t>
            </a:r>
            <a:r>
              <a:rPr dirty="0" sz="2800" spc="-35" b="1">
                <a:latin typeface="Microsoft JhengHei"/>
                <a:cs typeface="Microsoft JhengHei"/>
              </a:rPr>
              <a:t>庭</a:t>
            </a:r>
            <a:r>
              <a:rPr dirty="0" sz="2800" spc="-35" b="1">
                <a:latin typeface="Microsoft JhengHei"/>
                <a:cs typeface="Microsoft JhengHei"/>
              </a:rPr>
              <a:t>、</a:t>
            </a:r>
            <a:r>
              <a:rPr dirty="0" sz="2800" spc="-35" b="1">
                <a:latin typeface="Microsoft JhengHei"/>
                <a:cs typeface="Microsoft JhengHei"/>
              </a:rPr>
              <a:t>數</a:t>
            </a:r>
            <a:r>
              <a:rPr dirty="0" sz="2800" spc="-35" b="1">
                <a:latin typeface="Microsoft JhengHei"/>
                <a:cs typeface="Microsoft JhengHei"/>
              </a:rPr>
              <a:t>位</a:t>
            </a:r>
            <a:r>
              <a:rPr dirty="0" sz="2800" spc="-35" b="1">
                <a:latin typeface="Microsoft JhengHei"/>
                <a:cs typeface="Microsoft JhengHei"/>
              </a:rPr>
              <a:t>學</a:t>
            </a:r>
            <a:r>
              <a:rPr dirty="0" sz="2800" spc="-35" b="1">
                <a:latin typeface="Microsoft JhengHei"/>
                <a:cs typeface="Microsoft JhengHei"/>
              </a:rPr>
              <a:t>習</a:t>
            </a:r>
            <a:r>
              <a:rPr dirty="0" sz="2800" spc="-35" b="1">
                <a:latin typeface="Microsoft JhengHei"/>
                <a:cs typeface="Microsoft JhengHei"/>
              </a:rPr>
              <a:t>無</a:t>
            </a:r>
            <a:r>
              <a:rPr dirty="0" sz="2800" spc="-25" b="1">
                <a:latin typeface="Microsoft JhengHei"/>
                <a:cs typeface="Microsoft JhengHei"/>
              </a:rPr>
              <a:t>邊</a:t>
            </a:r>
            <a:r>
              <a:rPr dirty="0" sz="2800" spc="-35" b="1">
                <a:latin typeface="Microsoft JhengHei"/>
                <a:cs typeface="Microsoft JhengHei"/>
              </a:rPr>
              <a:t>界</a:t>
            </a:r>
            <a:r>
              <a:rPr dirty="0" sz="2800" spc="-35" b="1">
                <a:latin typeface="Microsoft JhengHei"/>
                <a:cs typeface="Microsoft JhengHei"/>
              </a:rPr>
              <a:t>不</a:t>
            </a:r>
            <a:r>
              <a:rPr dirty="0" sz="2800" spc="-35" b="1">
                <a:latin typeface="Microsoft JhengHei"/>
                <a:cs typeface="Microsoft JhengHei"/>
              </a:rPr>
              <a:t>間</a:t>
            </a:r>
            <a:r>
              <a:rPr dirty="0" sz="2800" spc="-50" b="1">
                <a:latin typeface="Microsoft JhengHei"/>
                <a:cs typeface="Microsoft JhengHei"/>
              </a:rPr>
              <a:t>斷</a:t>
            </a:r>
            <a:endParaRPr sz="2800">
              <a:latin typeface="Microsoft JhengHei"/>
              <a:cs typeface="Microsoft JhengHei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1807823" y="2632913"/>
          <a:ext cx="8576945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1805"/>
                <a:gridCol w="4281805"/>
              </a:tblGrid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5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自帶載具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Bring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Your Own</a:t>
                      </a:r>
                      <a:r>
                        <a:rPr dirty="0" sz="18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Device(BYOD)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803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Microsoft JhengHei"/>
                          <a:cs typeface="Microsoft JhengHei"/>
                        </a:rPr>
                        <a:t>平板帶回家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  <a:p>
                      <a:pPr algn="ctr" marL="177800">
                        <a:lnSpc>
                          <a:spcPct val="100000"/>
                        </a:lnSpc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Take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Home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Student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Device(THSD)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548640" marR="297815" indent="-457200">
                        <a:lnSpc>
                          <a:spcPct val="100000"/>
                        </a:lnSpc>
                        <a:spcBef>
                          <a:spcPts val="310"/>
                        </a:spcBef>
                        <a:buSzPct val="144444"/>
                        <a:buFont typeface="Arial"/>
                        <a:buChar char="•"/>
                        <a:tabLst>
                          <a:tab pos="548005" algn="l"/>
                          <a:tab pos="548640" algn="l"/>
                        </a:tabLst>
                      </a:pPr>
                      <a:r>
                        <a:rPr dirty="0" sz="1800">
                          <a:latin typeface="Microsoft JhengHei"/>
                          <a:cs typeface="Microsoft JhengHei"/>
                        </a:rPr>
                        <a:t>全班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50%</a:t>
                      </a:r>
                      <a:r>
                        <a:rPr dirty="0" sz="1800" spc="-5">
                          <a:latin typeface="Microsoft JhengHei"/>
                          <a:cs typeface="Microsoft JhengHei"/>
                        </a:rPr>
                        <a:t>以上學生帶自家載具到校</a:t>
                      </a:r>
                      <a:r>
                        <a:rPr dirty="0" sz="1800">
                          <a:latin typeface="Microsoft JhengHei"/>
                          <a:cs typeface="Microsoft JhengHei"/>
                        </a:rPr>
                        <a:t>學習。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600" spc="-25">
                          <a:latin typeface="Microsoft JhengHei"/>
                          <a:cs typeface="Microsoft JhengHei"/>
                        </a:rPr>
                        <a:t>其</a:t>
                      </a:r>
                      <a:r>
                        <a:rPr dirty="0" sz="1600" spc="-25">
                          <a:latin typeface="Microsoft JhengHei"/>
                          <a:cs typeface="Microsoft JhengHei"/>
                        </a:rPr>
                        <a:t>他</a:t>
                      </a:r>
                      <a:r>
                        <a:rPr dirty="0" sz="1600" spc="-25">
                          <a:latin typeface="Microsoft JhengHei"/>
                          <a:cs typeface="Microsoft JhengHei"/>
                        </a:rPr>
                        <a:t>學</a:t>
                      </a:r>
                      <a:r>
                        <a:rPr dirty="0" sz="1600" spc="-25">
                          <a:latin typeface="Microsoft JhengHei"/>
                          <a:cs typeface="Microsoft JhengHei"/>
                        </a:rPr>
                        <a:t>生</a:t>
                      </a:r>
                      <a:r>
                        <a:rPr dirty="0" sz="1600" spc="-25">
                          <a:latin typeface="Microsoft JhengHei"/>
                          <a:cs typeface="Microsoft JhengHei"/>
                        </a:rPr>
                        <a:t>使</a:t>
                      </a:r>
                      <a:r>
                        <a:rPr dirty="0" sz="1600" spc="-25">
                          <a:latin typeface="Microsoft JhengHei"/>
                          <a:cs typeface="Microsoft JhengHei"/>
                        </a:rPr>
                        <a:t>用</a:t>
                      </a:r>
                      <a:r>
                        <a:rPr dirty="0" sz="1600" spc="-25">
                          <a:latin typeface="Microsoft JhengHei"/>
                          <a:cs typeface="Microsoft JhengHei"/>
                        </a:rPr>
                        <a:t>公</a:t>
                      </a:r>
                      <a:r>
                        <a:rPr dirty="0" sz="1600" spc="-25">
                          <a:latin typeface="Microsoft JhengHei"/>
                          <a:cs typeface="Microsoft JhengHei"/>
                        </a:rPr>
                        <a:t>用</a:t>
                      </a:r>
                      <a:r>
                        <a:rPr dirty="0" sz="1600" spc="-25">
                          <a:latin typeface="Microsoft JhengHei"/>
                          <a:cs typeface="Microsoft JhengHei"/>
                        </a:rPr>
                        <a:t>載</a:t>
                      </a:r>
                      <a:r>
                        <a:rPr dirty="0" sz="1600" spc="-25">
                          <a:latin typeface="Microsoft JhengHei"/>
                          <a:cs typeface="Microsoft JhengHei"/>
                        </a:rPr>
                        <a:t>具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548640" marR="296545" indent="-457200">
                        <a:lnSpc>
                          <a:spcPct val="100000"/>
                        </a:lnSpc>
                        <a:spcBef>
                          <a:spcPts val="310"/>
                        </a:spcBef>
                        <a:buSzPct val="144444"/>
                        <a:buFont typeface="Arial"/>
                        <a:buChar char="•"/>
                        <a:tabLst>
                          <a:tab pos="548005" algn="l"/>
                          <a:tab pos="548640" algn="l"/>
                        </a:tabLst>
                      </a:pPr>
                      <a:r>
                        <a:rPr dirty="0" sz="1800" spc="-5">
                          <a:latin typeface="Microsoft JhengHei"/>
                          <a:cs typeface="Microsoft JhengHei"/>
                        </a:rPr>
                        <a:t>班級學生攜帶學校公用載具回家進</a:t>
                      </a:r>
                      <a:r>
                        <a:rPr dirty="0" sz="1800" spc="-15">
                          <a:latin typeface="Microsoft JhengHei"/>
                          <a:cs typeface="Microsoft JhengHei"/>
                        </a:rPr>
                        <a:t>行學習。</a:t>
                      </a:r>
                      <a:endParaRPr sz="18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  <p:sp>
        <p:nvSpPr>
          <p:cNvPr id="6" name="object 6" descr=""/>
          <p:cNvSpPr/>
          <p:nvPr/>
        </p:nvSpPr>
        <p:spPr>
          <a:xfrm>
            <a:off x="1472183" y="4631437"/>
            <a:ext cx="2935605" cy="579120"/>
          </a:xfrm>
          <a:custGeom>
            <a:avLst/>
            <a:gdLst/>
            <a:ahLst/>
            <a:cxnLst/>
            <a:rect l="l" t="t" r="r" b="b"/>
            <a:pathLst>
              <a:path w="2935604" h="579120">
                <a:moveTo>
                  <a:pt x="2717927" y="0"/>
                </a:moveTo>
                <a:lnTo>
                  <a:pt x="217297" y="0"/>
                </a:lnTo>
                <a:lnTo>
                  <a:pt x="167471" y="5738"/>
                </a:lnTo>
                <a:lnTo>
                  <a:pt x="121733" y="22085"/>
                </a:lnTo>
                <a:lnTo>
                  <a:pt x="81386" y="47736"/>
                </a:lnTo>
                <a:lnTo>
                  <a:pt x="47736" y="81386"/>
                </a:lnTo>
                <a:lnTo>
                  <a:pt x="22085" y="121733"/>
                </a:lnTo>
                <a:lnTo>
                  <a:pt x="5738" y="167471"/>
                </a:lnTo>
                <a:lnTo>
                  <a:pt x="0" y="217297"/>
                </a:lnTo>
                <a:lnTo>
                  <a:pt x="0" y="361823"/>
                </a:lnTo>
                <a:lnTo>
                  <a:pt x="5738" y="411644"/>
                </a:lnTo>
                <a:lnTo>
                  <a:pt x="22085" y="457381"/>
                </a:lnTo>
                <a:lnTo>
                  <a:pt x="47736" y="497728"/>
                </a:lnTo>
                <a:lnTo>
                  <a:pt x="81386" y="531379"/>
                </a:lnTo>
                <a:lnTo>
                  <a:pt x="121733" y="557032"/>
                </a:lnTo>
                <a:lnTo>
                  <a:pt x="167471" y="573380"/>
                </a:lnTo>
                <a:lnTo>
                  <a:pt x="217297" y="579120"/>
                </a:lnTo>
                <a:lnTo>
                  <a:pt x="2717927" y="579120"/>
                </a:lnTo>
                <a:lnTo>
                  <a:pt x="2767752" y="573380"/>
                </a:lnTo>
                <a:lnTo>
                  <a:pt x="2813490" y="557032"/>
                </a:lnTo>
                <a:lnTo>
                  <a:pt x="2853837" y="531379"/>
                </a:lnTo>
                <a:lnTo>
                  <a:pt x="2887487" y="497728"/>
                </a:lnTo>
                <a:lnTo>
                  <a:pt x="2913138" y="457381"/>
                </a:lnTo>
                <a:lnTo>
                  <a:pt x="2929485" y="411644"/>
                </a:lnTo>
                <a:lnTo>
                  <a:pt x="2935224" y="361823"/>
                </a:lnTo>
                <a:lnTo>
                  <a:pt x="2935224" y="217297"/>
                </a:lnTo>
                <a:lnTo>
                  <a:pt x="2929485" y="167471"/>
                </a:lnTo>
                <a:lnTo>
                  <a:pt x="2913138" y="121733"/>
                </a:lnTo>
                <a:lnTo>
                  <a:pt x="2887487" y="81386"/>
                </a:lnTo>
                <a:lnTo>
                  <a:pt x="2853837" y="47736"/>
                </a:lnTo>
                <a:lnTo>
                  <a:pt x="2813490" y="22085"/>
                </a:lnTo>
                <a:lnTo>
                  <a:pt x="2767752" y="5738"/>
                </a:lnTo>
                <a:lnTo>
                  <a:pt x="2717927" y="0"/>
                </a:lnTo>
                <a:close/>
              </a:path>
            </a:pathLst>
          </a:custGeom>
          <a:solidFill>
            <a:srgbClr val="FDBA7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472183" y="5292854"/>
            <a:ext cx="5473065" cy="579120"/>
          </a:xfrm>
          <a:custGeom>
            <a:avLst/>
            <a:gdLst/>
            <a:ahLst/>
            <a:cxnLst/>
            <a:rect l="l" t="t" r="r" b="b"/>
            <a:pathLst>
              <a:path w="5473065" h="579120">
                <a:moveTo>
                  <a:pt x="5255387" y="0"/>
                </a:moveTo>
                <a:lnTo>
                  <a:pt x="217297" y="0"/>
                </a:lnTo>
                <a:lnTo>
                  <a:pt x="167471" y="5738"/>
                </a:lnTo>
                <a:lnTo>
                  <a:pt x="121733" y="22085"/>
                </a:lnTo>
                <a:lnTo>
                  <a:pt x="81386" y="47736"/>
                </a:lnTo>
                <a:lnTo>
                  <a:pt x="47736" y="81386"/>
                </a:lnTo>
                <a:lnTo>
                  <a:pt x="22085" y="121733"/>
                </a:lnTo>
                <a:lnTo>
                  <a:pt x="5738" y="167471"/>
                </a:lnTo>
                <a:lnTo>
                  <a:pt x="0" y="217297"/>
                </a:lnTo>
                <a:lnTo>
                  <a:pt x="0" y="361823"/>
                </a:lnTo>
                <a:lnTo>
                  <a:pt x="5738" y="411644"/>
                </a:lnTo>
                <a:lnTo>
                  <a:pt x="22085" y="457381"/>
                </a:lnTo>
                <a:lnTo>
                  <a:pt x="47736" y="497728"/>
                </a:lnTo>
                <a:lnTo>
                  <a:pt x="81386" y="531379"/>
                </a:lnTo>
                <a:lnTo>
                  <a:pt x="121733" y="557032"/>
                </a:lnTo>
                <a:lnTo>
                  <a:pt x="167471" y="573380"/>
                </a:lnTo>
                <a:lnTo>
                  <a:pt x="217297" y="579119"/>
                </a:lnTo>
                <a:lnTo>
                  <a:pt x="5255387" y="579119"/>
                </a:lnTo>
                <a:lnTo>
                  <a:pt x="5305212" y="573380"/>
                </a:lnTo>
                <a:lnTo>
                  <a:pt x="5350950" y="557032"/>
                </a:lnTo>
                <a:lnTo>
                  <a:pt x="5391297" y="531379"/>
                </a:lnTo>
                <a:lnTo>
                  <a:pt x="5424947" y="497728"/>
                </a:lnTo>
                <a:lnTo>
                  <a:pt x="5450598" y="457381"/>
                </a:lnTo>
                <a:lnTo>
                  <a:pt x="5466945" y="411644"/>
                </a:lnTo>
                <a:lnTo>
                  <a:pt x="5472684" y="361823"/>
                </a:lnTo>
                <a:lnTo>
                  <a:pt x="5472684" y="217297"/>
                </a:lnTo>
                <a:lnTo>
                  <a:pt x="5466945" y="167471"/>
                </a:lnTo>
                <a:lnTo>
                  <a:pt x="5450598" y="121733"/>
                </a:lnTo>
                <a:lnTo>
                  <a:pt x="5424947" y="81386"/>
                </a:lnTo>
                <a:lnTo>
                  <a:pt x="5391297" y="47736"/>
                </a:lnTo>
                <a:lnTo>
                  <a:pt x="5350950" y="22085"/>
                </a:lnTo>
                <a:lnTo>
                  <a:pt x="5305212" y="5738"/>
                </a:lnTo>
                <a:lnTo>
                  <a:pt x="5255387" y="0"/>
                </a:lnTo>
                <a:close/>
              </a:path>
            </a:pathLst>
          </a:custGeom>
          <a:solidFill>
            <a:srgbClr val="CDEF9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7348728" y="4631437"/>
            <a:ext cx="2927985" cy="579120"/>
          </a:xfrm>
          <a:custGeom>
            <a:avLst/>
            <a:gdLst/>
            <a:ahLst/>
            <a:cxnLst/>
            <a:rect l="l" t="t" r="r" b="b"/>
            <a:pathLst>
              <a:path w="2927984" h="579120">
                <a:moveTo>
                  <a:pt x="2710307" y="0"/>
                </a:moveTo>
                <a:lnTo>
                  <a:pt x="217297" y="0"/>
                </a:lnTo>
                <a:lnTo>
                  <a:pt x="167471" y="5738"/>
                </a:lnTo>
                <a:lnTo>
                  <a:pt x="121733" y="22085"/>
                </a:lnTo>
                <a:lnTo>
                  <a:pt x="81386" y="47736"/>
                </a:lnTo>
                <a:lnTo>
                  <a:pt x="47736" y="81386"/>
                </a:lnTo>
                <a:lnTo>
                  <a:pt x="22085" y="121733"/>
                </a:lnTo>
                <a:lnTo>
                  <a:pt x="5738" y="167471"/>
                </a:lnTo>
                <a:lnTo>
                  <a:pt x="0" y="217297"/>
                </a:lnTo>
                <a:lnTo>
                  <a:pt x="0" y="361823"/>
                </a:lnTo>
                <a:lnTo>
                  <a:pt x="5738" y="411644"/>
                </a:lnTo>
                <a:lnTo>
                  <a:pt x="22085" y="457381"/>
                </a:lnTo>
                <a:lnTo>
                  <a:pt x="47736" y="497728"/>
                </a:lnTo>
                <a:lnTo>
                  <a:pt x="81386" y="531379"/>
                </a:lnTo>
                <a:lnTo>
                  <a:pt x="121733" y="557032"/>
                </a:lnTo>
                <a:lnTo>
                  <a:pt x="167471" y="573380"/>
                </a:lnTo>
                <a:lnTo>
                  <a:pt x="217297" y="579120"/>
                </a:lnTo>
                <a:lnTo>
                  <a:pt x="2710307" y="579120"/>
                </a:lnTo>
                <a:lnTo>
                  <a:pt x="2760132" y="573380"/>
                </a:lnTo>
                <a:lnTo>
                  <a:pt x="2805870" y="557032"/>
                </a:lnTo>
                <a:lnTo>
                  <a:pt x="2846217" y="531379"/>
                </a:lnTo>
                <a:lnTo>
                  <a:pt x="2879867" y="497728"/>
                </a:lnTo>
                <a:lnTo>
                  <a:pt x="2905518" y="457381"/>
                </a:lnTo>
                <a:lnTo>
                  <a:pt x="2921865" y="411644"/>
                </a:lnTo>
                <a:lnTo>
                  <a:pt x="2927604" y="361823"/>
                </a:lnTo>
                <a:lnTo>
                  <a:pt x="2927604" y="217297"/>
                </a:lnTo>
                <a:lnTo>
                  <a:pt x="2921865" y="167471"/>
                </a:lnTo>
                <a:lnTo>
                  <a:pt x="2905518" y="121733"/>
                </a:lnTo>
                <a:lnTo>
                  <a:pt x="2879867" y="81386"/>
                </a:lnTo>
                <a:lnTo>
                  <a:pt x="2846217" y="47736"/>
                </a:lnTo>
                <a:lnTo>
                  <a:pt x="2805870" y="22085"/>
                </a:lnTo>
                <a:lnTo>
                  <a:pt x="2760132" y="5738"/>
                </a:lnTo>
                <a:lnTo>
                  <a:pt x="2710307" y="0"/>
                </a:lnTo>
                <a:close/>
              </a:path>
            </a:pathLst>
          </a:custGeom>
          <a:solidFill>
            <a:srgbClr val="C7D6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7040880" y="5282184"/>
            <a:ext cx="3295015" cy="579120"/>
          </a:xfrm>
          <a:custGeom>
            <a:avLst/>
            <a:gdLst/>
            <a:ahLst/>
            <a:cxnLst/>
            <a:rect l="l" t="t" r="r" b="b"/>
            <a:pathLst>
              <a:path w="3295015" h="579120">
                <a:moveTo>
                  <a:pt x="3077591" y="0"/>
                </a:moveTo>
                <a:lnTo>
                  <a:pt x="217297" y="0"/>
                </a:lnTo>
                <a:lnTo>
                  <a:pt x="167471" y="5738"/>
                </a:lnTo>
                <a:lnTo>
                  <a:pt x="121733" y="22085"/>
                </a:lnTo>
                <a:lnTo>
                  <a:pt x="81386" y="47736"/>
                </a:lnTo>
                <a:lnTo>
                  <a:pt x="47736" y="81386"/>
                </a:lnTo>
                <a:lnTo>
                  <a:pt x="22085" y="121733"/>
                </a:lnTo>
                <a:lnTo>
                  <a:pt x="5738" y="167471"/>
                </a:lnTo>
                <a:lnTo>
                  <a:pt x="0" y="217296"/>
                </a:lnTo>
                <a:lnTo>
                  <a:pt x="0" y="361822"/>
                </a:lnTo>
                <a:lnTo>
                  <a:pt x="5738" y="411648"/>
                </a:lnTo>
                <a:lnTo>
                  <a:pt x="22085" y="457386"/>
                </a:lnTo>
                <a:lnTo>
                  <a:pt x="47736" y="497733"/>
                </a:lnTo>
                <a:lnTo>
                  <a:pt x="81386" y="531383"/>
                </a:lnTo>
                <a:lnTo>
                  <a:pt x="121733" y="557034"/>
                </a:lnTo>
                <a:lnTo>
                  <a:pt x="167471" y="573381"/>
                </a:lnTo>
                <a:lnTo>
                  <a:pt x="217297" y="579119"/>
                </a:lnTo>
                <a:lnTo>
                  <a:pt x="3077591" y="579119"/>
                </a:lnTo>
                <a:lnTo>
                  <a:pt x="3127416" y="573381"/>
                </a:lnTo>
                <a:lnTo>
                  <a:pt x="3173154" y="557034"/>
                </a:lnTo>
                <a:lnTo>
                  <a:pt x="3213501" y="531383"/>
                </a:lnTo>
                <a:lnTo>
                  <a:pt x="3247151" y="497733"/>
                </a:lnTo>
                <a:lnTo>
                  <a:pt x="3272802" y="457386"/>
                </a:lnTo>
                <a:lnTo>
                  <a:pt x="3289149" y="411648"/>
                </a:lnTo>
                <a:lnTo>
                  <a:pt x="3294888" y="361822"/>
                </a:lnTo>
                <a:lnTo>
                  <a:pt x="3294888" y="217296"/>
                </a:lnTo>
                <a:lnTo>
                  <a:pt x="3289149" y="167471"/>
                </a:lnTo>
                <a:lnTo>
                  <a:pt x="3272802" y="121733"/>
                </a:lnTo>
                <a:lnTo>
                  <a:pt x="3247151" y="81386"/>
                </a:lnTo>
                <a:lnTo>
                  <a:pt x="3213501" y="47736"/>
                </a:lnTo>
                <a:lnTo>
                  <a:pt x="3173154" y="22085"/>
                </a:lnTo>
                <a:lnTo>
                  <a:pt x="3127416" y="5738"/>
                </a:lnTo>
                <a:lnTo>
                  <a:pt x="3077591" y="0"/>
                </a:lnTo>
                <a:close/>
              </a:path>
            </a:pathLst>
          </a:custGeom>
          <a:solidFill>
            <a:srgbClr val="FFAC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4485132" y="4622291"/>
            <a:ext cx="2792095" cy="577850"/>
          </a:xfrm>
          <a:custGeom>
            <a:avLst/>
            <a:gdLst/>
            <a:ahLst/>
            <a:cxnLst/>
            <a:rect l="l" t="t" r="r" b="b"/>
            <a:pathLst>
              <a:path w="2792095" h="577850">
                <a:moveTo>
                  <a:pt x="2575242" y="0"/>
                </a:moveTo>
                <a:lnTo>
                  <a:pt x="216725" y="0"/>
                </a:lnTo>
                <a:lnTo>
                  <a:pt x="167031" y="5723"/>
                </a:lnTo>
                <a:lnTo>
                  <a:pt x="121413" y="22027"/>
                </a:lnTo>
                <a:lnTo>
                  <a:pt x="81173" y="47611"/>
                </a:lnTo>
                <a:lnTo>
                  <a:pt x="47611" y="81173"/>
                </a:lnTo>
                <a:lnTo>
                  <a:pt x="22027" y="121413"/>
                </a:lnTo>
                <a:lnTo>
                  <a:pt x="5723" y="167031"/>
                </a:lnTo>
                <a:lnTo>
                  <a:pt x="0" y="216725"/>
                </a:lnTo>
                <a:lnTo>
                  <a:pt x="0" y="360870"/>
                </a:lnTo>
                <a:lnTo>
                  <a:pt x="5723" y="410564"/>
                </a:lnTo>
                <a:lnTo>
                  <a:pt x="22027" y="456182"/>
                </a:lnTo>
                <a:lnTo>
                  <a:pt x="47611" y="496422"/>
                </a:lnTo>
                <a:lnTo>
                  <a:pt x="81173" y="529984"/>
                </a:lnTo>
                <a:lnTo>
                  <a:pt x="121413" y="555568"/>
                </a:lnTo>
                <a:lnTo>
                  <a:pt x="167031" y="571872"/>
                </a:lnTo>
                <a:lnTo>
                  <a:pt x="216725" y="577595"/>
                </a:lnTo>
                <a:lnTo>
                  <a:pt x="2575242" y="577595"/>
                </a:lnTo>
                <a:lnTo>
                  <a:pt x="2624936" y="571872"/>
                </a:lnTo>
                <a:lnTo>
                  <a:pt x="2670554" y="555568"/>
                </a:lnTo>
                <a:lnTo>
                  <a:pt x="2710794" y="529984"/>
                </a:lnTo>
                <a:lnTo>
                  <a:pt x="2744356" y="496422"/>
                </a:lnTo>
                <a:lnTo>
                  <a:pt x="2769940" y="456182"/>
                </a:lnTo>
                <a:lnTo>
                  <a:pt x="2786244" y="410564"/>
                </a:lnTo>
                <a:lnTo>
                  <a:pt x="2791968" y="360870"/>
                </a:lnTo>
                <a:lnTo>
                  <a:pt x="2791968" y="216725"/>
                </a:lnTo>
                <a:lnTo>
                  <a:pt x="2786244" y="167031"/>
                </a:lnTo>
                <a:lnTo>
                  <a:pt x="2769940" y="121413"/>
                </a:lnTo>
                <a:lnTo>
                  <a:pt x="2744356" y="81173"/>
                </a:lnTo>
                <a:lnTo>
                  <a:pt x="2710794" y="47611"/>
                </a:lnTo>
                <a:lnTo>
                  <a:pt x="2670554" y="22027"/>
                </a:lnTo>
                <a:lnTo>
                  <a:pt x="2624936" y="5723"/>
                </a:lnTo>
                <a:lnTo>
                  <a:pt x="2575242" y="0"/>
                </a:lnTo>
                <a:close/>
              </a:path>
            </a:pathLst>
          </a:custGeom>
          <a:solidFill>
            <a:srgbClr val="FFFF9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6464808" y="5943600"/>
            <a:ext cx="3870960" cy="579120"/>
          </a:xfrm>
          <a:custGeom>
            <a:avLst/>
            <a:gdLst/>
            <a:ahLst/>
            <a:cxnLst/>
            <a:rect l="l" t="t" r="r" b="b"/>
            <a:pathLst>
              <a:path w="3870959" h="579120">
                <a:moveTo>
                  <a:pt x="3653663" y="0"/>
                </a:moveTo>
                <a:lnTo>
                  <a:pt x="217297" y="0"/>
                </a:lnTo>
                <a:lnTo>
                  <a:pt x="167471" y="5738"/>
                </a:lnTo>
                <a:lnTo>
                  <a:pt x="121733" y="22085"/>
                </a:lnTo>
                <a:lnTo>
                  <a:pt x="81386" y="47736"/>
                </a:lnTo>
                <a:lnTo>
                  <a:pt x="47736" y="81386"/>
                </a:lnTo>
                <a:lnTo>
                  <a:pt x="22085" y="121733"/>
                </a:lnTo>
                <a:lnTo>
                  <a:pt x="5738" y="167471"/>
                </a:lnTo>
                <a:lnTo>
                  <a:pt x="0" y="217297"/>
                </a:lnTo>
                <a:lnTo>
                  <a:pt x="0" y="361823"/>
                </a:lnTo>
                <a:lnTo>
                  <a:pt x="5738" y="411648"/>
                </a:lnTo>
                <a:lnTo>
                  <a:pt x="22085" y="457386"/>
                </a:lnTo>
                <a:lnTo>
                  <a:pt x="47736" y="497733"/>
                </a:lnTo>
                <a:lnTo>
                  <a:pt x="81386" y="531383"/>
                </a:lnTo>
                <a:lnTo>
                  <a:pt x="121733" y="557034"/>
                </a:lnTo>
                <a:lnTo>
                  <a:pt x="167471" y="573381"/>
                </a:lnTo>
                <a:lnTo>
                  <a:pt x="217297" y="579119"/>
                </a:lnTo>
                <a:lnTo>
                  <a:pt x="3653663" y="579119"/>
                </a:lnTo>
                <a:lnTo>
                  <a:pt x="3703488" y="573381"/>
                </a:lnTo>
                <a:lnTo>
                  <a:pt x="3749226" y="557034"/>
                </a:lnTo>
                <a:lnTo>
                  <a:pt x="3789573" y="531383"/>
                </a:lnTo>
                <a:lnTo>
                  <a:pt x="3823223" y="497733"/>
                </a:lnTo>
                <a:lnTo>
                  <a:pt x="3848874" y="457386"/>
                </a:lnTo>
                <a:lnTo>
                  <a:pt x="3865221" y="411648"/>
                </a:lnTo>
                <a:lnTo>
                  <a:pt x="3870960" y="361823"/>
                </a:lnTo>
                <a:lnTo>
                  <a:pt x="3870960" y="217297"/>
                </a:lnTo>
                <a:lnTo>
                  <a:pt x="3865221" y="167471"/>
                </a:lnTo>
                <a:lnTo>
                  <a:pt x="3848874" y="121733"/>
                </a:lnTo>
                <a:lnTo>
                  <a:pt x="3823223" y="81386"/>
                </a:lnTo>
                <a:lnTo>
                  <a:pt x="3789573" y="47736"/>
                </a:lnTo>
                <a:lnTo>
                  <a:pt x="3749226" y="22085"/>
                </a:lnTo>
                <a:lnTo>
                  <a:pt x="3703488" y="5738"/>
                </a:lnTo>
                <a:lnTo>
                  <a:pt x="3653663" y="0"/>
                </a:lnTo>
                <a:close/>
              </a:path>
            </a:pathLst>
          </a:custGeom>
          <a:solidFill>
            <a:srgbClr val="F1B4B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7320437" y="4716302"/>
            <a:ext cx="2572385" cy="1703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545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Microsoft JhengHei"/>
                <a:cs typeface="Microsoft JhengHei"/>
              </a:rPr>
              <a:t>提升</a:t>
            </a:r>
            <a:r>
              <a:rPr dirty="0" sz="2400" spc="-10" b="1">
                <a:latin typeface="Microsoft JhengHei"/>
                <a:cs typeface="Microsoft JhengHei"/>
              </a:rPr>
              <a:t>個人化學習</a:t>
            </a:r>
            <a:endParaRPr sz="2400">
              <a:latin typeface="Microsoft JhengHei"/>
              <a:cs typeface="Microsoft JhengHei"/>
            </a:endParaRPr>
          </a:p>
          <a:p>
            <a:pPr marL="12700" marR="281940" indent="440690">
              <a:lnSpc>
                <a:spcPts val="5200"/>
              </a:lnSpc>
              <a:spcBef>
                <a:spcPts val="285"/>
              </a:spcBef>
            </a:pPr>
            <a:r>
              <a:rPr dirty="0" sz="2400">
                <a:latin typeface="Microsoft JhengHei"/>
                <a:cs typeface="Microsoft JhengHei"/>
              </a:rPr>
              <a:t>記錄</a:t>
            </a:r>
            <a:r>
              <a:rPr dirty="0" sz="2400" spc="-15" b="1">
                <a:latin typeface="Microsoft JhengHei"/>
                <a:cs typeface="Microsoft JhengHei"/>
              </a:rPr>
              <a:t>學習歷程</a:t>
            </a:r>
            <a:r>
              <a:rPr dirty="0" sz="2400">
                <a:latin typeface="Microsoft JhengHei"/>
                <a:cs typeface="Microsoft JhengHei"/>
              </a:rPr>
              <a:t>提高</a:t>
            </a:r>
            <a:r>
              <a:rPr dirty="0" sz="2400" spc="-10" b="1">
                <a:latin typeface="Microsoft JhengHei"/>
                <a:cs typeface="Microsoft JhengHei"/>
              </a:rPr>
              <a:t>自主學習力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1472183" y="5996940"/>
            <a:ext cx="4907280" cy="579120"/>
          </a:xfrm>
          <a:custGeom>
            <a:avLst/>
            <a:gdLst/>
            <a:ahLst/>
            <a:cxnLst/>
            <a:rect l="l" t="t" r="r" b="b"/>
            <a:pathLst>
              <a:path w="4907280" h="579120">
                <a:moveTo>
                  <a:pt x="4689983" y="0"/>
                </a:moveTo>
                <a:lnTo>
                  <a:pt x="217297" y="0"/>
                </a:lnTo>
                <a:lnTo>
                  <a:pt x="167471" y="5738"/>
                </a:lnTo>
                <a:lnTo>
                  <a:pt x="121733" y="22085"/>
                </a:lnTo>
                <a:lnTo>
                  <a:pt x="81386" y="47736"/>
                </a:lnTo>
                <a:lnTo>
                  <a:pt x="47736" y="81386"/>
                </a:lnTo>
                <a:lnTo>
                  <a:pt x="22085" y="121733"/>
                </a:lnTo>
                <a:lnTo>
                  <a:pt x="5738" y="167471"/>
                </a:lnTo>
                <a:lnTo>
                  <a:pt x="0" y="217297"/>
                </a:lnTo>
                <a:lnTo>
                  <a:pt x="0" y="361823"/>
                </a:lnTo>
                <a:lnTo>
                  <a:pt x="5738" y="411648"/>
                </a:lnTo>
                <a:lnTo>
                  <a:pt x="22085" y="457386"/>
                </a:lnTo>
                <a:lnTo>
                  <a:pt x="47736" y="497733"/>
                </a:lnTo>
                <a:lnTo>
                  <a:pt x="81386" y="531383"/>
                </a:lnTo>
                <a:lnTo>
                  <a:pt x="121733" y="557034"/>
                </a:lnTo>
                <a:lnTo>
                  <a:pt x="167471" y="573381"/>
                </a:lnTo>
                <a:lnTo>
                  <a:pt x="217297" y="579120"/>
                </a:lnTo>
                <a:lnTo>
                  <a:pt x="4689983" y="579120"/>
                </a:lnTo>
                <a:lnTo>
                  <a:pt x="4739808" y="573381"/>
                </a:lnTo>
                <a:lnTo>
                  <a:pt x="4785546" y="557034"/>
                </a:lnTo>
                <a:lnTo>
                  <a:pt x="4825893" y="531383"/>
                </a:lnTo>
                <a:lnTo>
                  <a:pt x="4859543" y="497733"/>
                </a:lnTo>
                <a:lnTo>
                  <a:pt x="4885194" y="457386"/>
                </a:lnTo>
                <a:lnTo>
                  <a:pt x="4901541" y="411648"/>
                </a:lnTo>
                <a:lnTo>
                  <a:pt x="4907280" y="361823"/>
                </a:lnTo>
                <a:lnTo>
                  <a:pt x="4907280" y="217297"/>
                </a:lnTo>
                <a:lnTo>
                  <a:pt x="4901541" y="167471"/>
                </a:lnTo>
                <a:lnTo>
                  <a:pt x="4885194" y="121733"/>
                </a:lnTo>
                <a:lnTo>
                  <a:pt x="4859543" y="81386"/>
                </a:lnTo>
                <a:lnTo>
                  <a:pt x="4825893" y="47736"/>
                </a:lnTo>
                <a:lnTo>
                  <a:pt x="4785546" y="22085"/>
                </a:lnTo>
                <a:lnTo>
                  <a:pt x="4739808" y="5738"/>
                </a:lnTo>
                <a:lnTo>
                  <a:pt x="4689983" y="0"/>
                </a:lnTo>
                <a:close/>
              </a:path>
            </a:pathLst>
          </a:custGeom>
          <a:solidFill>
            <a:srgbClr val="BBE3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828259" y="4070915"/>
            <a:ext cx="5979795" cy="24015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Microsoft JhengHei"/>
                <a:cs typeface="Microsoft JhengHei"/>
              </a:rPr>
              <a:t>(</a:t>
            </a:r>
            <a:r>
              <a:rPr dirty="0" sz="2800" spc="-35" b="1">
                <a:latin typeface="Microsoft JhengHei"/>
                <a:cs typeface="Microsoft JhengHei"/>
              </a:rPr>
              <a:t>二</a:t>
            </a:r>
            <a:r>
              <a:rPr dirty="0" sz="2800" spc="-30" b="1">
                <a:latin typeface="Microsoft JhengHei"/>
                <a:cs typeface="Microsoft JhengHei"/>
              </a:rPr>
              <a:t>)BYOD&amp;THSD</a:t>
            </a:r>
            <a:r>
              <a:rPr dirty="0" sz="2800" spc="-35" b="1">
                <a:latin typeface="Microsoft JhengHei"/>
                <a:cs typeface="Microsoft JhengHei"/>
              </a:rPr>
              <a:t>優</a:t>
            </a:r>
            <a:r>
              <a:rPr dirty="0" sz="2800" spc="-50" b="1">
                <a:latin typeface="Microsoft JhengHei"/>
                <a:cs typeface="Microsoft JhengHei"/>
              </a:rPr>
              <a:t>點</a:t>
            </a:r>
            <a:endParaRPr sz="2800">
              <a:latin typeface="Microsoft JhengHei"/>
              <a:cs typeface="Microsoft JhengHei"/>
            </a:endParaRPr>
          </a:p>
          <a:p>
            <a:pPr marL="1196975">
              <a:lnSpc>
                <a:spcPct val="100000"/>
              </a:lnSpc>
              <a:spcBef>
                <a:spcPts val="1725"/>
              </a:spcBef>
              <a:tabLst>
                <a:tab pos="4137660" algn="l"/>
              </a:tabLst>
            </a:pPr>
            <a:r>
              <a:rPr dirty="0" sz="2400">
                <a:latin typeface="Microsoft JhengHei"/>
                <a:cs typeface="Microsoft JhengHei"/>
              </a:rPr>
              <a:t>擴大</a:t>
            </a:r>
            <a:r>
              <a:rPr dirty="0" sz="2400" b="1">
                <a:latin typeface="Microsoft JhengHei"/>
                <a:cs typeface="Microsoft JhengHei"/>
              </a:rPr>
              <a:t>學習資</a:t>
            </a:r>
            <a:r>
              <a:rPr dirty="0" sz="2400" spc="-50" b="1">
                <a:latin typeface="Microsoft JhengHei"/>
                <a:cs typeface="Microsoft JhengHei"/>
              </a:rPr>
              <a:t>源</a:t>
            </a:r>
            <a:r>
              <a:rPr dirty="0" sz="2400" b="1">
                <a:latin typeface="Microsoft JhengHei"/>
                <a:cs typeface="Microsoft JhengHei"/>
              </a:rPr>
              <a:t>	</a:t>
            </a:r>
            <a:r>
              <a:rPr dirty="0" baseline="2314" sz="3600">
                <a:latin typeface="Microsoft JhengHei"/>
                <a:cs typeface="Microsoft JhengHei"/>
              </a:rPr>
              <a:t>提高</a:t>
            </a:r>
            <a:r>
              <a:rPr dirty="0" baseline="2314" sz="3600" b="1">
                <a:latin typeface="Microsoft JhengHei"/>
                <a:cs typeface="Microsoft JhengHei"/>
              </a:rPr>
              <a:t>學習參</a:t>
            </a:r>
            <a:r>
              <a:rPr dirty="0" baseline="2314" sz="3600" spc="-75" b="1">
                <a:latin typeface="Microsoft JhengHei"/>
                <a:cs typeface="Microsoft JhengHei"/>
              </a:rPr>
              <a:t>與</a:t>
            </a:r>
            <a:endParaRPr baseline="2314" sz="3600">
              <a:latin typeface="Microsoft JhengHei"/>
              <a:cs typeface="Microsoft JhengHei"/>
            </a:endParaRPr>
          </a:p>
          <a:p>
            <a:pPr marL="1420495" marR="762000" indent="130175">
              <a:lnSpc>
                <a:spcPts val="5540"/>
              </a:lnSpc>
              <a:spcBef>
                <a:spcPts val="100"/>
              </a:spcBef>
            </a:pPr>
            <a:r>
              <a:rPr dirty="0" sz="2400">
                <a:latin typeface="Microsoft JhengHei"/>
                <a:cs typeface="Microsoft JhengHei"/>
              </a:rPr>
              <a:t>增加</a:t>
            </a:r>
            <a:r>
              <a:rPr dirty="0" sz="2400" b="1">
                <a:latin typeface="Microsoft JhengHei"/>
                <a:cs typeface="Microsoft JhengHei"/>
              </a:rPr>
              <a:t>學習時間</a:t>
            </a:r>
            <a:r>
              <a:rPr dirty="0" sz="2400">
                <a:latin typeface="Microsoft JhengHei"/>
                <a:cs typeface="Microsoft JhengHei"/>
              </a:rPr>
              <a:t>及</a:t>
            </a:r>
            <a:r>
              <a:rPr dirty="0" sz="2400" b="1">
                <a:latin typeface="Microsoft JhengHei"/>
                <a:cs typeface="Microsoft JhengHei"/>
              </a:rPr>
              <a:t>空間</a:t>
            </a:r>
            <a:r>
              <a:rPr dirty="0" sz="2400">
                <a:latin typeface="Microsoft JhengHei"/>
                <a:cs typeface="Microsoft JhengHei"/>
              </a:rPr>
              <a:t>的</a:t>
            </a:r>
            <a:r>
              <a:rPr dirty="0" sz="2400" spc="-25" b="1">
                <a:latin typeface="Microsoft JhengHei"/>
                <a:cs typeface="Microsoft JhengHei"/>
              </a:rPr>
              <a:t>彈性</a:t>
            </a:r>
            <a:r>
              <a:rPr dirty="0" sz="2400">
                <a:latin typeface="Microsoft JhengHei"/>
                <a:cs typeface="Microsoft JhengHei"/>
              </a:rPr>
              <a:t>培養</a:t>
            </a:r>
            <a:r>
              <a:rPr dirty="0" sz="2400" b="1">
                <a:latin typeface="Microsoft JhengHei"/>
                <a:cs typeface="Microsoft JhengHei"/>
              </a:rPr>
              <a:t>科技資訊</a:t>
            </a:r>
            <a:r>
              <a:rPr dirty="0" sz="2400">
                <a:latin typeface="Microsoft JhengHei"/>
                <a:cs typeface="Microsoft JhengHei"/>
              </a:rPr>
              <a:t>及</a:t>
            </a:r>
            <a:r>
              <a:rPr dirty="0" sz="2400" spc="-15" b="1">
                <a:latin typeface="Microsoft JhengHei"/>
                <a:cs typeface="Microsoft JhengHei"/>
              </a:rPr>
              <a:t>媒體素養</a:t>
            </a:r>
            <a:endParaRPr sz="24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6540" y="748363"/>
            <a:ext cx="10769600" cy="49409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0" b="1">
                <a:solidFill>
                  <a:srgbClr val="006666"/>
                </a:solidFill>
                <a:latin typeface="Microsoft JhengHei"/>
                <a:cs typeface="Microsoft JhengHei"/>
              </a:rPr>
              <a:t>二</a:t>
            </a:r>
            <a:r>
              <a:rPr dirty="0" sz="4000" spc="-40" b="1">
                <a:solidFill>
                  <a:srgbClr val="006666"/>
                </a:solidFill>
                <a:latin typeface="Microsoft JhengHei"/>
                <a:cs typeface="Microsoft JhengHei"/>
              </a:rPr>
              <a:t>、</a:t>
            </a:r>
            <a:r>
              <a:rPr dirty="0" sz="4000" spc="-40" b="1">
                <a:solidFill>
                  <a:srgbClr val="006666"/>
                </a:solidFill>
                <a:latin typeface="Microsoft JhengHei"/>
                <a:cs typeface="Microsoft JhengHei"/>
              </a:rPr>
              <a:t>本</a:t>
            </a:r>
            <a:r>
              <a:rPr dirty="0" sz="4000" spc="-40" b="1">
                <a:solidFill>
                  <a:srgbClr val="006666"/>
                </a:solidFill>
                <a:latin typeface="Microsoft JhengHei"/>
                <a:cs typeface="Microsoft JhengHei"/>
              </a:rPr>
              <a:t>計</a:t>
            </a:r>
            <a:r>
              <a:rPr dirty="0" sz="4000" spc="-40" b="1">
                <a:solidFill>
                  <a:srgbClr val="006666"/>
                </a:solidFill>
                <a:latin typeface="Microsoft JhengHei"/>
                <a:cs typeface="Microsoft JhengHei"/>
              </a:rPr>
              <a:t>畫</a:t>
            </a:r>
            <a:r>
              <a:rPr dirty="0" sz="4000" spc="-40" b="1">
                <a:solidFill>
                  <a:srgbClr val="006666"/>
                </a:solidFill>
                <a:latin typeface="Microsoft JhengHei"/>
                <a:cs typeface="Microsoft JhengHei"/>
              </a:rPr>
              <a:t>目</a:t>
            </a:r>
            <a:r>
              <a:rPr dirty="0" sz="4000" spc="-50" b="1">
                <a:solidFill>
                  <a:srgbClr val="006666"/>
                </a:solidFill>
                <a:latin typeface="Microsoft JhengHei"/>
                <a:cs typeface="Microsoft JhengHei"/>
              </a:rPr>
              <a:t>標</a:t>
            </a:r>
            <a:endParaRPr sz="4000">
              <a:latin typeface="Microsoft JhengHei"/>
              <a:cs typeface="Microsoft JhengHei"/>
            </a:endParaRPr>
          </a:p>
          <a:p>
            <a:pPr marL="810895" marR="5080" indent="-535305">
              <a:lnSpc>
                <a:spcPct val="150000"/>
              </a:lnSpc>
              <a:spcBef>
                <a:spcPts val="2670"/>
              </a:spcBef>
            </a:pPr>
            <a:r>
              <a:rPr dirty="0" sz="2800" spc="-5" b="1">
                <a:latin typeface="Arial"/>
                <a:cs typeface="Arial"/>
              </a:rPr>
              <a:t>(</a:t>
            </a:r>
            <a:r>
              <a:rPr dirty="0" sz="2800" spc="-30" b="1">
                <a:latin typeface="Microsoft JhengHei"/>
                <a:cs typeface="Microsoft JhengHei"/>
              </a:rPr>
              <a:t>一</a:t>
            </a:r>
            <a:r>
              <a:rPr dirty="0" sz="2800" spc="-5" b="1">
                <a:latin typeface="Arial"/>
                <a:cs typeface="Arial"/>
              </a:rPr>
              <a:t>)</a:t>
            </a:r>
            <a:r>
              <a:rPr dirty="0" sz="2800" spc="-30" b="1">
                <a:latin typeface="Microsoft JhengHei"/>
                <a:cs typeface="Microsoft JhengHei"/>
              </a:rPr>
              <a:t>鼓</a:t>
            </a:r>
            <a:r>
              <a:rPr dirty="0" sz="2800" spc="-30" b="1">
                <a:latin typeface="Microsoft JhengHei"/>
                <a:cs typeface="Microsoft JhengHei"/>
              </a:rPr>
              <a:t>勵</a:t>
            </a:r>
            <a:r>
              <a:rPr dirty="0" sz="2800" spc="-30" b="1">
                <a:solidFill>
                  <a:srgbClr val="C00000"/>
                </a:solidFill>
                <a:latin typeface="Microsoft JhengHei"/>
                <a:cs typeface="Microsoft JhengHei"/>
              </a:rPr>
              <a:t>學</a:t>
            </a:r>
            <a:r>
              <a:rPr dirty="0" sz="2800" spc="-30" b="1">
                <a:solidFill>
                  <a:srgbClr val="C00000"/>
                </a:solidFill>
                <a:latin typeface="Microsoft JhengHei"/>
                <a:cs typeface="Microsoft JhengHei"/>
              </a:rPr>
              <a:t>生</a:t>
            </a:r>
            <a:r>
              <a:rPr dirty="0" sz="2800" spc="-30" b="1">
                <a:solidFill>
                  <a:srgbClr val="006666"/>
                </a:solidFill>
                <a:latin typeface="Microsoft JhengHei"/>
                <a:cs typeface="Microsoft JhengHei"/>
              </a:rPr>
              <a:t>自</a:t>
            </a:r>
            <a:r>
              <a:rPr dirty="0" sz="2800" spc="-30" b="1">
                <a:solidFill>
                  <a:srgbClr val="006666"/>
                </a:solidFill>
                <a:latin typeface="Microsoft JhengHei"/>
                <a:cs typeface="Microsoft JhengHei"/>
              </a:rPr>
              <a:t>帶</a:t>
            </a:r>
            <a:r>
              <a:rPr dirty="0" sz="2800" spc="-30" b="1">
                <a:solidFill>
                  <a:srgbClr val="006666"/>
                </a:solidFill>
                <a:latin typeface="Microsoft JhengHei"/>
                <a:cs typeface="Microsoft JhengHei"/>
              </a:rPr>
              <a:t>載</a:t>
            </a:r>
            <a:r>
              <a:rPr dirty="0" sz="2800" spc="-30" b="1">
                <a:solidFill>
                  <a:srgbClr val="006666"/>
                </a:solidFill>
                <a:latin typeface="Microsoft JhengHei"/>
                <a:cs typeface="Microsoft JhengHei"/>
              </a:rPr>
              <a:t>具</a:t>
            </a:r>
            <a:r>
              <a:rPr dirty="0" sz="2800" spc="-30" b="1">
                <a:solidFill>
                  <a:srgbClr val="006666"/>
                </a:solidFill>
                <a:latin typeface="Microsoft JhengHei"/>
                <a:cs typeface="Microsoft JhengHei"/>
              </a:rPr>
              <a:t>到</a:t>
            </a:r>
            <a:r>
              <a:rPr dirty="0" sz="2800" spc="-30" b="1">
                <a:solidFill>
                  <a:srgbClr val="006666"/>
                </a:solidFill>
                <a:latin typeface="Microsoft JhengHei"/>
                <a:cs typeface="Microsoft JhengHei"/>
              </a:rPr>
              <a:t>校</a:t>
            </a:r>
            <a:r>
              <a:rPr dirty="0" sz="2800" spc="-30" b="1">
                <a:solidFill>
                  <a:srgbClr val="006666"/>
                </a:solidFill>
                <a:latin typeface="Microsoft JhengHei"/>
                <a:cs typeface="Microsoft JhengHei"/>
              </a:rPr>
              <a:t>學</a:t>
            </a:r>
            <a:r>
              <a:rPr dirty="0" sz="2800" spc="-30" b="1">
                <a:solidFill>
                  <a:srgbClr val="006666"/>
                </a:solidFill>
                <a:latin typeface="Microsoft JhengHei"/>
                <a:cs typeface="Microsoft JhengHei"/>
              </a:rPr>
              <a:t>習</a:t>
            </a:r>
            <a:r>
              <a:rPr dirty="0" sz="2800" spc="-30" b="1">
                <a:latin typeface="Microsoft JhengHei"/>
                <a:cs typeface="Microsoft JhengHei"/>
              </a:rPr>
              <a:t>及</a:t>
            </a:r>
            <a:r>
              <a:rPr dirty="0" sz="2800" spc="-30" b="1">
                <a:solidFill>
                  <a:srgbClr val="006666"/>
                </a:solidFill>
                <a:latin typeface="Microsoft JhengHei"/>
                <a:cs typeface="Microsoft JhengHei"/>
              </a:rPr>
              <a:t>攜</a:t>
            </a:r>
            <a:r>
              <a:rPr dirty="0" sz="2800" spc="-30" b="1">
                <a:solidFill>
                  <a:srgbClr val="006666"/>
                </a:solidFill>
                <a:latin typeface="Microsoft JhengHei"/>
                <a:cs typeface="Microsoft JhengHei"/>
              </a:rPr>
              <a:t>帶</a:t>
            </a:r>
            <a:r>
              <a:rPr dirty="0" sz="2800" spc="-30" b="1">
                <a:solidFill>
                  <a:srgbClr val="006666"/>
                </a:solidFill>
                <a:latin typeface="Microsoft JhengHei"/>
                <a:cs typeface="Microsoft JhengHei"/>
              </a:rPr>
              <a:t>載</a:t>
            </a:r>
            <a:r>
              <a:rPr dirty="0" sz="2800" spc="-30" b="1">
                <a:solidFill>
                  <a:srgbClr val="006666"/>
                </a:solidFill>
                <a:latin typeface="Microsoft JhengHei"/>
                <a:cs typeface="Microsoft JhengHei"/>
              </a:rPr>
              <a:t>具</a:t>
            </a:r>
            <a:r>
              <a:rPr dirty="0" sz="2800" spc="-30" b="1">
                <a:solidFill>
                  <a:srgbClr val="006666"/>
                </a:solidFill>
                <a:latin typeface="Microsoft JhengHei"/>
                <a:cs typeface="Microsoft JhengHei"/>
              </a:rPr>
              <a:t>回</a:t>
            </a:r>
            <a:r>
              <a:rPr dirty="0" sz="2800" spc="-30" b="1">
                <a:solidFill>
                  <a:srgbClr val="006666"/>
                </a:solidFill>
                <a:latin typeface="Microsoft JhengHei"/>
                <a:cs typeface="Microsoft JhengHei"/>
              </a:rPr>
              <a:t>家</a:t>
            </a:r>
            <a:r>
              <a:rPr dirty="0" sz="2800" spc="-25" b="1">
                <a:solidFill>
                  <a:srgbClr val="006666"/>
                </a:solidFill>
                <a:latin typeface="Microsoft JhengHei"/>
                <a:cs typeface="Microsoft JhengHei"/>
              </a:rPr>
              <a:t>學習</a:t>
            </a:r>
            <a:r>
              <a:rPr dirty="0" sz="2800" spc="-30" b="1">
                <a:latin typeface="Microsoft JhengHei"/>
                <a:cs typeface="Microsoft JhengHei"/>
              </a:rPr>
              <a:t>，</a:t>
            </a:r>
            <a:r>
              <a:rPr dirty="0" sz="2800" spc="-25" b="1">
                <a:solidFill>
                  <a:srgbClr val="C00000"/>
                </a:solidFill>
                <a:latin typeface="Microsoft JhengHei"/>
                <a:cs typeface="Microsoft JhengHei"/>
              </a:rPr>
              <a:t>延伸</a:t>
            </a:r>
            <a:r>
              <a:rPr dirty="0" sz="2800" spc="-30" b="1">
                <a:solidFill>
                  <a:srgbClr val="C00000"/>
                </a:solidFill>
                <a:latin typeface="Microsoft JhengHei"/>
                <a:cs typeface="Microsoft JhengHei"/>
              </a:rPr>
              <a:t>數</a:t>
            </a:r>
            <a:r>
              <a:rPr dirty="0" sz="2800" spc="-30" b="1">
                <a:solidFill>
                  <a:srgbClr val="C00000"/>
                </a:solidFill>
                <a:latin typeface="Microsoft JhengHei"/>
                <a:cs typeface="Microsoft JhengHei"/>
              </a:rPr>
              <a:t>位</a:t>
            </a:r>
            <a:r>
              <a:rPr dirty="0" sz="2800" spc="-30" b="1">
                <a:solidFill>
                  <a:srgbClr val="C00000"/>
                </a:solidFill>
                <a:latin typeface="Microsoft JhengHei"/>
                <a:cs typeface="Microsoft JhengHei"/>
              </a:rPr>
              <a:t>學</a:t>
            </a:r>
            <a:r>
              <a:rPr dirty="0" sz="2800" spc="-30" b="1">
                <a:solidFill>
                  <a:srgbClr val="C00000"/>
                </a:solidFill>
                <a:latin typeface="Microsoft JhengHei"/>
                <a:cs typeface="Microsoft JhengHei"/>
              </a:rPr>
              <a:t>習</a:t>
            </a:r>
            <a:r>
              <a:rPr dirty="0" sz="2800" spc="-30" b="1">
                <a:solidFill>
                  <a:srgbClr val="C00000"/>
                </a:solidFill>
                <a:latin typeface="Microsoft JhengHei"/>
                <a:cs typeface="Microsoft JhengHei"/>
              </a:rPr>
              <a:t>時</a:t>
            </a:r>
            <a:r>
              <a:rPr dirty="0" sz="2800" spc="-30" b="1">
                <a:solidFill>
                  <a:srgbClr val="C00000"/>
                </a:solidFill>
                <a:latin typeface="Microsoft JhengHei"/>
                <a:cs typeface="Microsoft JhengHei"/>
              </a:rPr>
              <a:t>間</a:t>
            </a:r>
            <a:r>
              <a:rPr dirty="0" sz="2800" spc="-30" b="1">
                <a:latin typeface="Microsoft JhengHei"/>
                <a:cs typeface="Microsoft JhengHei"/>
              </a:rPr>
              <a:t>，</a:t>
            </a:r>
            <a:r>
              <a:rPr dirty="0" sz="2800" spc="-30" b="1">
                <a:latin typeface="Microsoft JhengHei"/>
                <a:cs typeface="Microsoft JhengHei"/>
              </a:rPr>
              <a:t>並</a:t>
            </a:r>
            <a:r>
              <a:rPr dirty="0" sz="2800" spc="-30" b="1">
                <a:latin typeface="Microsoft JhengHei"/>
                <a:cs typeface="Microsoft JhengHei"/>
              </a:rPr>
              <a:t>培</a:t>
            </a:r>
            <a:r>
              <a:rPr dirty="0" sz="2800" spc="-30" b="1">
                <a:latin typeface="Microsoft JhengHei"/>
                <a:cs typeface="Microsoft JhengHei"/>
              </a:rPr>
              <a:t>養</a:t>
            </a:r>
            <a:r>
              <a:rPr dirty="0" sz="2800" spc="-30" b="1">
                <a:solidFill>
                  <a:srgbClr val="C00000"/>
                </a:solidFill>
                <a:latin typeface="Microsoft JhengHei"/>
                <a:cs typeface="Microsoft JhengHei"/>
              </a:rPr>
              <a:t>學</a:t>
            </a:r>
            <a:r>
              <a:rPr dirty="0" sz="2800" spc="-30" b="1">
                <a:solidFill>
                  <a:srgbClr val="C00000"/>
                </a:solidFill>
                <a:latin typeface="Microsoft JhengHei"/>
                <a:cs typeface="Microsoft JhengHei"/>
              </a:rPr>
              <a:t>生</a:t>
            </a:r>
            <a:r>
              <a:rPr dirty="0" sz="2800" spc="-30" b="1">
                <a:solidFill>
                  <a:srgbClr val="006666"/>
                </a:solidFill>
                <a:latin typeface="Microsoft JhengHei"/>
                <a:cs typeface="Microsoft JhengHei"/>
              </a:rPr>
              <a:t>自</a:t>
            </a:r>
            <a:r>
              <a:rPr dirty="0" sz="2800" spc="-30" b="1">
                <a:solidFill>
                  <a:srgbClr val="006666"/>
                </a:solidFill>
                <a:latin typeface="Microsoft JhengHei"/>
                <a:cs typeface="Microsoft JhengHei"/>
              </a:rPr>
              <a:t>主</a:t>
            </a:r>
            <a:r>
              <a:rPr dirty="0" sz="2800" spc="-30" b="1">
                <a:solidFill>
                  <a:srgbClr val="006666"/>
                </a:solidFill>
                <a:latin typeface="Microsoft JhengHei"/>
                <a:cs typeface="Microsoft JhengHei"/>
              </a:rPr>
              <a:t>學</a:t>
            </a:r>
            <a:r>
              <a:rPr dirty="0" sz="2800" spc="-30" b="1">
                <a:solidFill>
                  <a:srgbClr val="006666"/>
                </a:solidFill>
                <a:latin typeface="Microsoft JhengHei"/>
                <a:cs typeface="Microsoft JhengHei"/>
              </a:rPr>
              <a:t>習</a:t>
            </a:r>
            <a:r>
              <a:rPr dirty="0" sz="2800" spc="-30" b="1">
                <a:latin typeface="Microsoft JhengHei"/>
                <a:cs typeface="Microsoft JhengHei"/>
              </a:rPr>
              <a:t>、</a:t>
            </a:r>
            <a:r>
              <a:rPr dirty="0" sz="2800" spc="-30" b="1">
                <a:solidFill>
                  <a:srgbClr val="006666"/>
                </a:solidFill>
                <a:latin typeface="Microsoft JhengHei"/>
                <a:cs typeface="Microsoft JhengHei"/>
              </a:rPr>
              <a:t>合</a:t>
            </a:r>
            <a:r>
              <a:rPr dirty="0" sz="2800" spc="-30" b="1">
                <a:solidFill>
                  <a:srgbClr val="006666"/>
                </a:solidFill>
                <a:latin typeface="Microsoft JhengHei"/>
                <a:cs typeface="Microsoft JhengHei"/>
              </a:rPr>
              <a:t>作</a:t>
            </a:r>
            <a:r>
              <a:rPr dirty="0" sz="2800" spc="-30" b="1">
                <a:solidFill>
                  <a:srgbClr val="006666"/>
                </a:solidFill>
                <a:latin typeface="Microsoft JhengHei"/>
                <a:cs typeface="Microsoft JhengHei"/>
              </a:rPr>
              <a:t>學</a:t>
            </a:r>
            <a:r>
              <a:rPr dirty="0" sz="2800" spc="-30" b="1">
                <a:solidFill>
                  <a:srgbClr val="006666"/>
                </a:solidFill>
                <a:latin typeface="Microsoft JhengHei"/>
                <a:cs typeface="Microsoft JhengHei"/>
              </a:rPr>
              <a:t>習</a:t>
            </a:r>
            <a:r>
              <a:rPr dirty="0" sz="2800" spc="-30" b="1">
                <a:latin typeface="Microsoft JhengHei"/>
                <a:cs typeface="Microsoft JhengHei"/>
              </a:rPr>
              <a:t>、</a:t>
            </a:r>
            <a:r>
              <a:rPr dirty="0" sz="2800" spc="-25" b="1">
                <a:solidFill>
                  <a:srgbClr val="006666"/>
                </a:solidFill>
                <a:latin typeface="Microsoft JhengHei"/>
                <a:cs typeface="Microsoft JhengHei"/>
              </a:rPr>
              <a:t>問題</a:t>
            </a:r>
            <a:r>
              <a:rPr dirty="0" sz="2800" spc="-30" b="1">
                <a:solidFill>
                  <a:srgbClr val="006666"/>
                </a:solidFill>
                <a:latin typeface="Microsoft JhengHei"/>
                <a:cs typeface="Microsoft JhengHei"/>
              </a:rPr>
              <a:t>解</a:t>
            </a:r>
            <a:r>
              <a:rPr dirty="0" sz="2800" spc="-30" b="1">
                <a:solidFill>
                  <a:srgbClr val="006666"/>
                </a:solidFill>
                <a:latin typeface="Microsoft JhengHei"/>
                <a:cs typeface="Microsoft JhengHei"/>
              </a:rPr>
              <a:t>決</a:t>
            </a:r>
            <a:r>
              <a:rPr dirty="0" sz="2800" spc="-30" b="1">
                <a:latin typeface="Microsoft JhengHei"/>
                <a:cs typeface="Microsoft JhengHei"/>
              </a:rPr>
              <a:t>和</a:t>
            </a:r>
            <a:r>
              <a:rPr dirty="0" sz="2800" spc="-25" b="1">
                <a:solidFill>
                  <a:srgbClr val="006666"/>
                </a:solidFill>
                <a:latin typeface="Microsoft JhengHei"/>
                <a:cs typeface="Microsoft JhengHei"/>
              </a:rPr>
              <a:t>創造</a:t>
            </a:r>
            <a:r>
              <a:rPr dirty="0" sz="2800" spc="-30" b="1">
                <a:latin typeface="Microsoft JhengHei"/>
                <a:cs typeface="Microsoft JhengHei"/>
              </a:rPr>
              <a:t>等</a:t>
            </a:r>
            <a:r>
              <a:rPr dirty="0" sz="2800" spc="-30" b="1">
                <a:latin typeface="Microsoft JhengHei"/>
                <a:cs typeface="Microsoft JhengHei"/>
              </a:rPr>
              <a:t>能</a:t>
            </a:r>
            <a:r>
              <a:rPr dirty="0" sz="2800" spc="-30" b="1">
                <a:latin typeface="Microsoft JhengHei"/>
                <a:cs typeface="Microsoft JhengHei"/>
              </a:rPr>
              <a:t>力</a:t>
            </a:r>
            <a:r>
              <a:rPr dirty="0" sz="2800" spc="-30" b="1">
                <a:latin typeface="Microsoft JhengHei"/>
                <a:cs typeface="Microsoft JhengHei"/>
              </a:rPr>
              <a:t>，</a:t>
            </a:r>
            <a:r>
              <a:rPr dirty="0" sz="2800" spc="-30" b="1">
                <a:latin typeface="Microsoft JhengHei"/>
                <a:cs typeface="Microsoft JhengHei"/>
              </a:rPr>
              <a:t>並</a:t>
            </a:r>
            <a:r>
              <a:rPr dirty="0" sz="2800" spc="-30" b="1">
                <a:latin typeface="Microsoft JhengHei"/>
                <a:cs typeface="Microsoft JhengHei"/>
              </a:rPr>
              <a:t>建</a:t>
            </a:r>
            <a:r>
              <a:rPr dirty="0" sz="2800" spc="-30" b="1">
                <a:latin typeface="Microsoft JhengHei"/>
                <a:cs typeface="Microsoft JhengHei"/>
              </a:rPr>
              <a:t>立</a:t>
            </a:r>
            <a:r>
              <a:rPr dirty="0" sz="2800" spc="-30" b="1">
                <a:latin typeface="Microsoft JhengHei"/>
                <a:cs typeface="Microsoft JhengHei"/>
              </a:rPr>
              <a:t>健</a:t>
            </a:r>
            <a:r>
              <a:rPr dirty="0" sz="2800" spc="-30" b="1">
                <a:latin typeface="Microsoft JhengHei"/>
                <a:cs typeface="Microsoft JhengHei"/>
              </a:rPr>
              <a:t>康</a:t>
            </a:r>
            <a:r>
              <a:rPr dirty="0" sz="2800" spc="-30" b="1">
                <a:latin typeface="Microsoft JhengHei"/>
                <a:cs typeface="Microsoft JhengHei"/>
              </a:rPr>
              <a:t>、</a:t>
            </a:r>
            <a:r>
              <a:rPr dirty="0" sz="2800" spc="-30" b="1">
                <a:latin typeface="Microsoft JhengHei"/>
                <a:cs typeface="Microsoft JhengHei"/>
              </a:rPr>
              <a:t>合</a:t>
            </a:r>
            <a:r>
              <a:rPr dirty="0" sz="2800" spc="-30" b="1">
                <a:latin typeface="Microsoft JhengHei"/>
                <a:cs typeface="Microsoft JhengHei"/>
              </a:rPr>
              <a:t>理</a:t>
            </a:r>
            <a:r>
              <a:rPr dirty="0" sz="2800" spc="-30" b="1">
                <a:latin typeface="Microsoft JhengHei"/>
                <a:cs typeface="Microsoft JhengHei"/>
              </a:rPr>
              <a:t>與</a:t>
            </a:r>
            <a:r>
              <a:rPr dirty="0" sz="2800" spc="-30" b="1">
                <a:latin typeface="Microsoft JhengHei"/>
                <a:cs typeface="Microsoft JhengHei"/>
              </a:rPr>
              <a:t>合</a:t>
            </a:r>
            <a:r>
              <a:rPr dirty="0" sz="2800" spc="-30" b="1">
                <a:latin typeface="Microsoft JhengHei"/>
                <a:cs typeface="Microsoft JhengHei"/>
              </a:rPr>
              <a:t>法</a:t>
            </a:r>
            <a:r>
              <a:rPr dirty="0" sz="2800" spc="-30" b="1">
                <a:latin typeface="Microsoft JhengHei"/>
                <a:cs typeface="Microsoft JhengHei"/>
              </a:rPr>
              <a:t>的</a:t>
            </a:r>
            <a:r>
              <a:rPr dirty="0" sz="2800" spc="-30" b="1">
                <a:solidFill>
                  <a:srgbClr val="006666"/>
                </a:solidFill>
                <a:latin typeface="Microsoft JhengHei"/>
                <a:cs typeface="Microsoft JhengHei"/>
              </a:rPr>
              <a:t>資</a:t>
            </a:r>
            <a:r>
              <a:rPr dirty="0" sz="2800" spc="-30" b="1">
                <a:solidFill>
                  <a:srgbClr val="006666"/>
                </a:solidFill>
                <a:latin typeface="Microsoft JhengHei"/>
                <a:cs typeface="Microsoft JhengHei"/>
              </a:rPr>
              <a:t>訊</a:t>
            </a:r>
            <a:r>
              <a:rPr dirty="0" sz="2800" spc="-30" b="1">
                <a:solidFill>
                  <a:srgbClr val="006666"/>
                </a:solidFill>
                <a:latin typeface="Microsoft JhengHei"/>
                <a:cs typeface="Microsoft JhengHei"/>
              </a:rPr>
              <a:t>科</a:t>
            </a:r>
            <a:r>
              <a:rPr dirty="0" sz="2800" spc="-30" b="1">
                <a:solidFill>
                  <a:srgbClr val="006666"/>
                </a:solidFill>
                <a:latin typeface="Microsoft JhengHei"/>
                <a:cs typeface="Microsoft JhengHei"/>
              </a:rPr>
              <a:t>技</a:t>
            </a:r>
            <a:r>
              <a:rPr dirty="0" sz="2800" spc="-30" b="1">
                <a:solidFill>
                  <a:srgbClr val="006666"/>
                </a:solidFill>
                <a:latin typeface="Microsoft JhengHei"/>
                <a:cs typeface="Microsoft JhengHei"/>
              </a:rPr>
              <a:t>使</a:t>
            </a:r>
            <a:r>
              <a:rPr dirty="0" sz="2800" spc="-30" b="1">
                <a:solidFill>
                  <a:srgbClr val="006666"/>
                </a:solidFill>
                <a:latin typeface="Microsoft JhengHei"/>
                <a:cs typeface="Microsoft JhengHei"/>
              </a:rPr>
              <a:t>用</a:t>
            </a:r>
            <a:r>
              <a:rPr dirty="0" sz="2800" spc="-25" b="1">
                <a:solidFill>
                  <a:srgbClr val="006666"/>
                </a:solidFill>
                <a:latin typeface="Microsoft JhengHei"/>
                <a:cs typeface="Microsoft JhengHei"/>
              </a:rPr>
              <a:t>態度</a:t>
            </a:r>
            <a:r>
              <a:rPr dirty="0" sz="2800" spc="-30" b="1">
                <a:latin typeface="Microsoft JhengHei"/>
                <a:cs typeface="Microsoft JhengHei"/>
              </a:rPr>
              <a:t>和</a:t>
            </a:r>
            <a:r>
              <a:rPr dirty="0" sz="2800" spc="-25" b="1">
                <a:solidFill>
                  <a:srgbClr val="006666"/>
                </a:solidFill>
                <a:latin typeface="Microsoft JhengHei"/>
                <a:cs typeface="Microsoft JhengHei"/>
              </a:rPr>
              <a:t>習慣</a:t>
            </a:r>
            <a:r>
              <a:rPr dirty="0" sz="2800" spc="-30" b="1">
                <a:latin typeface="Microsoft JhengHei"/>
                <a:cs typeface="Microsoft JhengHei"/>
              </a:rPr>
              <a:t>。</a:t>
            </a:r>
            <a:endParaRPr sz="280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250">
              <a:latin typeface="Microsoft JhengHei"/>
              <a:cs typeface="Microsoft JhengHei"/>
            </a:endParaRPr>
          </a:p>
          <a:p>
            <a:pPr marL="810895" marR="301625" indent="-535305">
              <a:lnSpc>
                <a:spcPct val="150000"/>
              </a:lnSpc>
            </a:pPr>
            <a:r>
              <a:rPr dirty="0" sz="2800" spc="-10" b="1">
                <a:latin typeface="Arial"/>
                <a:cs typeface="Arial"/>
              </a:rPr>
              <a:t>(</a:t>
            </a:r>
            <a:r>
              <a:rPr dirty="0" sz="2800" spc="-35" b="1">
                <a:latin typeface="Microsoft JhengHei"/>
                <a:cs typeface="Microsoft JhengHei"/>
              </a:rPr>
              <a:t>二</a:t>
            </a:r>
            <a:r>
              <a:rPr dirty="0" sz="2800" spc="-10" b="1">
                <a:latin typeface="Arial"/>
                <a:cs typeface="Arial"/>
              </a:rPr>
              <a:t>)</a:t>
            </a:r>
            <a:r>
              <a:rPr dirty="0" sz="2800" spc="-35" b="1">
                <a:latin typeface="Microsoft JhengHei"/>
                <a:cs typeface="Microsoft JhengHei"/>
              </a:rPr>
              <a:t>鼓</a:t>
            </a:r>
            <a:r>
              <a:rPr dirty="0" sz="2800" spc="-35" b="1">
                <a:latin typeface="Microsoft JhengHei"/>
                <a:cs typeface="Microsoft JhengHei"/>
              </a:rPr>
              <a:t>勵</a:t>
            </a:r>
            <a:r>
              <a:rPr dirty="0" sz="2800" spc="-35" b="1">
                <a:solidFill>
                  <a:srgbClr val="C00000"/>
                </a:solidFill>
                <a:latin typeface="Microsoft JhengHei"/>
                <a:cs typeface="Microsoft JhengHei"/>
              </a:rPr>
              <a:t>教</a:t>
            </a:r>
            <a:r>
              <a:rPr dirty="0" sz="2800" spc="-35" b="1">
                <a:solidFill>
                  <a:srgbClr val="C00000"/>
                </a:solidFill>
                <a:latin typeface="Microsoft JhengHei"/>
                <a:cs typeface="Microsoft JhengHei"/>
              </a:rPr>
              <a:t>師</a:t>
            </a:r>
            <a:r>
              <a:rPr dirty="0" sz="2800" spc="-35" b="1">
                <a:solidFill>
                  <a:srgbClr val="006666"/>
                </a:solidFill>
                <a:latin typeface="Microsoft JhengHei"/>
                <a:cs typeface="Microsoft JhengHei"/>
              </a:rPr>
              <a:t>運</a:t>
            </a:r>
            <a:r>
              <a:rPr dirty="0" sz="2800" spc="-35" b="1">
                <a:solidFill>
                  <a:srgbClr val="006666"/>
                </a:solidFill>
                <a:latin typeface="Microsoft JhengHei"/>
                <a:cs typeface="Microsoft JhengHei"/>
              </a:rPr>
              <a:t>用</a:t>
            </a:r>
            <a:r>
              <a:rPr dirty="0" sz="2800" spc="-35" b="1">
                <a:solidFill>
                  <a:srgbClr val="006666"/>
                </a:solidFill>
                <a:latin typeface="Microsoft JhengHei"/>
                <a:cs typeface="Microsoft JhengHei"/>
              </a:rPr>
              <a:t>數</a:t>
            </a:r>
            <a:r>
              <a:rPr dirty="0" sz="2800" spc="-35" b="1">
                <a:solidFill>
                  <a:srgbClr val="006666"/>
                </a:solidFill>
                <a:latin typeface="Microsoft JhengHei"/>
                <a:cs typeface="Microsoft JhengHei"/>
              </a:rPr>
              <a:t>位</a:t>
            </a:r>
            <a:r>
              <a:rPr dirty="0" sz="2800" spc="-35" b="1">
                <a:solidFill>
                  <a:srgbClr val="006666"/>
                </a:solidFill>
                <a:latin typeface="Microsoft JhengHei"/>
                <a:cs typeface="Microsoft JhengHei"/>
              </a:rPr>
              <a:t>學</a:t>
            </a:r>
            <a:r>
              <a:rPr dirty="0" sz="2800" spc="-35" b="1">
                <a:solidFill>
                  <a:srgbClr val="006666"/>
                </a:solidFill>
                <a:latin typeface="Microsoft JhengHei"/>
                <a:cs typeface="Microsoft JhengHei"/>
              </a:rPr>
              <a:t>習</a:t>
            </a:r>
            <a:r>
              <a:rPr dirty="0" sz="2800" spc="-35" b="1">
                <a:solidFill>
                  <a:srgbClr val="006666"/>
                </a:solidFill>
                <a:latin typeface="Microsoft JhengHei"/>
                <a:cs typeface="Microsoft JhengHei"/>
              </a:rPr>
              <a:t>平</a:t>
            </a:r>
            <a:r>
              <a:rPr dirty="0" sz="2800" spc="-35" b="1">
                <a:solidFill>
                  <a:srgbClr val="006666"/>
                </a:solidFill>
                <a:latin typeface="Microsoft JhengHei"/>
                <a:cs typeface="Microsoft JhengHei"/>
              </a:rPr>
              <a:t>臺</a:t>
            </a:r>
            <a:r>
              <a:rPr dirty="0" sz="2800" spc="-35" b="1">
                <a:latin typeface="Microsoft JhengHei"/>
                <a:cs typeface="Microsoft JhengHei"/>
              </a:rPr>
              <a:t>與</a:t>
            </a:r>
            <a:r>
              <a:rPr dirty="0" sz="2800" spc="-35" b="1">
                <a:solidFill>
                  <a:srgbClr val="006666"/>
                </a:solidFill>
                <a:latin typeface="Microsoft JhengHei"/>
                <a:cs typeface="Microsoft JhengHei"/>
              </a:rPr>
              <a:t>善</a:t>
            </a:r>
            <a:r>
              <a:rPr dirty="0" sz="2800" spc="-35" b="1">
                <a:solidFill>
                  <a:srgbClr val="006666"/>
                </a:solidFill>
                <a:latin typeface="Microsoft JhengHei"/>
                <a:cs typeface="Microsoft JhengHei"/>
              </a:rPr>
              <a:t>用</a:t>
            </a:r>
            <a:r>
              <a:rPr dirty="0" sz="2800" spc="-35" b="1">
                <a:solidFill>
                  <a:srgbClr val="006666"/>
                </a:solidFill>
                <a:latin typeface="Microsoft JhengHei"/>
                <a:cs typeface="Microsoft JhengHei"/>
              </a:rPr>
              <a:t>線</a:t>
            </a:r>
            <a:r>
              <a:rPr dirty="0" sz="2800" spc="-35" b="1">
                <a:solidFill>
                  <a:srgbClr val="006666"/>
                </a:solidFill>
                <a:latin typeface="Microsoft JhengHei"/>
                <a:cs typeface="Microsoft JhengHei"/>
              </a:rPr>
              <a:t>上</a:t>
            </a:r>
            <a:r>
              <a:rPr dirty="0" sz="2800" spc="-35" b="1">
                <a:solidFill>
                  <a:srgbClr val="006666"/>
                </a:solidFill>
                <a:latin typeface="Microsoft JhengHei"/>
                <a:cs typeface="Microsoft JhengHei"/>
              </a:rPr>
              <a:t>學</a:t>
            </a:r>
            <a:r>
              <a:rPr dirty="0" sz="2800" spc="-35" b="1">
                <a:solidFill>
                  <a:srgbClr val="006666"/>
                </a:solidFill>
                <a:latin typeface="Microsoft JhengHei"/>
                <a:cs typeface="Microsoft JhengHei"/>
              </a:rPr>
              <a:t>習</a:t>
            </a:r>
            <a:r>
              <a:rPr dirty="0" sz="2800" spc="-30" b="1">
                <a:solidFill>
                  <a:srgbClr val="006666"/>
                </a:solidFill>
                <a:latin typeface="Microsoft JhengHei"/>
                <a:cs typeface="Microsoft JhengHei"/>
              </a:rPr>
              <a:t>資源</a:t>
            </a:r>
            <a:r>
              <a:rPr dirty="0" sz="2800" spc="-35" b="1">
                <a:latin typeface="Microsoft JhengHei"/>
                <a:cs typeface="Microsoft JhengHei"/>
              </a:rPr>
              <a:t>，</a:t>
            </a:r>
            <a:r>
              <a:rPr dirty="0" sz="2800" spc="-35" b="1">
                <a:latin typeface="Microsoft JhengHei"/>
                <a:cs typeface="Microsoft JhengHei"/>
              </a:rPr>
              <a:t>引</a:t>
            </a:r>
            <a:r>
              <a:rPr dirty="0" sz="2800" spc="-25" b="1">
                <a:latin typeface="Microsoft JhengHei"/>
                <a:cs typeface="Microsoft JhengHei"/>
              </a:rPr>
              <a:t>導</a:t>
            </a:r>
            <a:r>
              <a:rPr dirty="0" sz="2800" spc="-35" b="1">
                <a:latin typeface="Microsoft JhengHei"/>
                <a:cs typeface="Microsoft JhengHei"/>
              </a:rPr>
              <a:t>學</a:t>
            </a:r>
            <a:r>
              <a:rPr dirty="0" sz="2800" spc="-35" b="1">
                <a:latin typeface="Microsoft JhengHei"/>
                <a:cs typeface="Microsoft JhengHei"/>
              </a:rPr>
              <a:t>生</a:t>
            </a:r>
            <a:r>
              <a:rPr dirty="0" sz="2800" spc="-50" b="1">
                <a:latin typeface="Microsoft JhengHei"/>
                <a:cs typeface="Microsoft JhengHei"/>
              </a:rPr>
              <a:t>運</a:t>
            </a:r>
            <a:r>
              <a:rPr dirty="0" sz="2800" spc="-35" b="1">
                <a:latin typeface="Microsoft JhengHei"/>
                <a:cs typeface="Microsoft JhengHei"/>
              </a:rPr>
              <a:t>用</a:t>
            </a:r>
            <a:r>
              <a:rPr dirty="0" sz="2800" spc="-35" b="1">
                <a:latin typeface="Microsoft JhengHei"/>
                <a:cs typeface="Microsoft JhengHei"/>
              </a:rPr>
              <a:t>資</a:t>
            </a:r>
            <a:r>
              <a:rPr dirty="0" sz="2800" spc="-35" b="1">
                <a:latin typeface="Microsoft JhengHei"/>
                <a:cs typeface="Microsoft JhengHei"/>
              </a:rPr>
              <a:t>訊</a:t>
            </a:r>
            <a:r>
              <a:rPr dirty="0" sz="2800" spc="-35" b="1">
                <a:latin typeface="Microsoft JhengHei"/>
                <a:cs typeface="Microsoft JhengHei"/>
              </a:rPr>
              <a:t>科</a:t>
            </a:r>
            <a:r>
              <a:rPr dirty="0" sz="2800" spc="-35" b="1">
                <a:latin typeface="Microsoft JhengHei"/>
                <a:cs typeface="Microsoft JhengHei"/>
              </a:rPr>
              <a:t>技</a:t>
            </a:r>
            <a:r>
              <a:rPr dirty="0" sz="2800" spc="-35" b="1">
                <a:latin typeface="Microsoft JhengHei"/>
                <a:cs typeface="Microsoft JhengHei"/>
              </a:rPr>
              <a:t>，</a:t>
            </a:r>
            <a:r>
              <a:rPr dirty="0" sz="2800" spc="-35" b="1">
                <a:latin typeface="Microsoft JhengHei"/>
                <a:cs typeface="Microsoft JhengHei"/>
              </a:rPr>
              <a:t>增</a:t>
            </a:r>
            <a:r>
              <a:rPr dirty="0" sz="2800" spc="-35" b="1">
                <a:latin typeface="Microsoft JhengHei"/>
                <a:cs typeface="Microsoft JhengHei"/>
              </a:rPr>
              <a:t>進</a:t>
            </a:r>
            <a:r>
              <a:rPr dirty="0" sz="2800" spc="-35" b="1">
                <a:latin typeface="Microsoft JhengHei"/>
                <a:cs typeface="Microsoft JhengHei"/>
              </a:rPr>
              <a:t>教</a:t>
            </a:r>
            <a:r>
              <a:rPr dirty="0" sz="2800" spc="-35" b="1">
                <a:latin typeface="Microsoft JhengHei"/>
                <a:cs typeface="Microsoft JhengHei"/>
              </a:rPr>
              <a:t>師</a:t>
            </a:r>
            <a:r>
              <a:rPr dirty="0" sz="2800" spc="-35" b="1">
                <a:latin typeface="Microsoft JhengHei"/>
                <a:cs typeface="Microsoft JhengHei"/>
              </a:rPr>
              <a:t>教</a:t>
            </a:r>
            <a:r>
              <a:rPr dirty="0" sz="2800" spc="-35" b="1">
                <a:latin typeface="Microsoft JhengHei"/>
                <a:cs typeface="Microsoft JhengHei"/>
              </a:rPr>
              <a:t>學</a:t>
            </a:r>
            <a:r>
              <a:rPr dirty="0" sz="2800" spc="-35" b="1">
                <a:latin typeface="Microsoft JhengHei"/>
                <a:cs typeface="Microsoft JhengHei"/>
              </a:rPr>
              <a:t>及</a:t>
            </a:r>
            <a:r>
              <a:rPr dirty="0" sz="2800" spc="-35" b="1">
                <a:latin typeface="Microsoft JhengHei"/>
                <a:cs typeface="Microsoft JhengHei"/>
              </a:rPr>
              <a:t>學</a:t>
            </a:r>
            <a:r>
              <a:rPr dirty="0" sz="2800" spc="-35" b="1">
                <a:latin typeface="Microsoft JhengHei"/>
                <a:cs typeface="Microsoft JhengHei"/>
              </a:rPr>
              <a:t>生</a:t>
            </a:r>
            <a:r>
              <a:rPr dirty="0" sz="2800" spc="-35" b="1">
                <a:latin typeface="Microsoft JhengHei"/>
                <a:cs typeface="Microsoft JhengHei"/>
              </a:rPr>
              <a:t>學</a:t>
            </a:r>
            <a:r>
              <a:rPr dirty="0" sz="2800" spc="-35" b="1">
                <a:latin typeface="Microsoft JhengHei"/>
                <a:cs typeface="Microsoft JhengHei"/>
              </a:rPr>
              <a:t>習</a:t>
            </a:r>
            <a:r>
              <a:rPr dirty="0" sz="2800" spc="-35" b="1">
                <a:latin typeface="Microsoft JhengHei"/>
                <a:cs typeface="Microsoft JhengHei"/>
              </a:rPr>
              <a:t>品</a:t>
            </a:r>
            <a:r>
              <a:rPr dirty="0" sz="2800" spc="-35" b="1">
                <a:latin typeface="Microsoft JhengHei"/>
                <a:cs typeface="Microsoft JhengHei"/>
              </a:rPr>
              <a:t>質</a:t>
            </a:r>
            <a:r>
              <a:rPr dirty="0" sz="2800" spc="-50" b="1">
                <a:latin typeface="Microsoft JhengHei"/>
                <a:cs typeface="Microsoft JhengHei"/>
              </a:rPr>
              <a:t>。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135239" y="6398144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8A8A8A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6251445" y="0"/>
            <a:ext cx="5941060" cy="467995"/>
          </a:xfrm>
          <a:custGeom>
            <a:avLst/>
            <a:gdLst/>
            <a:ahLst/>
            <a:cxnLst/>
            <a:rect l="l" t="t" r="r" b="b"/>
            <a:pathLst>
              <a:path w="5941059" h="467995">
                <a:moveTo>
                  <a:pt x="5706618" y="0"/>
                </a:moveTo>
                <a:lnTo>
                  <a:pt x="233934" y="0"/>
                </a:lnTo>
                <a:lnTo>
                  <a:pt x="186788" y="4752"/>
                </a:lnTo>
                <a:lnTo>
                  <a:pt x="142876" y="18383"/>
                </a:lnTo>
                <a:lnTo>
                  <a:pt x="103139" y="39952"/>
                </a:lnTo>
                <a:lnTo>
                  <a:pt x="68518" y="68518"/>
                </a:lnTo>
                <a:lnTo>
                  <a:pt x="39952" y="103139"/>
                </a:lnTo>
                <a:lnTo>
                  <a:pt x="18383" y="142876"/>
                </a:lnTo>
                <a:lnTo>
                  <a:pt x="4752" y="186788"/>
                </a:lnTo>
                <a:lnTo>
                  <a:pt x="0" y="233934"/>
                </a:lnTo>
                <a:lnTo>
                  <a:pt x="0" y="467868"/>
                </a:lnTo>
                <a:lnTo>
                  <a:pt x="5940552" y="467868"/>
                </a:lnTo>
                <a:lnTo>
                  <a:pt x="5940552" y="233934"/>
                </a:lnTo>
                <a:lnTo>
                  <a:pt x="5935799" y="186788"/>
                </a:lnTo>
                <a:lnTo>
                  <a:pt x="5922168" y="142876"/>
                </a:lnTo>
                <a:lnTo>
                  <a:pt x="5900599" y="103139"/>
                </a:lnTo>
                <a:lnTo>
                  <a:pt x="5872033" y="68518"/>
                </a:lnTo>
                <a:lnTo>
                  <a:pt x="5837412" y="39952"/>
                </a:lnTo>
                <a:lnTo>
                  <a:pt x="5797675" y="18383"/>
                </a:lnTo>
                <a:lnTo>
                  <a:pt x="5753763" y="4752"/>
                </a:lnTo>
                <a:lnTo>
                  <a:pt x="5706618" y="0"/>
                </a:lnTo>
                <a:close/>
              </a:path>
            </a:pathLst>
          </a:custGeom>
          <a:solidFill>
            <a:srgbClr val="4581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71836" y="11521"/>
            <a:ext cx="46996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>
                <a:solidFill>
                  <a:srgbClr val="FFFFFF"/>
                </a:solidFill>
              </a:rPr>
              <a:t>壹</a:t>
            </a:r>
            <a:r>
              <a:rPr dirty="0">
                <a:solidFill>
                  <a:srgbClr val="FFFFFF"/>
                </a:solidFill>
              </a:rPr>
              <a:t>、</a:t>
            </a:r>
            <a:r>
              <a:rPr dirty="0" spc="5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BYOD</a:t>
            </a:r>
            <a:r>
              <a:rPr dirty="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35">
                <a:solidFill>
                  <a:srgbClr val="FFFFFF"/>
                </a:solidFill>
                <a:latin typeface="Arial"/>
                <a:cs typeface="Arial"/>
              </a:rPr>
              <a:t>THSD</a:t>
            </a:r>
            <a:r>
              <a:rPr dirty="0" spc="-35">
                <a:solidFill>
                  <a:srgbClr val="FFFFFF"/>
                </a:solidFill>
              </a:rPr>
              <a:t>計</a:t>
            </a:r>
            <a:r>
              <a:rPr dirty="0" spc="-35">
                <a:solidFill>
                  <a:srgbClr val="FFFFFF"/>
                </a:solidFill>
              </a:rPr>
              <a:t>畫</a:t>
            </a:r>
            <a:r>
              <a:rPr dirty="0" spc="-35">
                <a:solidFill>
                  <a:srgbClr val="FFFFFF"/>
                </a:solidFill>
              </a:rPr>
              <a:t>說</a:t>
            </a:r>
            <a:r>
              <a:rPr dirty="0" spc="-50">
                <a:solidFill>
                  <a:srgbClr val="FFFFFF"/>
                </a:solidFill>
              </a:rPr>
              <a:t>明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1838679" y="6398144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8A8A8A"/>
                </a:solid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47600" y="2954421"/>
            <a:ext cx="4295775" cy="87947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600" spc="-10">
                <a:solidFill>
                  <a:srgbClr val="FFFFFF"/>
                </a:solidFill>
              </a:rPr>
              <a:t>貳、工作項目</a:t>
            </a:r>
            <a:endParaRPr sz="5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96433" y="6450632"/>
            <a:ext cx="69024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200" b="1">
                <a:solidFill>
                  <a:srgbClr val="E66913"/>
                </a:solidFill>
                <a:latin typeface="Microsoft JhengHei"/>
                <a:cs typeface="Microsoft JhengHei"/>
              </a:rPr>
              <a:t>* 研習場次資訊可透過</a:t>
            </a:r>
            <a:r>
              <a:rPr dirty="0" u="sng" sz="1200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2"/>
              </a:rPr>
              <a:t>全國教師在職進修資訊網</a:t>
            </a:r>
            <a:r>
              <a:rPr dirty="0" sz="1200" b="1">
                <a:solidFill>
                  <a:srgbClr val="E66913"/>
                </a:solidFill>
                <a:latin typeface="Microsoft JhengHei"/>
                <a:cs typeface="Microsoft JhengHei"/>
              </a:rPr>
              <a:t>查詢</a:t>
            </a:r>
            <a:r>
              <a:rPr dirty="0" sz="1200">
                <a:solidFill>
                  <a:srgbClr val="E66913"/>
                </a:solidFill>
                <a:latin typeface="Microsoft JhengHei"/>
                <a:cs typeface="Microsoft JhengHei"/>
              </a:rPr>
              <a:t>，詳細報名細節敬請與該場次承辦人聯絡詢問。 </a:t>
            </a:r>
            <a:r>
              <a:rPr dirty="0" baseline="13888" sz="2400" spc="-75">
                <a:solidFill>
                  <a:srgbClr val="8A8A8A"/>
                </a:solidFill>
                <a:latin typeface="Arial"/>
                <a:cs typeface="Arial"/>
              </a:rPr>
              <a:t>7</a:t>
            </a:r>
            <a:endParaRPr baseline="13888" sz="2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35315" y="6454695"/>
            <a:ext cx="15748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244A70"/>
                </a:solidFill>
                <a:latin typeface="Microsoft JhengHei"/>
                <a:cs typeface="Microsoft JhengHei"/>
              </a:rPr>
              <a:t>[</a:t>
            </a:r>
            <a:r>
              <a:rPr dirty="0" u="sng" sz="1600" spc="-25" b="1">
                <a:solidFill>
                  <a:srgbClr val="244A70"/>
                </a:solidFill>
                <a:uFill>
                  <a:solidFill>
                    <a:srgbClr val="244A70"/>
                  </a:solidFill>
                </a:uFill>
                <a:latin typeface="Microsoft JhengHei"/>
                <a:cs typeface="Microsoft JhengHei"/>
              </a:rPr>
              <a:t>底</a:t>
            </a:r>
            <a:r>
              <a:rPr dirty="0" u="sng" sz="1600" spc="-25" b="1">
                <a:solidFill>
                  <a:srgbClr val="244A70"/>
                </a:solidFill>
                <a:uFill>
                  <a:solidFill>
                    <a:srgbClr val="244A70"/>
                  </a:solidFill>
                </a:uFill>
                <a:latin typeface="Microsoft JhengHei"/>
                <a:cs typeface="Microsoft JhengHei"/>
              </a:rPr>
              <a:t>線</a:t>
            </a:r>
            <a:r>
              <a:rPr dirty="0" sz="1600" spc="-25">
                <a:solidFill>
                  <a:srgbClr val="244A70"/>
                </a:solidFill>
                <a:latin typeface="Microsoft JhengHei"/>
                <a:cs typeface="Microsoft JhengHei"/>
              </a:rPr>
              <a:t>項</a:t>
            </a:r>
            <a:r>
              <a:rPr dirty="0" sz="1600" spc="-25">
                <a:solidFill>
                  <a:srgbClr val="244A70"/>
                </a:solidFill>
                <a:latin typeface="Microsoft JhengHei"/>
                <a:cs typeface="Microsoft JhengHei"/>
              </a:rPr>
              <a:t>目</a:t>
            </a:r>
            <a:r>
              <a:rPr dirty="0" sz="1600" spc="-25">
                <a:solidFill>
                  <a:srgbClr val="244A70"/>
                </a:solidFill>
                <a:latin typeface="Microsoft JhengHei"/>
                <a:cs typeface="Microsoft JhengHei"/>
              </a:rPr>
              <a:t>含</a:t>
            </a:r>
            <a:r>
              <a:rPr dirty="0" sz="1600" spc="-25">
                <a:solidFill>
                  <a:srgbClr val="244A70"/>
                </a:solidFill>
                <a:latin typeface="Microsoft JhengHei"/>
                <a:cs typeface="Microsoft JhengHei"/>
              </a:rPr>
              <a:t>連</a:t>
            </a:r>
            <a:r>
              <a:rPr dirty="0" sz="1600" spc="-25">
                <a:solidFill>
                  <a:srgbClr val="244A70"/>
                </a:solidFill>
                <a:latin typeface="Microsoft JhengHei"/>
                <a:cs typeface="Microsoft JhengHei"/>
              </a:rPr>
              <a:t>結</a:t>
            </a:r>
            <a:r>
              <a:rPr dirty="0" sz="1600" spc="-50">
                <a:solidFill>
                  <a:srgbClr val="244A70"/>
                </a:solidFill>
                <a:latin typeface="Microsoft JhengHei"/>
                <a:cs typeface="Microsoft JhengHei"/>
              </a:rPr>
              <a:t>]</a:t>
            </a:r>
            <a:endParaRPr sz="1600">
              <a:latin typeface="Microsoft JhengHei"/>
              <a:cs typeface="Microsoft JhengHei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658368" y="531876"/>
          <a:ext cx="5074920" cy="3674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8200"/>
                <a:gridCol w="2940685"/>
              </a:tblGrid>
              <a:tr h="571500">
                <a:tc gridSpan="2">
                  <a:txBody>
                    <a:bodyPr/>
                    <a:lstStyle/>
                    <a:p>
                      <a:pPr algn="ctr" marL="354330">
                        <a:lnSpc>
                          <a:spcPct val="100000"/>
                        </a:lnSpc>
                        <a:spcBef>
                          <a:spcPts val="725"/>
                        </a:spcBef>
                        <a:tabLst>
                          <a:tab pos="2364105" algn="l"/>
                        </a:tabLst>
                      </a:pPr>
                      <a:r>
                        <a:rPr dirty="0" sz="2400" b="1">
                          <a:solidFill>
                            <a:srgbClr val="244A70"/>
                          </a:solidFill>
                          <a:latin typeface="Microsoft YaHei"/>
                          <a:cs typeface="Microsoft YaHei"/>
                        </a:rPr>
                        <a:t>一、計畫</a:t>
                      </a:r>
                      <a:r>
                        <a:rPr dirty="0" sz="2400" b="1">
                          <a:solidFill>
                            <a:srgbClr val="FF0000"/>
                          </a:solidFill>
                          <a:latin typeface="Microsoft YaHei"/>
                          <a:cs typeface="Microsoft YaHei"/>
                        </a:rPr>
                        <a:t>學</a:t>
                      </a:r>
                      <a:r>
                        <a:rPr dirty="0" sz="2400" spc="-50" b="1">
                          <a:solidFill>
                            <a:srgbClr val="FF0000"/>
                          </a:solidFill>
                          <a:latin typeface="Microsoft YaHei"/>
                          <a:cs typeface="Microsoft YaHei"/>
                        </a:rPr>
                        <a:t>校</a:t>
                      </a:r>
                      <a:r>
                        <a:rPr dirty="0" sz="2400" b="1">
                          <a:solidFill>
                            <a:srgbClr val="FF0000"/>
                          </a:solidFill>
                          <a:latin typeface="Microsoft YaHei"/>
                          <a:cs typeface="Microsoft YaHei"/>
                        </a:rPr>
                        <a:t>	</a:t>
                      </a:r>
                      <a:r>
                        <a:rPr dirty="0" sz="2400">
                          <a:solidFill>
                            <a:srgbClr val="244A70"/>
                          </a:solidFill>
                          <a:latin typeface="Microsoft YaHei"/>
                          <a:cs typeface="Microsoft YaHei"/>
                        </a:rPr>
                        <a:t>(活動</a:t>
                      </a:r>
                      <a:r>
                        <a:rPr dirty="0" sz="2400" spc="-25">
                          <a:solidFill>
                            <a:srgbClr val="244A70"/>
                          </a:solidFill>
                          <a:latin typeface="Microsoft YaHei"/>
                          <a:cs typeface="Microsoft YaHei"/>
                        </a:rPr>
                        <a:t> </a:t>
                      </a:r>
                      <a:r>
                        <a:rPr dirty="0" sz="2400">
                          <a:solidFill>
                            <a:srgbClr val="244A70"/>
                          </a:solidFill>
                          <a:latin typeface="Microsoft YaHei"/>
                          <a:cs typeface="Microsoft YaHei"/>
                        </a:rPr>
                        <a:t>&amp;</a:t>
                      </a:r>
                      <a:r>
                        <a:rPr dirty="0" sz="2400" spc="-5">
                          <a:solidFill>
                            <a:srgbClr val="244A70"/>
                          </a:solidFill>
                          <a:latin typeface="Microsoft YaHei"/>
                          <a:cs typeface="Microsoft YaHei"/>
                        </a:rPr>
                        <a:t> </a:t>
                      </a:r>
                      <a:r>
                        <a:rPr dirty="0" sz="2400">
                          <a:solidFill>
                            <a:srgbClr val="244A70"/>
                          </a:solidFill>
                          <a:latin typeface="Microsoft YaHei"/>
                          <a:cs typeface="Microsoft YaHei"/>
                        </a:rPr>
                        <a:t>管考</a:t>
                      </a:r>
                      <a:r>
                        <a:rPr dirty="0" sz="2400" spc="-50">
                          <a:solidFill>
                            <a:srgbClr val="244A70"/>
                          </a:solidFill>
                          <a:latin typeface="Microsoft YaHei"/>
                          <a:cs typeface="Microsoft YaHei"/>
                        </a:rPr>
                        <a:t>)</a:t>
                      </a:r>
                      <a:endParaRPr sz="2400">
                        <a:latin typeface="Microsoft YaHei"/>
                        <a:cs typeface="Microsoft YaHei"/>
                      </a:endParaRPr>
                    </a:p>
                  </a:txBody>
                  <a:tcPr marL="0" marR="0" marB="0" marT="92075">
                    <a:lnL w="28575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164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84150">
                        <a:lnSpc>
                          <a:spcPct val="100000"/>
                        </a:lnSpc>
                      </a:pPr>
                      <a:r>
                        <a:rPr dirty="0" u="sng" sz="1700" b="1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Microsoft JhengHei"/>
                          <a:cs typeface="Microsoft JhengHei"/>
                          <a:hlinkClick r:id="rId3"/>
                        </a:rPr>
                        <a:t>親師座談</a:t>
                      </a:r>
                      <a:r>
                        <a:rPr dirty="0" u="sng" sz="1700" spc="-10" b="1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Microsoft JhengHei"/>
                          <a:cs typeface="Microsoft JhengHei"/>
                          <a:hlinkClick r:id="rId3"/>
                        </a:rPr>
                        <a:t>or</a:t>
                      </a:r>
                      <a:r>
                        <a:rPr dirty="0" u="sng" sz="1700" spc="-20" b="1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Microsoft JhengHei"/>
                          <a:cs typeface="Microsoft JhengHei"/>
                          <a:hlinkClick r:id="rId3"/>
                        </a:rPr>
                        <a:t>說明會</a:t>
                      </a:r>
                      <a:endParaRPr sz="1700">
                        <a:latin typeface="Microsoft JhengHei"/>
                        <a:cs typeface="Microsoft JhengHei"/>
                      </a:endParaRPr>
                    </a:p>
                    <a:p>
                      <a:pPr marL="2070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200" spc="-10" b="1">
                          <a:solidFill>
                            <a:srgbClr val="EC7C30"/>
                          </a:solidFill>
                          <a:latin typeface="Microsoft JhengHei"/>
                          <a:cs typeface="Microsoft JhengHei"/>
                        </a:rPr>
                        <a:t>(BYOD&amp;THSD計畫新增)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5080">
                    <a:lnL w="28575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5818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3985" indent="-125730">
                        <a:lnSpc>
                          <a:spcPct val="100000"/>
                        </a:lnSpc>
                        <a:spcBef>
                          <a:spcPts val="1650"/>
                        </a:spcBef>
                        <a:buChar char="-"/>
                        <a:tabLst>
                          <a:tab pos="134620" algn="l"/>
                        </a:tabLst>
                      </a:pPr>
                      <a:r>
                        <a:rPr dirty="0" sz="1600" spc="-20">
                          <a:solidFill>
                            <a:srgbClr val="244A7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600" spc="-2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年</a:t>
                      </a:r>
                      <a:r>
                        <a:rPr dirty="0" sz="1600" spc="-20">
                          <a:solidFill>
                            <a:srgbClr val="244A7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600" spc="-2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班</a:t>
                      </a:r>
                      <a:r>
                        <a:rPr dirty="0" sz="1600" spc="-2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至</a:t>
                      </a:r>
                      <a:r>
                        <a:rPr dirty="0" sz="1600" spc="-2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少</a:t>
                      </a:r>
                      <a:r>
                        <a:rPr dirty="0" sz="1600" spc="-20">
                          <a:solidFill>
                            <a:srgbClr val="244A7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600" spc="-2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場</a:t>
                      </a:r>
                      <a:r>
                        <a:rPr dirty="0" sz="1600" spc="-50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。</a:t>
                      </a:r>
                      <a:endParaRPr sz="1600">
                        <a:latin typeface="Microsoft JhengHei"/>
                        <a:cs typeface="Microsoft JhengHei"/>
                      </a:endParaRPr>
                    </a:p>
                    <a:p>
                      <a:pPr marL="8890" marR="163195">
                        <a:lnSpc>
                          <a:spcPct val="100000"/>
                        </a:lnSpc>
                        <a:buFont typeface="Arial"/>
                        <a:buChar char="-"/>
                        <a:tabLst>
                          <a:tab pos="134620" algn="l"/>
                        </a:tabLst>
                      </a:pPr>
                      <a:r>
                        <a:rPr dirty="0" sz="1600" spc="-2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佐</a:t>
                      </a:r>
                      <a:r>
                        <a:rPr dirty="0" sz="1600" spc="-2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證</a:t>
                      </a:r>
                      <a:r>
                        <a:rPr dirty="0" sz="1600" spc="-2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資</a:t>
                      </a:r>
                      <a:r>
                        <a:rPr dirty="0" sz="1600" spc="-2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料</a:t>
                      </a:r>
                      <a:r>
                        <a:rPr dirty="0" sz="1600" spc="-2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，</a:t>
                      </a:r>
                      <a:r>
                        <a:rPr dirty="0" sz="1600" spc="-2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如</a:t>
                      </a:r>
                      <a:r>
                        <a:rPr dirty="0" sz="1600" spc="-2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親</a:t>
                      </a:r>
                      <a:r>
                        <a:rPr dirty="0" sz="1600" spc="-2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師</a:t>
                      </a:r>
                      <a:r>
                        <a:rPr dirty="0" sz="1600" spc="-2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座</a:t>
                      </a:r>
                      <a:r>
                        <a:rPr dirty="0" sz="1600" spc="-2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談</a:t>
                      </a:r>
                      <a:r>
                        <a:rPr dirty="0" sz="1600" spc="-2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手</a:t>
                      </a:r>
                      <a:r>
                        <a:rPr dirty="0" sz="1600" spc="-2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冊</a:t>
                      </a:r>
                      <a:r>
                        <a:rPr dirty="0" sz="1600" spc="-50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dirty="0" sz="1600" spc="-2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簽</a:t>
                      </a:r>
                      <a:r>
                        <a:rPr dirty="0" sz="1600" spc="-2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到</a:t>
                      </a:r>
                      <a:r>
                        <a:rPr dirty="0" sz="1600" spc="-2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表</a:t>
                      </a:r>
                      <a:r>
                        <a:rPr dirty="0" sz="1600" spc="-2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、</a:t>
                      </a:r>
                      <a:r>
                        <a:rPr dirty="0" sz="1600" spc="-2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活</a:t>
                      </a:r>
                      <a:r>
                        <a:rPr dirty="0" sz="1600" spc="-2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動</a:t>
                      </a:r>
                      <a:r>
                        <a:rPr dirty="0" sz="1600" spc="-2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照</a:t>
                      </a:r>
                      <a:r>
                        <a:rPr dirty="0" sz="1600" spc="-2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片</a:t>
                      </a:r>
                      <a:r>
                        <a:rPr dirty="0" sz="1600" spc="-2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等</a:t>
                      </a:r>
                      <a:r>
                        <a:rPr dirty="0" sz="1600" spc="-50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。</a:t>
                      </a:r>
                      <a:endParaRPr sz="16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20955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5818E">
                        <a:alpha val="19999"/>
                      </a:srgbClr>
                    </a:solidFill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u="sng" sz="1700" b="1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Microsoft JhengHei"/>
                          <a:cs typeface="Microsoft JhengHei"/>
                          <a:hlinkClick r:id="rId4"/>
                        </a:rPr>
                        <a:t>每月管考進度</a:t>
                      </a:r>
                      <a:r>
                        <a:rPr dirty="0" sz="1700" spc="-25" b="1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回報</a:t>
                      </a:r>
                      <a:endParaRPr sz="1700">
                        <a:latin typeface="Microsoft JhengHei"/>
                        <a:cs typeface="Microsoft JhengHei"/>
                      </a:endParaRPr>
                    </a:p>
                    <a:p>
                      <a:pPr marL="2070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200" spc="-10" b="1">
                          <a:solidFill>
                            <a:srgbClr val="EC7C30"/>
                          </a:solidFill>
                          <a:latin typeface="Microsoft JhengHei"/>
                          <a:cs typeface="Microsoft JhengHei"/>
                        </a:rPr>
                        <a:t>(BYOD&amp;THSD計畫新增)</a:t>
                      </a:r>
                      <a:endParaRPr sz="12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1915">
                    <a:lnL w="28575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配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合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輔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導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團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或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縣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市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填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報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管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考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資</a:t>
                      </a:r>
                      <a:r>
                        <a:rPr dirty="0" sz="1600" spc="-50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料</a:t>
                      </a:r>
                      <a:endParaRPr sz="16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8034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788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u="sng" sz="1700" spc="-10" b="1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Microsoft JhengHei"/>
                          <a:cs typeface="Microsoft JhengHei"/>
                          <a:hlinkClick r:id="rId5"/>
                        </a:rPr>
                        <a:t>專家入校輔導</a:t>
                      </a:r>
                      <a:endParaRPr sz="17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(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精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進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方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案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工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作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事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項</a:t>
                      </a:r>
                      <a:r>
                        <a:rPr dirty="0" sz="1000" spc="-5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)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28270">
                    <a:lnL w="28575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E8"/>
                    </a:solidFill>
                  </a:tcPr>
                </a:tc>
                <a:tc>
                  <a:txBody>
                    <a:bodyPr/>
                    <a:lstStyle/>
                    <a:p>
                      <a:pPr marL="146050" indent="-137795">
                        <a:lnSpc>
                          <a:spcPct val="100000"/>
                        </a:lnSpc>
                        <a:spcBef>
                          <a:spcPts val="700"/>
                        </a:spcBef>
                        <a:buChar char="-"/>
                        <a:tabLst>
                          <a:tab pos="146685" algn="l"/>
                        </a:tabLst>
                      </a:pP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每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學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期</a:t>
                      </a:r>
                      <a:r>
                        <a:rPr dirty="0" sz="1600" spc="-20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1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校</a:t>
                      </a:r>
                      <a:r>
                        <a:rPr dirty="0" sz="1600" spc="-20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1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次</a:t>
                      </a:r>
                      <a:r>
                        <a:rPr dirty="0" sz="1600" spc="-50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。</a:t>
                      </a:r>
                      <a:endParaRPr sz="1600">
                        <a:latin typeface="Microsoft JhengHei"/>
                        <a:cs typeface="Microsoft JhengHei"/>
                      </a:endParaRPr>
                    </a:p>
                    <a:p>
                      <a:pPr marL="146050" indent="-137795">
                        <a:lnSpc>
                          <a:spcPct val="100000"/>
                        </a:lnSpc>
                        <a:buChar char="-"/>
                        <a:tabLst>
                          <a:tab pos="146685" algn="l"/>
                        </a:tabLst>
                      </a:pP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需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填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報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紀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錄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表</a:t>
                      </a:r>
                      <a:r>
                        <a:rPr dirty="0" sz="1600" spc="-50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。</a:t>
                      </a:r>
                      <a:endParaRPr sz="16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E8"/>
                    </a:solidFill>
                  </a:tcPr>
                </a:tc>
              </a:tr>
              <a:tr h="6426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700" b="1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辦理</a:t>
                      </a:r>
                      <a:r>
                        <a:rPr dirty="0" u="sng" sz="1700" spc="-15" b="1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Microsoft JhengHei"/>
                          <a:cs typeface="Microsoft JhengHei"/>
                          <a:hlinkClick r:id="rId6"/>
                        </a:rPr>
                        <a:t>公開觀課</a:t>
                      </a:r>
                      <a:endParaRPr sz="17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(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精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進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方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案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工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作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事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項</a:t>
                      </a:r>
                      <a:r>
                        <a:rPr dirty="0" sz="1000" spc="-5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)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97155">
                    <a:lnL w="28575">
                      <a:solidFill>
                        <a:srgbClr val="2E528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 indent="-137795">
                        <a:lnSpc>
                          <a:spcPct val="100000"/>
                        </a:lnSpc>
                        <a:spcBef>
                          <a:spcPts val="459"/>
                        </a:spcBef>
                        <a:buChar char="-"/>
                        <a:tabLst>
                          <a:tab pos="146685" algn="l"/>
                        </a:tabLst>
                      </a:pP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每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校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每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學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年</a:t>
                      </a:r>
                      <a:r>
                        <a:rPr dirty="0" sz="1600" spc="-20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1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次</a:t>
                      </a:r>
                      <a:r>
                        <a:rPr dirty="0" sz="1600" spc="-50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。</a:t>
                      </a:r>
                      <a:endParaRPr sz="1600">
                        <a:latin typeface="Microsoft JhengHei"/>
                        <a:cs typeface="Microsoft JhengHei"/>
                      </a:endParaRPr>
                    </a:p>
                    <a:p>
                      <a:pPr marL="146050" indent="-137795">
                        <a:lnSpc>
                          <a:spcPct val="100000"/>
                        </a:lnSpc>
                        <a:buChar char="-"/>
                        <a:tabLst>
                          <a:tab pos="146685" algn="l"/>
                        </a:tabLst>
                      </a:pP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需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填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報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紀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錄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表</a:t>
                      </a:r>
                      <a:r>
                        <a:rPr dirty="0" sz="1600" spc="-50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。</a:t>
                      </a:r>
                      <a:endParaRPr sz="16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58419">
                    <a:lnR w="28575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2E528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658368" y="4322269"/>
          <a:ext cx="11115040" cy="2073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1595"/>
                <a:gridCol w="7216775"/>
              </a:tblGrid>
              <a:tr h="444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  <a:tabLst>
                          <a:tab pos="2009775" algn="l"/>
                        </a:tabLst>
                      </a:pPr>
                      <a:r>
                        <a:rPr dirty="0" sz="2400" b="1">
                          <a:solidFill>
                            <a:srgbClr val="244A70"/>
                          </a:solidFill>
                          <a:latin typeface="Microsoft YaHei"/>
                          <a:cs typeface="Microsoft YaHei"/>
                        </a:rPr>
                        <a:t>三、計畫</a:t>
                      </a:r>
                      <a:r>
                        <a:rPr dirty="0" sz="2400" b="1">
                          <a:solidFill>
                            <a:srgbClr val="FF0000"/>
                          </a:solidFill>
                          <a:latin typeface="Microsoft YaHei"/>
                          <a:cs typeface="Microsoft YaHei"/>
                        </a:rPr>
                        <a:t>教</a:t>
                      </a:r>
                      <a:r>
                        <a:rPr dirty="0" sz="2400" spc="-50" b="1">
                          <a:solidFill>
                            <a:srgbClr val="FF0000"/>
                          </a:solidFill>
                          <a:latin typeface="Microsoft YaHei"/>
                          <a:cs typeface="Microsoft YaHei"/>
                        </a:rPr>
                        <a:t>師</a:t>
                      </a:r>
                      <a:r>
                        <a:rPr dirty="0" sz="2400" b="1">
                          <a:solidFill>
                            <a:srgbClr val="FF0000"/>
                          </a:solidFill>
                          <a:latin typeface="Microsoft YaHei"/>
                          <a:cs typeface="Microsoft YaHei"/>
                        </a:rPr>
                        <a:t>	</a:t>
                      </a:r>
                      <a:r>
                        <a:rPr dirty="0" sz="2400">
                          <a:solidFill>
                            <a:srgbClr val="244A70"/>
                          </a:solidFill>
                          <a:latin typeface="Microsoft YaHei"/>
                          <a:cs typeface="Microsoft YaHei"/>
                        </a:rPr>
                        <a:t>(研習</a:t>
                      </a:r>
                      <a:r>
                        <a:rPr dirty="0" sz="2400" spc="-25">
                          <a:solidFill>
                            <a:srgbClr val="244A70"/>
                          </a:solidFill>
                          <a:latin typeface="Microsoft YaHei"/>
                          <a:cs typeface="Microsoft YaHei"/>
                        </a:rPr>
                        <a:t> </a:t>
                      </a:r>
                      <a:r>
                        <a:rPr dirty="0" sz="2400">
                          <a:solidFill>
                            <a:srgbClr val="244A70"/>
                          </a:solidFill>
                          <a:latin typeface="Microsoft YaHei"/>
                          <a:cs typeface="Microsoft YaHei"/>
                        </a:rPr>
                        <a:t>&amp;</a:t>
                      </a:r>
                      <a:r>
                        <a:rPr dirty="0" sz="2400" spc="-5">
                          <a:solidFill>
                            <a:srgbClr val="244A70"/>
                          </a:solidFill>
                          <a:latin typeface="Microsoft YaHei"/>
                          <a:cs typeface="Microsoft YaHei"/>
                        </a:rPr>
                        <a:t> </a:t>
                      </a:r>
                      <a:r>
                        <a:rPr dirty="0" sz="2400">
                          <a:solidFill>
                            <a:srgbClr val="244A70"/>
                          </a:solidFill>
                          <a:latin typeface="Microsoft YaHei"/>
                          <a:cs typeface="Microsoft YaHei"/>
                        </a:rPr>
                        <a:t>分享</a:t>
                      </a:r>
                      <a:r>
                        <a:rPr dirty="0" sz="2400" spc="-50">
                          <a:solidFill>
                            <a:srgbClr val="244A70"/>
                          </a:solidFill>
                          <a:latin typeface="Microsoft YaHei"/>
                          <a:cs typeface="Microsoft YaHei"/>
                        </a:rPr>
                        <a:t>)</a:t>
                      </a:r>
                      <a:endParaRPr sz="2400">
                        <a:latin typeface="Microsoft YaHei"/>
                        <a:cs typeface="Microsoft YaHei"/>
                      </a:endParaRPr>
                    </a:p>
                  </a:txBody>
                  <a:tcPr marL="0" marR="0" marB="0" marT="22225">
                    <a:lnL w="28575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18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700" spc="-5" b="1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教學心得/案例分享</a:t>
                      </a:r>
                      <a:r>
                        <a:rPr dirty="0" sz="1400" spc="95">
                          <a:solidFill>
                            <a:srgbClr val="336699"/>
                          </a:solidFill>
                          <a:latin typeface="Microsoft JhengHei"/>
                          <a:cs typeface="Microsoft JhengHei"/>
                        </a:rPr>
                        <a:t>(官網</a:t>
                      </a:r>
                      <a:r>
                        <a:rPr dirty="0" sz="1400">
                          <a:solidFill>
                            <a:srgbClr val="336699"/>
                          </a:solidFill>
                          <a:latin typeface="Microsoft JhengHei"/>
                          <a:cs typeface="Microsoft JhengHei"/>
                        </a:rPr>
                        <a:t>or</a:t>
                      </a:r>
                      <a:r>
                        <a:rPr dirty="0" sz="1400" spc="-5">
                          <a:solidFill>
                            <a:srgbClr val="336699"/>
                          </a:solidFill>
                          <a:latin typeface="Microsoft JhengHei"/>
                          <a:cs typeface="Microsoft JhengHei"/>
                        </a:rPr>
                        <a:t> </a:t>
                      </a:r>
                      <a:r>
                        <a:rPr dirty="0" u="sng" sz="1400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Microsoft JhengHei"/>
                          <a:cs typeface="Microsoft JhengHei"/>
                          <a:hlinkClick r:id="rId7"/>
                        </a:rPr>
                        <a:t>粉專</a:t>
                      </a:r>
                      <a:r>
                        <a:rPr dirty="0" sz="1400" spc="-50">
                          <a:solidFill>
                            <a:srgbClr val="336699"/>
                          </a:solidFill>
                          <a:latin typeface="Microsoft JhengHei"/>
                          <a:cs typeface="Microsoft JhengHei"/>
                        </a:rPr>
                        <a:t>)</a:t>
                      </a:r>
                      <a:endParaRPr sz="14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100" spc="-10" b="1">
                          <a:solidFill>
                            <a:srgbClr val="EC7C30"/>
                          </a:solidFill>
                          <a:latin typeface="Microsoft JhengHei"/>
                          <a:cs typeface="Microsoft JhengHei"/>
                        </a:rPr>
                        <a:t>(BYOD&amp;THSD</a:t>
                      </a:r>
                      <a:r>
                        <a:rPr dirty="0" sz="1100" spc="-25" b="1">
                          <a:solidFill>
                            <a:srgbClr val="EC7C30"/>
                          </a:solidFill>
                          <a:latin typeface="Microsoft JhengHei"/>
                          <a:cs typeface="Microsoft JhengHei"/>
                        </a:rPr>
                        <a:t>計畫新增)</a:t>
                      </a:r>
                      <a:endParaRPr sz="11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0005">
                    <a:lnL w="28575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1500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每學期</a:t>
                      </a:r>
                      <a:r>
                        <a:rPr dirty="0" sz="1500" spc="-10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1</a:t>
                      </a:r>
                      <a:r>
                        <a:rPr dirty="0" sz="1500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師</a:t>
                      </a:r>
                      <a:r>
                        <a:rPr dirty="0" sz="1500" spc="-10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1</a:t>
                      </a:r>
                      <a:r>
                        <a:rPr dirty="0" sz="1500" spc="-50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篇</a:t>
                      </a:r>
                      <a:endParaRPr sz="15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3843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E8"/>
                    </a:solidFill>
                  </a:tcPr>
                </a:tc>
              </a:tr>
              <a:tr h="5022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600" b="1">
                          <a:solidFill>
                            <a:srgbClr val="244A70"/>
                          </a:solidFill>
                          <a:latin typeface="Arial"/>
                          <a:cs typeface="Arial"/>
                        </a:rPr>
                        <a:t>BYOD</a:t>
                      </a:r>
                      <a:r>
                        <a:rPr dirty="0" sz="1600" spc="-15" b="1">
                          <a:solidFill>
                            <a:srgbClr val="244A7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244A70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1600" spc="-20" b="1">
                          <a:solidFill>
                            <a:srgbClr val="244A70"/>
                          </a:solidFill>
                          <a:latin typeface="Arial"/>
                          <a:cs typeface="Arial"/>
                        </a:rPr>
                        <a:t>THSD</a:t>
                      </a:r>
                      <a:r>
                        <a:rPr dirty="0" sz="1600" spc="-25" b="1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教</a:t>
                      </a:r>
                      <a:r>
                        <a:rPr dirty="0" sz="1600" spc="-25" b="1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學</a:t>
                      </a:r>
                      <a:r>
                        <a:rPr dirty="0" sz="1600" spc="-25" b="1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工</a:t>
                      </a:r>
                      <a:r>
                        <a:rPr dirty="0" sz="1600" spc="-25" b="1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作</a:t>
                      </a:r>
                      <a:r>
                        <a:rPr dirty="0" sz="1600" spc="-50" b="1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坊</a:t>
                      </a:r>
                      <a:endParaRPr sz="16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 spc="-10" b="1">
                          <a:solidFill>
                            <a:srgbClr val="EC7C30"/>
                          </a:solidFill>
                          <a:latin typeface="Microsoft JhengHei"/>
                          <a:cs typeface="Microsoft JhengHei"/>
                        </a:rPr>
                        <a:t>(BYOD&amp;THSD</a:t>
                      </a:r>
                      <a:r>
                        <a:rPr dirty="0" sz="1100" spc="-25" b="1">
                          <a:solidFill>
                            <a:srgbClr val="EC7C30"/>
                          </a:solidFill>
                          <a:latin typeface="Microsoft JhengHei"/>
                          <a:cs typeface="Microsoft JhengHei"/>
                        </a:rPr>
                        <a:t>計畫新增)</a:t>
                      </a:r>
                      <a:endParaRPr sz="11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38735">
                    <a:lnL w="28575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dirty="0" sz="1500" spc="-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線上課程或觀看課後影片</a:t>
                      </a:r>
                      <a:endParaRPr sz="15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3081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083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1600" spc="-10" b="1">
                          <a:solidFill>
                            <a:srgbClr val="E66913"/>
                          </a:solidFill>
                          <a:latin typeface="Microsoft JhengHei"/>
                          <a:cs typeface="Microsoft JhengHei"/>
                        </a:rPr>
                        <a:t>*</a:t>
                      </a:r>
                      <a:r>
                        <a:rPr dirty="0" sz="1600" spc="-25" b="1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增</a:t>
                      </a:r>
                      <a:r>
                        <a:rPr dirty="0" sz="1600" spc="-25" b="1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能</a:t>
                      </a:r>
                      <a:r>
                        <a:rPr dirty="0" sz="1600" spc="-25" b="1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研</a:t>
                      </a:r>
                      <a:r>
                        <a:rPr dirty="0" sz="1600" spc="-25" b="1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習</a:t>
                      </a:r>
                      <a:r>
                        <a:rPr dirty="0" sz="1600" spc="-25" b="1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課</a:t>
                      </a:r>
                      <a:r>
                        <a:rPr dirty="0" sz="1600" spc="-50" b="1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程</a:t>
                      </a:r>
                      <a:endParaRPr sz="16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(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精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進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方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案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工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作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事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項</a:t>
                      </a:r>
                      <a:r>
                        <a:rPr dirty="0" sz="1000" spc="-5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)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94615">
                    <a:lnL w="28575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6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dirty="0" sz="1500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A1</a:t>
                      </a:r>
                      <a:r>
                        <a:rPr dirty="0" sz="1500" spc="-10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. 數位學習工作坊(一)、</a:t>
                      </a:r>
                      <a:r>
                        <a:rPr dirty="0" sz="1500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A2</a:t>
                      </a:r>
                      <a:r>
                        <a:rPr dirty="0" sz="1500" spc="-10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. 數位學習工作坊(二)、</a:t>
                      </a:r>
                      <a:r>
                        <a:rPr dirty="0" sz="1500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B1</a:t>
                      </a:r>
                      <a:r>
                        <a:rPr dirty="0" sz="1500" spc="-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. 科技輔助自主學習工作坊</a:t>
                      </a:r>
                      <a:endParaRPr sz="15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7907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2E528F"/>
                      </a:solidFill>
                      <a:prstDash val="solid"/>
                    </a:lnB>
                    <a:solidFill>
                      <a:srgbClr val="DAE6E8"/>
                    </a:solidFill>
                  </a:tcPr>
                </a:tc>
              </a:tr>
            </a:tbl>
          </a:graphicData>
        </a:graphic>
      </p:graphicFrame>
      <p:sp>
        <p:nvSpPr>
          <p:cNvPr id="6" name="object 6" descr=""/>
          <p:cNvSpPr/>
          <p:nvPr/>
        </p:nvSpPr>
        <p:spPr>
          <a:xfrm>
            <a:off x="6251445" y="0"/>
            <a:ext cx="5941060" cy="467995"/>
          </a:xfrm>
          <a:custGeom>
            <a:avLst/>
            <a:gdLst/>
            <a:ahLst/>
            <a:cxnLst/>
            <a:rect l="l" t="t" r="r" b="b"/>
            <a:pathLst>
              <a:path w="5941059" h="467995">
                <a:moveTo>
                  <a:pt x="5706618" y="0"/>
                </a:moveTo>
                <a:lnTo>
                  <a:pt x="233934" y="0"/>
                </a:lnTo>
                <a:lnTo>
                  <a:pt x="186788" y="4752"/>
                </a:lnTo>
                <a:lnTo>
                  <a:pt x="142876" y="18383"/>
                </a:lnTo>
                <a:lnTo>
                  <a:pt x="103139" y="39952"/>
                </a:lnTo>
                <a:lnTo>
                  <a:pt x="68518" y="68518"/>
                </a:lnTo>
                <a:lnTo>
                  <a:pt x="39952" y="103139"/>
                </a:lnTo>
                <a:lnTo>
                  <a:pt x="18383" y="142876"/>
                </a:lnTo>
                <a:lnTo>
                  <a:pt x="4752" y="186788"/>
                </a:lnTo>
                <a:lnTo>
                  <a:pt x="0" y="233934"/>
                </a:lnTo>
                <a:lnTo>
                  <a:pt x="0" y="467868"/>
                </a:lnTo>
                <a:lnTo>
                  <a:pt x="5940552" y="467868"/>
                </a:lnTo>
                <a:lnTo>
                  <a:pt x="5940552" y="233934"/>
                </a:lnTo>
                <a:lnTo>
                  <a:pt x="5935799" y="186788"/>
                </a:lnTo>
                <a:lnTo>
                  <a:pt x="5922168" y="142876"/>
                </a:lnTo>
                <a:lnTo>
                  <a:pt x="5900599" y="103139"/>
                </a:lnTo>
                <a:lnTo>
                  <a:pt x="5872033" y="68518"/>
                </a:lnTo>
                <a:lnTo>
                  <a:pt x="5837412" y="39952"/>
                </a:lnTo>
                <a:lnTo>
                  <a:pt x="5797675" y="18383"/>
                </a:lnTo>
                <a:lnTo>
                  <a:pt x="5753763" y="4752"/>
                </a:lnTo>
                <a:lnTo>
                  <a:pt x="5706618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44344" y="11521"/>
            <a:ext cx="21564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>
                <a:solidFill>
                  <a:srgbClr val="FFFFFF"/>
                </a:solidFill>
              </a:rPr>
              <a:t>貳</a:t>
            </a:r>
            <a:r>
              <a:rPr dirty="0" spc="-35">
                <a:solidFill>
                  <a:srgbClr val="FFFFFF"/>
                </a:solidFill>
              </a:rPr>
              <a:t>、</a:t>
            </a:r>
            <a:r>
              <a:rPr dirty="0" spc="-35">
                <a:solidFill>
                  <a:srgbClr val="FFFFFF"/>
                </a:solidFill>
              </a:rPr>
              <a:t>工</a:t>
            </a:r>
            <a:r>
              <a:rPr dirty="0" spc="-35">
                <a:solidFill>
                  <a:srgbClr val="FFFFFF"/>
                </a:solidFill>
              </a:rPr>
              <a:t>作</a:t>
            </a:r>
            <a:r>
              <a:rPr dirty="0" spc="-35">
                <a:solidFill>
                  <a:srgbClr val="FFFFFF"/>
                </a:solidFill>
              </a:rPr>
              <a:t>項</a:t>
            </a:r>
            <a:r>
              <a:rPr dirty="0" spc="-50">
                <a:solidFill>
                  <a:srgbClr val="FFFFFF"/>
                </a:solidFill>
              </a:rPr>
              <a:t>目</a:t>
            </a: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6123432" y="531876"/>
          <a:ext cx="5723255" cy="36753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2585"/>
                <a:gridCol w="2795270"/>
              </a:tblGrid>
              <a:tr h="527685">
                <a:tc gridSpan="2">
                  <a:txBody>
                    <a:bodyPr/>
                    <a:lstStyle/>
                    <a:p>
                      <a:pPr marL="523240" marR="67310">
                        <a:lnSpc>
                          <a:spcPct val="100000"/>
                        </a:lnSpc>
                        <a:spcBef>
                          <a:spcPts val="555"/>
                        </a:spcBef>
                        <a:tabLst>
                          <a:tab pos="2621280" algn="l"/>
                        </a:tabLst>
                      </a:pPr>
                      <a:r>
                        <a:rPr dirty="0" sz="2400" b="1">
                          <a:solidFill>
                            <a:srgbClr val="244A70"/>
                          </a:solidFill>
                          <a:latin typeface="Microsoft YaHei"/>
                          <a:cs typeface="Microsoft YaHei"/>
                        </a:rPr>
                        <a:t>二、計畫</a:t>
                      </a:r>
                      <a:r>
                        <a:rPr dirty="0" sz="2400" b="1">
                          <a:solidFill>
                            <a:srgbClr val="FF0000"/>
                          </a:solidFill>
                          <a:latin typeface="Microsoft YaHei"/>
                          <a:cs typeface="Microsoft YaHei"/>
                        </a:rPr>
                        <a:t>班</a:t>
                      </a:r>
                      <a:r>
                        <a:rPr dirty="0" sz="2400" spc="-50" b="1">
                          <a:solidFill>
                            <a:srgbClr val="FF0000"/>
                          </a:solidFill>
                          <a:latin typeface="Microsoft YaHei"/>
                          <a:cs typeface="Microsoft YaHei"/>
                        </a:rPr>
                        <a:t>級</a:t>
                      </a:r>
                      <a:r>
                        <a:rPr dirty="0" sz="2400" b="1">
                          <a:solidFill>
                            <a:srgbClr val="FF0000"/>
                          </a:solidFill>
                          <a:latin typeface="Microsoft YaHei"/>
                          <a:cs typeface="Microsoft YaHei"/>
                        </a:rPr>
                        <a:t>	</a:t>
                      </a:r>
                      <a:r>
                        <a:rPr dirty="0" sz="2400">
                          <a:solidFill>
                            <a:srgbClr val="244A70"/>
                          </a:solidFill>
                          <a:latin typeface="Microsoft YaHei"/>
                          <a:cs typeface="Microsoft YaHei"/>
                        </a:rPr>
                        <a:t>(成效評估</a:t>
                      </a:r>
                      <a:r>
                        <a:rPr dirty="0" sz="2400" spc="-5">
                          <a:solidFill>
                            <a:srgbClr val="244A70"/>
                          </a:solidFill>
                          <a:latin typeface="Microsoft YaHei"/>
                          <a:cs typeface="Microsoft YaHei"/>
                        </a:rPr>
                        <a:t> </a:t>
                      </a:r>
                      <a:r>
                        <a:rPr dirty="0" sz="2400">
                          <a:solidFill>
                            <a:srgbClr val="244A70"/>
                          </a:solidFill>
                          <a:latin typeface="Microsoft YaHei"/>
                          <a:cs typeface="Microsoft YaHei"/>
                        </a:rPr>
                        <a:t>&amp;</a:t>
                      </a:r>
                      <a:r>
                        <a:rPr dirty="0" sz="2400" spc="-5">
                          <a:solidFill>
                            <a:srgbClr val="244A70"/>
                          </a:solidFill>
                          <a:latin typeface="Microsoft YaHei"/>
                          <a:cs typeface="Microsoft YaHei"/>
                        </a:rPr>
                        <a:t> </a:t>
                      </a:r>
                      <a:r>
                        <a:rPr dirty="0" sz="2400">
                          <a:solidFill>
                            <a:srgbClr val="244A70"/>
                          </a:solidFill>
                          <a:latin typeface="Microsoft YaHei"/>
                          <a:cs typeface="Microsoft YaHei"/>
                        </a:rPr>
                        <a:t>文件</a:t>
                      </a:r>
                      <a:r>
                        <a:rPr dirty="0" sz="2400" spc="-50">
                          <a:solidFill>
                            <a:srgbClr val="244A70"/>
                          </a:solidFill>
                          <a:latin typeface="Microsoft YaHei"/>
                          <a:cs typeface="Microsoft YaHei"/>
                        </a:rPr>
                        <a:t>)</a:t>
                      </a:r>
                      <a:endParaRPr sz="2400">
                        <a:latin typeface="Microsoft YaHei"/>
                        <a:cs typeface="Microsoft YaHei"/>
                      </a:endParaRPr>
                    </a:p>
                  </a:txBody>
                  <a:tcPr marL="0" marR="0" marB="0" marT="70485">
                    <a:lnL w="28575">
                      <a:solidFill>
                        <a:srgbClr val="2E528F"/>
                      </a:solidFill>
                      <a:prstDash val="solid"/>
                    </a:lnL>
                    <a:lnR w="28575">
                      <a:solidFill>
                        <a:srgbClr val="2E528F"/>
                      </a:solidFill>
                      <a:prstDash val="solid"/>
                    </a:lnR>
                    <a:lnT w="28575">
                      <a:solidFill>
                        <a:srgbClr val="2E528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826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u="sng" sz="1700" spc="-10" b="1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Microsoft JhengHei"/>
                          <a:cs typeface="Microsoft JhengHei"/>
                          <a:hlinkClick r:id="rId8"/>
                        </a:rPr>
                        <a:t>學生數位學習使用調查</a:t>
                      </a:r>
                      <a:endParaRPr sz="17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ts val="2020"/>
                        </a:lnSpc>
                        <a:spcBef>
                          <a:spcPts val="755"/>
                        </a:spcBef>
                      </a:pPr>
                      <a:r>
                        <a:rPr dirty="0" sz="1700" spc="-10" b="1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家長滿意度問卷調查</a:t>
                      </a:r>
                      <a:endParaRPr sz="17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dirty="0" sz="1100" spc="-10" b="1">
                          <a:solidFill>
                            <a:srgbClr val="EC7C30"/>
                          </a:solidFill>
                          <a:latin typeface="Microsoft JhengHei"/>
                          <a:cs typeface="Microsoft JhengHei"/>
                        </a:rPr>
                        <a:t>(BYOD&amp;THSD</a:t>
                      </a:r>
                      <a:r>
                        <a:rPr dirty="0" sz="1100" spc="-25" b="1">
                          <a:solidFill>
                            <a:srgbClr val="EC7C30"/>
                          </a:solidFill>
                          <a:latin typeface="Microsoft JhengHei"/>
                          <a:cs typeface="Microsoft JhengHei"/>
                        </a:rPr>
                        <a:t>計畫新增)</a:t>
                      </a:r>
                      <a:endParaRPr sz="11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0160">
                    <a:lnL w="28575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E8"/>
                    </a:solidFill>
                  </a:tcPr>
                </a:tc>
                <a:tc>
                  <a:txBody>
                    <a:bodyPr/>
                    <a:lstStyle/>
                    <a:p>
                      <a:pPr marL="146050" marR="67310" indent="-137795">
                        <a:lnSpc>
                          <a:spcPct val="100000"/>
                        </a:lnSpc>
                        <a:spcBef>
                          <a:spcPts val="1500"/>
                        </a:spcBef>
                        <a:buChar char="-"/>
                        <a:tabLst>
                          <a:tab pos="146685" algn="l"/>
                        </a:tabLst>
                      </a:pP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需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進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行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前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測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與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後</a:t>
                      </a:r>
                      <a:r>
                        <a:rPr dirty="0" sz="1600" spc="-50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測</a:t>
                      </a:r>
                      <a:endParaRPr sz="1600">
                        <a:latin typeface="Microsoft JhengHei"/>
                        <a:cs typeface="Microsoft JhengHei"/>
                      </a:endParaRPr>
                    </a:p>
                    <a:p>
                      <a:pPr marL="146050" marR="67310" indent="-137795">
                        <a:lnSpc>
                          <a:spcPct val="100000"/>
                        </a:lnSpc>
                        <a:buChar char="-"/>
                        <a:tabLst>
                          <a:tab pos="146685" algn="l"/>
                        </a:tabLst>
                      </a:pP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每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學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年</a:t>
                      </a:r>
                      <a:r>
                        <a:rPr dirty="0" sz="1600" spc="-20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1</a:t>
                      </a:r>
                      <a:r>
                        <a:rPr dirty="0" sz="1600" spc="-50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次</a:t>
                      </a:r>
                      <a:endParaRPr sz="16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9050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E6E8"/>
                    </a:solidFill>
                  </a:tcPr>
                </a:tc>
              </a:tr>
              <a:tr h="1233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u="sng" sz="1700" spc="-15" b="1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Microsoft JhengHei"/>
                          <a:cs typeface="Microsoft JhengHei"/>
                          <a:hlinkClick r:id="rId9"/>
                        </a:rPr>
                        <a:t>學習載具管理規定及同意書</a:t>
                      </a:r>
                      <a:endParaRPr sz="17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100" spc="-10" b="1">
                          <a:solidFill>
                            <a:srgbClr val="EC7C30"/>
                          </a:solidFill>
                          <a:latin typeface="Microsoft JhengHei"/>
                          <a:cs typeface="Microsoft JhengHei"/>
                        </a:rPr>
                        <a:t>(BYOD&amp;THSD</a:t>
                      </a:r>
                      <a:r>
                        <a:rPr dirty="0" sz="1100" spc="-25" b="1">
                          <a:solidFill>
                            <a:srgbClr val="EC7C30"/>
                          </a:solidFill>
                          <a:latin typeface="Microsoft JhengHei"/>
                          <a:cs typeface="Microsoft JhengHei"/>
                        </a:rPr>
                        <a:t>計畫新增)</a:t>
                      </a:r>
                      <a:endParaRPr sz="11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3810">
                    <a:lnL w="28575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 marR="67310" indent="-116839">
                        <a:lnSpc>
                          <a:spcPct val="100000"/>
                        </a:lnSpc>
                        <a:spcBef>
                          <a:spcPts val="310"/>
                        </a:spcBef>
                        <a:buFont typeface="Arial"/>
                        <a:buChar char="-"/>
                        <a:tabLst>
                          <a:tab pos="125730" algn="l"/>
                        </a:tabLst>
                      </a:pPr>
                      <a:r>
                        <a:rPr dirty="0" sz="1500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參與班級至少</a:t>
                      </a:r>
                      <a:r>
                        <a:rPr dirty="0" sz="1500">
                          <a:solidFill>
                            <a:srgbClr val="244A70"/>
                          </a:solidFill>
                          <a:latin typeface="Arial"/>
                          <a:cs typeface="Arial"/>
                        </a:rPr>
                        <a:t>90%</a:t>
                      </a:r>
                      <a:r>
                        <a:rPr dirty="0" sz="1500" spc="-10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家長同意。</a:t>
                      </a:r>
                      <a:endParaRPr sz="1500">
                        <a:latin typeface="Microsoft JhengHei"/>
                        <a:cs typeface="Microsoft JhengHei"/>
                      </a:endParaRPr>
                    </a:p>
                    <a:p>
                      <a:pPr marL="8890">
                        <a:lnSpc>
                          <a:spcPct val="100000"/>
                        </a:lnSpc>
                        <a:buFont typeface="Arial"/>
                        <a:buChar char="-"/>
                        <a:tabLst>
                          <a:tab pos="127000" algn="l"/>
                        </a:tabLst>
                      </a:pPr>
                      <a:r>
                        <a:rPr dirty="0" sz="1500" spc="-1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【學習載具管理規定及同意書】</a:t>
                      </a:r>
                      <a:r>
                        <a:rPr dirty="0" sz="1500" spc="-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內容可參考範例，依校內情況規</a:t>
                      </a:r>
                      <a:r>
                        <a:rPr dirty="0" sz="1500" spc="-10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劃及訂定。</a:t>
                      </a:r>
                      <a:endParaRPr sz="1500">
                        <a:latin typeface="Microsoft JhengHei"/>
                        <a:cs typeface="Microsoft JhengHei"/>
                      </a:endParaRPr>
                    </a:p>
                    <a:p>
                      <a:pPr marL="125095" marR="67310" indent="-116839">
                        <a:lnSpc>
                          <a:spcPct val="100000"/>
                        </a:lnSpc>
                        <a:buFont typeface="Arial"/>
                        <a:buChar char="-"/>
                        <a:tabLst>
                          <a:tab pos="125730" algn="l"/>
                        </a:tabLst>
                      </a:pPr>
                      <a:r>
                        <a:rPr dirty="0" sz="1500" spc="-10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需回報管理規定。</a:t>
                      </a:r>
                      <a:endParaRPr sz="15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u="sng" sz="1700" spc="-10" b="1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Microsoft JhengHei"/>
                          <a:cs typeface="Microsoft JhengHei"/>
                          <a:hlinkClick r:id="rId10"/>
                        </a:rPr>
                        <a:t>學習領域學力觀察</a:t>
                      </a:r>
                      <a:endParaRPr sz="17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(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精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進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方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案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工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作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事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項</a:t>
                      </a:r>
                      <a:r>
                        <a:rPr dirty="0" sz="1000" spc="-5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)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0005">
                    <a:lnL w="28575">
                      <a:solidFill>
                        <a:srgbClr val="2E528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5818E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6731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每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班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每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學</a:t>
                      </a:r>
                      <a:r>
                        <a:rPr dirty="0" sz="1600" spc="-25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期</a:t>
                      </a:r>
                      <a:r>
                        <a:rPr dirty="0" sz="1600" spc="-20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1</a:t>
                      </a:r>
                      <a:r>
                        <a:rPr dirty="0" sz="1600" spc="-50">
                          <a:solidFill>
                            <a:srgbClr val="003366"/>
                          </a:solidFill>
                          <a:latin typeface="Microsoft JhengHei"/>
                          <a:cs typeface="Microsoft JhengHei"/>
                        </a:rPr>
                        <a:t>次</a:t>
                      </a:r>
                      <a:endParaRPr sz="16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22555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5818E">
                        <a:alpha val="19999"/>
                      </a:srgbClr>
                    </a:solidFill>
                  </a:tcPr>
                </a:tc>
              </a:tr>
              <a:tr h="528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u="sng" sz="1700" spc="-10" b="1">
                          <a:solidFill>
                            <a:srgbClr val="0562C1"/>
                          </a:solidFill>
                          <a:uFill>
                            <a:solidFill>
                              <a:srgbClr val="0562C1"/>
                            </a:solidFill>
                          </a:uFill>
                          <a:latin typeface="Microsoft JhengHei"/>
                          <a:cs typeface="Microsoft JhengHei"/>
                          <a:hlinkClick r:id="rId11"/>
                        </a:rPr>
                        <a:t>公開觀課紀錄表</a:t>
                      </a:r>
                      <a:endParaRPr sz="1700">
                        <a:latin typeface="Microsoft JhengHei"/>
                        <a:cs typeface="Microsoft JhengHe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(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精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進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方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案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工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作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事</a:t>
                      </a:r>
                      <a:r>
                        <a:rPr dirty="0" sz="1000" spc="-1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項</a:t>
                      </a:r>
                      <a:r>
                        <a:rPr dirty="0" sz="1000" spc="-50" b="1">
                          <a:solidFill>
                            <a:srgbClr val="006FC0"/>
                          </a:solidFill>
                          <a:latin typeface="Microsoft JhengHei"/>
                          <a:cs typeface="Microsoft JhengHei"/>
                        </a:rPr>
                        <a:t>)</a:t>
                      </a:r>
                      <a:endParaRPr sz="10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40005">
                    <a:lnL w="28575">
                      <a:solidFill>
                        <a:srgbClr val="2E528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2E528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marR="6731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1600" spc="-2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搭</a:t>
                      </a:r>
                      <a:r>
                        <a:rPr dirty="0" sz="1600" spc="-2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配</a:t>
                      </a:r>
                      <a:r>
                        <a:rPr dirty="0" sz="1600" spc="-2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公</a:t>
                      </a:r>
                      <a:r>
                        <a:rPr dirty="0" sz="1600" spc="-2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開</a:t>
                      </a:r>
                      <a:r>
                        <a:rPr dirty="0" sz="1600" spc="-2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課</a:t>
                      </a:r>
                      <a:r>
                        <a:rPr dirty="0" sz="1600" spc="-25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蒐</a:t>
                      </a:r>
                      <a:r>
                        <a:rPr dirty="0" sz="1600" spc="-50">
                          <a:solidFill>
                            <a:srgbClr val="244A70"/>
                          </a:solidFill>
                          <a:latin typeface="Microsoft JhengHei"/>
                          <a:cs typeface="Microsoft JhengHei"/>
                        </a:rPr>
                        <a:t>集</a:t>
                      </a:r>
                      <a:endParaRPr sz="1600">
                        <a:latin typeface="Microsoft JhengHei"/>
                        <a:cs typeface="Microsoft JhengHei"/>
                      </a:endParaRPr>
                    </a:p>
                  </a:txBody>
                  <a:tcPr marL="0" marR="0" marB="0" marT="122555">
                    <a:lnR w="28575">
                      <a:solidFill>
                        <a:srgbClr val="2E528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2E528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2495636" y="6453581"/>
            <a:ext cx="10261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600" spc="-1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12"/>
              </a:rPr>
              <a:t>Classroom</a:t>
            </a:r>
            <a:endParaRPr sz="16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147939" y="6430044"/>
            <a:ext cx="113030" cy="226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64"/>
              </a:lnSpc>
            </a:pPr>
            <a:r>
              <a:rPr dirty="0" sz="1600" spc="-5">
                <a:solidFill>
                  <a:srgbClr val="8A8A8A"/>
                </a:solidFill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816852" y="1964435"/>
            <a:ext cx="4612005" cy="4867910"/>
            <a:chOff x="6816852" y="1964435"/>
            <a:chExt cx="4612005" cy="486791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16852" y="2321051"/>
              <a:ext cx="4611623" cy="451102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16852" y="1964435"/>
              <a:ext cx="4588763" cy="2383535"/>
            </a:xfrm>
            <a:prstGeom prst="rect">
              <a:avLst/>
            </a:prstGeom>
          </p:spPr>
        </p:pic>
      </p:grpSp>
      <p:sp>
        <p:nvSpPr>
          <p:cNvPr id="6" name="object 6" descr=""/>
          <p:cNvSpPr/>
          <p:nvPr/>
        </p:nvSpPr>
        <p:spPr>
          <a:xfrm>
            <a:off x="6251445" y="0"/>
            <a:ext cx="5941060" cy="467995"/>
          </a:xfrm>
          <a:custGeom>
            <a:avLst/>
            <a:gdLst/>
            <a:ahLst/>
            <a:cxnLst/>
            <a:rect l="l" t="t" r="r" b="b"/>
            <a:pathLst>
              <a:path w="5941059" h="467995">
                <a:moveTo>
                  <a:pt x="5706618" y="0"/>
                </a:moveTo>
                <a:lnTo>
                  <a:pt x="233934" y="0"/>
                </a:lnTo>
                <a:lnTo>
                  <a:pt x="186788" y="4752"/>
                </a:lnTo>
                <a:lnTo>
                  <a:pt x="142876" y="18383"/>
                </a:lnTo>
                <a:lnTo>
                  <a:pt x="103139" y="39952"/>
                </a:lnTo>
                <a:lnTo>
                  <a:pt x="68518" y="68518"/>
                </a:lnTo>
                <a:lnTo>
                  <a:pt x="39952" y="103139"/>
                </a:lnTo>
                <a:lnTo>
                  <a:pt x="18383" y="142876"/>
                </a:lnTo>
                <a:lnTo>
                  <a:pt x="4752" y="186788"/>
                </a:lnTo>
                <a:lnTo>
                  <a:pt x="0" y="233934"/>
                </a:lnTo>
                <a:lnTo>
                  <a:pt x="0" y="467868"/>
                </a:lnTo>
                <a:lnTo>
                  <a:pt x="5940552" y="467868"/>
                </a:lnTo>
                <a:lnTo>
                  <a:pt x="5940552" y="233934"/>
                </a:lnTo>
                <a:lnTo>
                  <a:pt x="5935799" y="186788"/>
                </a:lnTo>
                <a:lnTo>
                  <a:pt x="5922168" y="142876"/>
                </a:lnTo>
                <a:lnTo>
                  <a:pt x="5900599" y="103139"/>
                </a:lnTo>
                <a:lnTo>
                  <a:pt x="5872033" y="68518"/>
                </a:lnTo>
                <a:lnTo>
                  <a:pt x="5837412" y="39952"/>
                </a:lnTo>
                <a:lnTo>
                  <a:pt x="5797675" y="18383"/>
                </a:lnTo>
                <a:lnTo>
                  <a:pt x="5753763" y="4752"/>
                </a:lnTo>
                <a:lnTo>
                  <a:pt x="5706618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144344" y="11521"/>
            <a:ext cx="21564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>
                <a:solidFill>
                  <a:srgbClr val="FFFFFF"/>
                </a:solidFill>
              </a:rPr>
              <a:t>貳</a:t>
            </a:r>
            <a:r>
              <a:rPr dirty="0" spc="-35">
                <a:solidFill>
                  <a:srgbClr val="FFFFFF"/>
                </a:solidFill>
              </a:rPr>
              <a:t>、</a:t>
            </a:r>
            <a:r>
              <a:rPr dirty="0" spc="-35">
                <a:solidFill>
                  <a:srgbClr val="FFFFFF"/>
                </a:solidFill>
              </a:rPr>
              <a:t>工</a:t>
            </a:r>
            <a:r>
              <a:rPr dirty="0" spc="-35">
                <a:solidFill>
                  <a:srgbClr val="FFFFFF"/>
                </a:solidFill>
              </a:rPr>
              <a:t>作</a:t>
            </a:r>
            <a:r>
              <a:rPr dirty="0" spc="-35">
                <a:solidFill>
                  <a:srgbClr val="FFFFFF"/>
                </a:solidFill>
              </a:rPr>
              <a:t>項</a:t>
            </a:r>
            <a:r>
              <a:rPr dirty="0" spc="-50">
                <a:solidFill>
                  <a:srgbClr val="FFFFFF"/>
                </a:solidFill>
              </a:rPr>
              <a:t>目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542315" y="370934"/>
            <a:ext cx="10920730" cy="1306830"/>
          </a:xfrm>
          <a:prstGeom prst="rect">
            <a:avLst/>
          </a:prstGeom>
        </p:spPr>
        <p:txBody>
          <a:bodyPr wrap="square" lIns="0" tIns="19685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550"/>
              </a:spcBef>
            </a:pPr>
            <a:r>
              <a:rPr dirty="0" sz="3400" spc="-40" b="1">
                <a:solidFill>
                  <a:srgbClr val="244A70"/>
                </a:solidFill>
                <a:latin typeface="Microsoft JhengHei"/>
                <a:cs typeface="Microsoft JhengHei"/>
              </a:rPr>
              <a:t>一</a:t>
            </a:r>
            <a:r>
              <a:rPr dirty="0" sz="3400" spc="-40" b="1">
                <a:solidFill>
                  <a:srgbClr val="244A70"/>
                </a:solidFill>
                <a:latin typeface="Microsoft JhengHei"/>
                <a:cs typeface="Microsoft JhengHei"/>
              </a:rPr>
              <a:t>、</a:t>
            </a:r>
            <a:r>
              <a:rPr dirty="0" sz="3400" spc="-40" b="1">
                <a:solidFill>
                  <a:srgbClr val="244A70"/>
                </a:solidFill>
                <a:latin typeface="Microsoft JhengHei"/>
                <a:cs typeface="Microsoft JhengHei"/>
              </a:rPr>
              <a:t>計</a:t>
            </a:r>
            <a:r>
              <a:rPr dirty="0" sz="3400" spc="-40" b="1">
                <a:solidFill>
                  <a:srgbClr val="244A70"/>
                </a:solidFill>
                <a:latin typeface="Microsoft JhengHei"/>
                <a:cs typeface="Microsoft JhengHei"/>
              </a:rPr>
              <a:t>畫</a:t>
            </a:r>
            <a:r>
              <a:rPr dirty="0" sz="3400" spc="-40" b="1">
                <a:solidFill>
                  <a:srgbClr val="244A70"/>
                </a:solidFill>
                <a:latin typeface="Microsoft JhengHei"/>
                <a:cs typeface="Microsoft JhengHei"/>
              </a:rPr>
              <a:t>學</a:t>
            </a:r>
            <a:r>
              <a:rPr dirty="0" sz="3400" spc="-50" b="1">
                <a:solidFill>
                  <a:srgbClr val="244A70"/>
                </a:solidFill>
                <a:latin typeface="Microsoft JhengHei"/>
                <a:cs typeface="Microsoft JhengHei"/>
              </a:rPr>
              <a:t>校</a:t>
            </a:r>
            <a:endParaRPr sz="34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800" spc="-10" b="1">
                <a:latin typeface="Arial"/>
                <a:cs typeface="Arial"/>
              </a:rPr>
              <a:t>(</a:t>
            </a:r>
            <a:r>
              <a:rPr dirty="0" sz="2800" spc="-35" b="1">
                <a:latin typeface="Microsoft JhengHei"/>
                <a:cs typeface="Microsoft JhengHei"/>
              </a:rPr>
              <a:t>一</a:t>
            </a:r>
            <a:r>
              <a:rPr dirty="0" sz="2800" spc="-10" b="1">
                <a:latin typeface="Arial"/>
                <a:cs typeface="Arial"/>
              </a:rPr>
              <a:t>)</a:t>
            </a:r>
            <a:r>
              <a:rPr dirty="0" sz="2800" spc="-35" b="1">
                <a:latin typeface="Microsoft JhengHei"/>
                <a:cs typeface="Microsoft JhengHei"/>
              </a:rPr>
              <a:t>本</a:t>
            </a:r>
            <a:r>
              <a:rPr dirty="0" sz="2800" spc="-35" b="1">
                <a:latin typeface="Microsoft JhengHei"/>
                <a:cs typeface="Microsoft JhengHei"/>
              </a:rPr>
              <a:t>部</a:t>
            </a:r>
            <a:r>
              <a:rPr dirty="0" sz="2800" spc="-35" b="1">
                <a:latin typeface="Microsoft JhengHei"/>
                <a:cs typeface="Microsoft JhengHei"/>
              </a:rPr>
              <a:t>提</a:t>
            </a:r>
            <a:r>
              <a:rPr dirty="0" sz="2800" spc="-35" b="1">
                <a:latin typeface="Microsoft JhengHei"/>
                <a:cs typeface="Microsoft JhengHei"/>
              </a:rPr>
              <a:t>供</a:t>
            </a:r>
            <a:r>
              <a:rPr dirty="0" sz="2800" spc="-35" b="1">
                <a:latin typeface="Microsoft JhengHei"/>
                <a:cs typeface="Microsoft JhengHei"/>
              </a:rPr>
              <a:t>親</a:t>
            </a:r>
            <a:r>
              <a:rPr dirty="0" sz="2800" spc="-35" b="1">
                <a:latin typeface="Microsoft JhengHei"/>
                <a:cs typeface="Microsoft JhengHei"/>
              </a:rPr>
              <a:t>師</a:t>
            </a:r>
            <a:r>
              <a:rPr dirty="0" sz="2800" spc="-35" b="1">
                <a:latin typeface="Microsoft JhengHei"/>
                <a:cs typeface="Microsoft JhengHei"/>
              </a:rPr>
              <a:t>座</a:t>
            </a:r>
            <a:r>
              <a:rPr dirty="0" sz="2800" spc="-35" b="1">
                <a:latin typeface="Microsoft JhengHei"/>
                <a:cs typeface="Microsoft JhengHei"/>
              </a:rPr>
              <a:t>談</a:t>
            </a:r>
            <a:r>
              <a:rPr dirty="0" sz="2800" spc="-35" b="1">
                <a:latin typeface="Microsoft JhengHei"/>
                <a:cs typeface="Microsoft JhengHei"/>
              </a:rPr>
              <a:t>或</a:t>
            </a:r>
            <a:r>
              <a:rPr dirty="0" sz="2800" spc="-35" b="1">
                <a:latin typeface="Microsoft JhengHei"/>
                <a:cs typeface="Microsoft JhengHei"/>
              </a:rPr>
              <a:t>說</a:t>
            </a:r>
            <a:r>
              <a:rPr dirty="0" sz="2800" spc="-35" b="1">
                <a:latin typeface="Microsoft JhengHei"/>
                <a:cs typeface="Microsoft JhengHei"/>
              </a:rPr>
              <a:t>明</a:t>
            </a:r>
            <a:r>
              <a:rPr dirty="0" sz="2800" spc="-35" b="1">
                <a:latin typeface="Microsoft JhengHei"/>
                <a:cs typeface="Microsoft JhengHei"/>
              </a:rPr>
              <a:t>會</a:t>
            </a:r>
            <a:r>
              <a:rPr dirty="0" sz="2800" spc="-35" b="1">
                <a:latin typeface="Microsoft JhengHei"/>
                <a:cs typeface="Microsoft JhengHei"/>
              </a:rPr>
              <a:t>簡</a:t>
            </a:r>
            <a:r>
              <a:rPr dirty="0" sz="2800" spc="-35" b="1">
                <a:latin typeface="Microsoft JhengHei"/>
                <a:cs typeface="Microsoft JhengHei"/>
              </a:rPr>
              <a:t>報</a:t>
            </a:r>
            <a:r>
              <a:rPr dirty="0" sz="2800" spc="-35" b="1">
                <a:latin typeface="Microsoft JhengHei"/>
                <a:cs typeface="Microsoft JhengHei"/>
              </a:rPr>
              <a:t>範</a:t>
            </a:r>
            <a:r>
              <a:rPr dirty="0" sz="2800" spc="-35" b="1">
                <a:latin typeface="Microsoft JhengHei"/>
                <a:cs typeface="Microsoft JhengHei"/>
              </a:rPr>
              <a:t>本</a:t>
            </a:r>
            <a:r>
              <a:rPr dirty="0" sz="2800" spc="-35" b="1">
                <a:latin typeface="Microsoft JhengHei"/>
                <a:cs typeface="Microsoft JhengHei"/>
              </a:rPr>
              <a:t>，</a:t>
            </a:r>
            <a:r>
              <a:rPr dirty="0" sz="2800" spc="-35" b="1">
                <a:latin typeface="Microsoft JhengHei"/>
                <a:cs typeface="Microsoft JhengHei"/>
              </a:rPr>
              <a:t>請</a:t>
            </a:r>
            <a:r>
              <a:rPr dirty="0" sz="2800" spc="-35" b="1">
                <a:latin typeface="Microsoft JhengHei"/>
                <a:cs typeface="Microsoft JhengHei"/>
              </a:rPr>
              <a:t>上</a:t>
            </a:r>
            <a:r>
              <a:rPr dirty="0" sz="2800" spc="-25" b="1">
                <a:latin typeface="Microsoft JhengHei"/>
                <a:cs typeface="Microsoft JhengHei"/>
              </a:rPr>
              <a:t>傳</a:t>
            </a:r>
            <a:r>
              <a:rPr dirty="0" sz="2800" spc="-35" b="1">
                <a:latin typeface="Microsoft JhengHei"/>
                <a:cs typeface="Microsoft JhengHei"/>
              </a:rPr>
              <a:t>佐</a:t>
            </a:r>
            <a:r>
              <a:rPr dirty="0" sz="2800" spc="-35" b="1">
                <a:latin typeface="Microsoft JhengHei"/>
                <a:cs typeface="Microsoft JhengHei"/>
              </a:rPr>
              <a:t>證</a:t>
            </a:r>
            <a:r>
              <a:rPr dirty="0" sz="2800" spc="-35" b="1">
                <a:latin typeface="Microsoft JhengHei"/>
                <a:cs typeface="Microsoft JhengHei"/>
              </a:rPr>
              <a:t>資</a:t>
            </a:r>
            <a:r>
              <a:rPr dirty="0" sz="2800" spc="-35" b="1">
                <a:latin typeface="Microsoft JhengHei"/>
                <a:cs typeface="Microsoft JhengHei"/>
              </a:rPr>
              <a:t>料至</a:t>
            </a:r>
            <a:r>
              <a:rPr dirty="0" u="heavy" sz="2800" spc="-3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4"/>
              </a:rPr>
              <a:t>雲</a:t>
            </a:r>
            <a:r>
              <a:rPr dirty="0" u="heavy" sz="2800" spc="-3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4"/>
              </a:rPr>
              <a:t>端</a:t>
            </a:r>
            <a:r>
              <a:rPr dirty="0" u="heavy" sz="2800" spc="-40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4"/>
              </a:rPr>
              <a:t>表單</a:t>
            </a:r>
            <a:endParaRPr sz="2800">
              <a:latin typeface="Microsoft JhengHei"/>
              <a:cs typeface="Microsoft JhengHe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2208" y="2321052"/>
            <a:ext cx="5465063" cy="35478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135239" y="6398144"/>
            <a:ext cx="1384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8A8A8A"/>
                </a:solidFill>
                <a:latin typeface="Arial"/>
                <a:cs typeface="Arial"/>
              </a:rPr>
              <a:t>9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1204" y="1094781"/>
            <a:ext cx="3765021" cy="5763218"/>
          </a:xfrm>
          <a:prstGeom prst="rect">
            <a:avLst/>
          </a:prstGeom>
        </p:spPr>
      </p:pic>
      <p:pic>
        <p:nvPicPr>
          <p:cNvPr id="4" name="object 4" descr="">
            <a:hlinkClick r:id="rId2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57686" y="1109131"/>
            <a:ext cx="4058681" cy="5703488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6251445" y="0"/>
            <a:ext cx="5941060" cy="467995"/>
          </a:xfrm>
          <a:custGeom>
            <a:avLst/>
            <a:gdLst/>
            <a:ahLst/>
            <a:cxnLst/>
            <a:rect l="l" t="t" r="r" b="b"/>
            <a:pathLst>
              <a:path w="5941059" h="467995">
                <a:moveTo>
                  <a:pt x="5706618" y="0"/>
                </a:moveTo>
                <a:lnTo>
                  <a:pt x="233934" y="0"/>
                </a:lnTo>
                <a:lnTo>
                  <a:pt x="186788" y="4752"/>
                </a:lnTo>
                <a:lnTo>
                  <a:pt x="142876" y="18383"/>
                </a:lnTo>
                <a:lnTo>
                  <a:pt x="103139" y="39952"/>
                </a:lnTo>
                <a:lnTo>
                  <a:pt x="68518" y="68518"/>
                </a:lnTo>
                <a:lnTo>
                  <a:pt x="39952" y="103139"/>
                </a:lnTo>
                <a:lnTo>
                  <a:pt x="18383" y="142876"/>
                </a:lnTo>
                <a:lnTo>
                  <a:pt x="4752" y="186788"/>
                </a:lnTo>
                <a:lnTo>
                  <a:pt x="0" y="233934"/>
                </a:lnTo>
                <a:lnTo>
                  <a:pt x="0" y="467868"/>
                </a:lnTo>
                <a:lnTo>
                  <a:pt x="5940552" y="467868"/>
                </a:lnTo>
                <a:lnTo>
                  <a:pt x="5940552" y="233934"/>
                </a:lnTo>
                <a:lnTo>
                  <a:pt x="5935799" y="186788"/>
                </a:lnTo>
                <a:lnTo>
                  <a:pt x="5922168" y="142876"/>
                </a:lnTo>
                <a:lnTo>
                  <a:pt x="5900599" y="103139"/>
                </a:lnTo>
                <a:lnTo>
                  <a:pt x="5872033" y="68518"/>
                </a:lnTo>
                <a:lnTo>
                  <a:pt x="5837412" y="39952"/>
                </a:lnTo>
                <a:lnTo>
                  <a:pt x="5797675" y="18383"/>
                </a:lnTo>
                <a:lnTo>
                  <a:pt x="5753763" y="4752"/>
                </a:lnTo>
                <a:lnTo>
                  <a:pt x="5706618" y="0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736739" y="-137787"/>
            <a:ext cx="10289540" cy="1176655"/>
          </a:xfrm>
          <a:prstGeom prst="rect">
            <a:avLst/>
          </a:prstGeom>
        </p:spPr>
        <p:txBody>
          <a:bodyPr wrap="square" lIns="0" tIns="161290" rIns="0" bIns="0" rtlCol="0" vert="horz">
            <a:spAutoFit/>
          </a:bodyPr>
          <a:lstStyle/>
          <a:p>
            <a:pPr marL="7419975">
              <a:lnSpc>
                <a:spcPct val="100000"/>
              </a:lnSpc>
              <a:spcBef>
                <a:spcPts val="1270"/>
              </a:spcBef>
            </a:pPr>
            <a:r>
              <a:rPr dirty="0" sz="2800" spc="-35" b="1">
                <a:solidFill>
                  <a:srgbClr val="FFFFFF"/>
                </a:solidFill>
                <a:latin typeface="Microsoft JhengHei"/>
                <a:cs typeface="Microsoft JhengHei"/>
              </a:rPr>
              <a:t>貳</a:t>
            </a:r>
            <a:r>
              <a:rPr dirty="0" sz="2800" spc="-35" b="1">
                <a:solidFill>
                  <a:srgbClr val="FFFFFF"/>
                </a:solidFill>
                <a:latin typeface="Microsoft JhengHei"/>
                <a:cs typeface="Microsoft JhengHei"/>
              </a:rPr>
              <a:t>、</a:t>
            </a:r>
            <a:r>
              <a:rPr dirty="0" sz="2800" spc="-35" b="1">
                <a:solidFill>
                  <a:srgbClr val="FFFFFF"/>
                </a:solidFill>
                <a:latin typeface="Microsoft JhengHei"/>
                <a:cs typeface="Microsoft JhengHei"/>
              </a:rPr>
              <a:t>工</a:t>
            </a:r>
            <a:r>
              <a:rPr dirty="0" sz="2800" spc="-35" b="1">
                <a:solidFill>
                  <a:srgbClr val="FFFFFF"/>
                </a:solidFill>
                <a:latin typeface="Microsoft JhengHei"/>
                <a:cs typeface="Microsoft JhengHei"/>
              </a:rPr>
              <a:t>作</a:t>
            </a:r>
            <a:r>
              <a:rPr dirty="0" sz="2800" spc="-35" b="1">
                <a:solidFill>
                  <a:srgbClr val="FFFFFF"/>
                </a:solidFill>
                <a:latin typeface="Microsoft JhengHei"/>
                <a:cs typeface="Microsoft JhengHei"/>
              </a:rPr>
              <a:t>項</a:t>
            </a:r>
            <a:r>
              <a:rPr dirty="0" sz="2800" spc="-50" b="1">
                <a:solidFill>
                  <a:srgbClr val="FFFFFF"/>
                </a:solidFill>
                <a:latin typeface="Microsoft JhengHei"/>
                <a:cs typeface="Microsoft JhengHei"/>
              </a:rPr>
              <a:t>目</a:t>
            </a:r>
            <a:endParaRPr sz="28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dirty="0" sz="2800" spc="-10" b="1">
                <a:latin typeface="Arial"/>
                <a:cs typeface="Arial"/>
              </a:rPr>
              <a:t>(</a:t>
            </a:r>
            <a:r>
              <a:rPr dirty="0" sz="2800" spc="-35" b="1">
                <a:latin typeface="Microsoft JhengHei"/>
                <a:cs typeface="Microsoft JhengHei"/>
              </a:rPr>
              <a:t>二</a:t>
            </a:r>
            <a:r>
              <a:rPr dirty="0" sz="2800" spc="-10" b="1">
                <a:latin typeface="Arial"/>
                <a:cs typeface="Arial"/>
              </a:rPr>
              <a:t>)</a:t>
            </a:r>
            <a:r>
              <a:rPr dirty="0" sz="2800" spc="-35" b="1">
                <a:latin typeface="Microsoft JhengHei"/>
                <a:cs typeface="Microsoft JhengHei"/>
              </a:rPr>
              <a:t>每</a:t>
            </a:r>
            <a:r>
              <a:rPr dirty="0" sz="2800" spc="-35" b="1">
                <a:latin typeface="Microsoft JhengHei"/>
                <a:cs typeface="Microsoft JhengHei"/>
              </a:rPr>
              <a:t>校</a:t>
            </a:r>
            <a:r>
              <a:rPr dirty="0" sz="2800" spc="-35" b="1">
                <a:latin typeface="Microsoft JhengHei"/>
                <a:cs typeface="Microsoft JhengHei"/>
              </a:rPr>
              <a:t>每</a:t>
            </a:r>
            <a:r>
              <a:rPr dirty="0" sz="2800" spc="-35" b="1">
                <a:latin typeface="Microsoft JhengHei"/>
                <a:cs typeface="Microsoft JhengHei"/>
              </a:rPr>
              <a:t>學</a:t>
            </a:r>
            <a:r>
              <a:rPr dirty="0" sz="2800" spc="-35" b="1">
                <a:latin typeface="Microsoft JhengHei"/>
                <a:cs typeface="Microsoft JhengHei"/>
              </a:rPr>
              <a:t>期</a:t>
            </a:r>
            <a:r>
              <a:rPr dirty="0" sz="2800" spc="-20" b="1">
                <a:latin typeface="Arial"/>
                <a:cs typeface="Arial"/>
              </a:rPr>
              <a:t>1</a:t>
            </a:r>
            <a:r>
              <a:rPr dirty="0" sz="2800" spc="-35" b="1">
                <a:latin typeface="Microsoft JhengHei"/>
                <a:cs typeface="Microsoft JhengHei"/>
              </a:rPr>
              <a:t>次</a:t>
            </a:r>
            <a:r>
              <a:rPr dirty="0" sz="2800" spc="-35" b="1">
                <a:latin typeface="Microsoft JhengHei"/>
                <a:cs typeface="Microsoft JhengHei"/>
              </a:rPr>
              <a:t>專</a:t>
            </a:r>
            <a:r>
              <a:rPr dirty="0" sz="2800" spc="-35" b="1">
                <a:latin typeface="Microsoft JhengHei"/>
                <a:cs typeface="Microsoft JhengHei"/>
              </a:rPr>
              <a:t>家</a:t>
            </a:r>
            <a:r>
              <a:rPr dirty="0" sz="2800" spc="-35" b="1">
                <a:latin typeface="Microsoft JhengHei"/>
                <a:cs typeface="Microsoft JhengHei"/>
              </a:rPr>
              <a:t>入</a:t>
            </a:r>
            <a:r>
              <a:rPr dirty="0" sz="2800" spc="-35" b="1">
                <a:latin typeface="Microsoft JhengHei"/>
                <a:cs typeface="Microsoft JhengHei"/>
              </a:rPr>
              <a:t>校</a:t>
            </a:r>
            <a:r>
              <a:rPr dirty="0" sz="2800" spc="-35" b="1">
                <a:latin typeface="Microsoft JhengHei"/>
                <a:cs typeface="Microsoft JhengHei"/>
              </a:rPr>
              <a:t>輔</a:t>
            </a:r>
            <a:r>
              <a:rPr dirty="0" sz="2800" spc="-35" b="1">
                <a:latin typeface="Microsoft JhengHei"/>
                <a:cs typeface="Microsoft JhengHei"/>
              </a:rPr>
              <a:t>導</a:t>
            </a:r>
            <a:r>
              <a:rPr dirty="0" sz="2800" spc="-40" b="1">
                <a:latin typeface="Microsoft JhengHei"/>
                <a:cs typeface="Microsoft JhengHei"/>
              </a:rPr>
              <a:t>，</a:t>
            </a:r>
            <a:r>
              <a:rPr dirty="0" u="heavy" sz="2800" spc="-3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5"/>
              </a:rPr>
              <a:t>學</a:t>
            </a:r>
            <a:r>
              <a:rPr dirty="0" u="heavy" sz="2800" spc="-3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5"/>
              </a:rPr>
              <a:t>者</a:t>
            </a:r>
            <a:r>
              <a:rPr dirty="0" u="heavy" sz="2800" spc="-3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5"/>
              </a:rPr>
              <a:t>專</a:t>
            </a:r>
            <a:r>
              <a:rPr dirty="0" u="heavy" sz="2800" spc="-3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5"/>
              </a:rPr>
              <a:t>家</a:t>
            </a:r>
            <a:r>
              <a:rPr dirty="0" u="heavy" sz="2800" spc="-3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5"/>
              </a:rPr>
              <a:t>入</a:t>
            </a:r>
            <a:r>
              <a:rPr dirty="0" u="heavy" sz="2800" spc="-3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5"/>
              </a:rPr>
              <a:t>校</a:t>
            </a:r>
            <a:r>
              <a:rPr dirty="0" u="heavy" sz="2800" spc="-2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5"/>
              </a:rPr>
              <a:t>輔</a:t>
            </a:r>
            <a:r>
              <a:rPr dirty="0" u="heavy" sz="2800" spc="-3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5"/>
              </a:rPr>
              <a:t>導</a:t>
            </a:r>
            <a:r>
              <a:rPr dirty="0" u="heavy" sz="2800" spc="-3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5"/>
              </a:rPr>
              <a:t>紀</a:t>
            </a:r>
            <a:r>
              <a:rPr dirty="0" u="heavy" sz="2800" spc="-3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5"/>
              </a:rPr>
              <a:t>錄</a:t>
            </a:r>
            <a:r>
              <a:rPr dirty="0" u="heavy" sz="2800" spc="-25" b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  <a:hlinkClick r:id="rId5"/>
              </a:rPr>
              <a:t>表</a:t>
            </a:r>
            <a:r>
              <a:rPr dirty="0" u="heavy" sz="2800" spc="-10" b="1">
                <a:solidFill>
                  <a:srgbClr val="006FC0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</a:rPr>
              <a:t>(</a:t>
            </a:r>
            <a:r>
              <a:rPr dirty="0" u="heavy" sz="2800" spc="-35" b="1">
                <a:solidFill>
                  <a:srgbClr val="006FC0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</a:rPr>
              <a:t>範</a:t>
            </a:r>
            <a:r>
              <a:rPr dirty="0" u="heavy" sz="2800" spc="-35" b="1">
                <a:solidFill>
                  <a:srgbClr val="006FC0"/>
                </a:solidFill>
                <a:uFill>
                  <a:solidFill>
                    <a:srgbClr val="0562C1"/>
                  </a:solidFill>
                </a:uFill>
                <a:latin typeface="Microsoft JhengHei"/>
                <a:cs typeface="Microsoft JhengHei"/>
              </a:rPr>
              <a:t>例</a:t>
            </a:r>
            <a:r>
              <a:rPr dirty="0" u="heavy" sz="2800" spc="-50" b="1">
                <a:solidFill>
                  <a:srgbClr val="006FC0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 C</dc:creator>
  <dc:title>PowerPoint 簡報</dc:title>
  <dcterms:created xsi:type="dcterms:W3CDTF">2022-10-31T01:01:05Z</dcterms:created>
  <dcterms:modified xsi:type="dcterms:W3CDTF">2022-10-31T01:01:05Z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2022-09-28T00:00:00Z</vt:filetime>
  </property>
  <property fmtid="{D5CDD505-2E9C-101B-9397-08002B2CF9AE}" pid="3" name="Creator">
    <vt:lpwstr>Acrobat PDFMaker 20 for PowerPoint</vt:lpwstr>
  </property>
  <property fmtid="{D5CDD505-2E9C-101B-9397-08002B2CF9AE}" pid="4" name="KSOProductBuildVer">
    <vt:lpwstr>1028-10.8.0.6003</vt:lpwstr>
  </property>
  <property fmtid="{D5CDD505-2E9C-101B-9397-08002B2CF9AE}" pid="5" name="LastSaved">
    <vt:filetime>2022-10-31T00:00:00Z</vt:filetime>
  </property>
  <property fmtid="{D5CDD505-2E9C-101B-9397-08002B2CF9AE}" pid="6" name="Notes">
    <vt:lpwstr>12</vt:lpwstr>
  </property>
  <property fmtid="{D5CDD505-2E9C-101B-9397-08002B2CF9AE}" pid="7" name="PresentationFormat">
    <vt:lpwstr>寬螢幕</vt:lpwstr>
  </property>
  <property fmtid="{D5CDD505-2E9C-101B-9397-08002B2CF9AE}" pid="8" name="Producer">
    <vt:lpwstr>Adobe PDF Library 20.9.95</vt:lpwstr>
  </property>
  <property fmtid="{D5CDD505-2E9C-101B-9397-08002B2CF9AE}" pid="9" name="Slides">
    <vt:lpwstr>25</vt:lpwstr>
  </property>
</Properties>
</file>