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2" r:id="rId3"/>
  </p:sldMasterIdLst>
  <p:notesMasterIdLst>
    <p:notesMasterId r:id="rId60"/>
  </p:notesMasterIdLst>
  <p:sldIdLst>
    <p:sldId id="256" r:id="rId4"/>
    <p:sldId id="279" r:id="rId5"/>
    <p:sldId id="288" r:id="rId6"/>
    <p:sldId id="290" r:id="rId7"/>
    <p:sldId id="294" r:id="rId8"/>
    <p:sldId id="291" r:id="rId9"/>
    <p:sldId id="295" r:id="rId10"/>
    <p:sldId id="297" r:id="rId11"/>
    <p:sldId id="280" r:id="rId12"/>
    <p:sldId id="317" r:id="rId13"/>
    <p:sldId id="316" r:id="rId14"/>
    <p:sldId id="284" r:id="rId15"/>
    <p:sldId id="318" r:id="rId16"/>
    <p:sldId id="319" r:id="rId17"/>
    <p:sldId id="320" r:id="rId18"/>
    <p:sldId id="321" r:id="rId19"/>
    <p:sldId id="3007" r:id="rId20"/>
    <p:sldId id="298" r:id="rId21"/>
    <p:sldId id="322" r:id="rId22"/>
    <p:sldId id="325" r:id="rId23"/>
    <p:sldId id="326" r:id="rId24"/>
    <p:sldId id="330" r:id="rId25"/>
    <p:sldId id="331" r:id="rId26"/>
    <p:sldId id="332" r:id="rId27"/>
    <p:sldId id="334" r:id="rId28"/>
    <p:sldId id="3008" r:id="rId29"/>
    <p:sldId id="289" r:id="rId30"/>
    <p:sldId id="2842" r:id="rId31"/>
    <p:sldId id="2844" r:id="rId32"/>
    <p:sldId id="309" r:id="rId33"/>
    <p:sldId id="392" r:id="rId34"/>
    <p:sldId id="310" r:id="rId35"/>
    <p:sldId id="311" r:id="rId36"/>
    <p:sldId id="2848" r:id="rId37"/>
    <p:sldId id="312" r:id="rId38"/>
    <p:sldId id="313" r:id="rId39"/>
    <p:sldId id="315" r:id="rId40"/>
    <p:sldId id="314" r:id="rId41"/>
    <p:sldId id="2845" r:id="rId42"/>
    <p:sldId id="304" r:id="rId43"/>
    <p:sldId id="402" r:id="rId44"/>
    <p:sldId id="307" r:id="rId45"/>
    <p:sldId id="308" r:id="rId46"/>
    <p:sldId id="2846" r:id="rId47"/>
    <p:sldId id="2849" r:id="rId48"/>
    <p:sldId id="2847" r:id="rId49"/>
    <p:sldId id="2850" r:id="rId50"/>
    <p:sldId id="2851" r:id="rId51"/>
    <p:sldId id="2852" r:id="rId52"/>
    <p:sldId id="2853" r:id="rId53"/>
    <p:sldId id="323" r:id="rId54"/>
    <p:sldId id="302" r:id="rId55"/>
    <p:sldId id="401" r:id="rId56"/>
    <p:sldId id="397" r:id="rId57"/>
    <p:sldId id="3006" r:id="rId58"/>
    <p:sldId id="278"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595959"/>
    <a:srgbClr val="F2685A"/>
    <a:srgbClr val="F8841D"/>
    <a:srgbClr val="546E7A"/>
    <a:srgbClr val="F26D64"/>
    <a:srgbClr val="9BBB40"/>
    <a:srgbClr val="5EC6D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3" autoAdjust="0"/>
    <p:restoredTop sz="94660"/>
  </p:normalViewPr>
  <p:slideViewPr>
    <p:cSldViewPr snapToGrid="0">
      <p:cViewPr varScale="1">
        <p:scale>
          <a:sx n="108" d="100"/>
          <a:sy n="108" d="100"/>
        </p:scale>
        <p:origin x="648"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zh-TW" altLang="en-US" sz="2000" dirty="0"/>
              <a:t>成長測驗</a:t>
            </a:r>
            <a:endParaRPr lang="en-US" altLang="zh-TW" sz="2000" dirty="0"/>
          </a:p>
          <a:p>
            <a:pPr>
              <a:defRPr sz="2000"/>
            </a:pPr>
            <a:r>
              <a:rPr lang="zh-TW" altLang="en-US" sz="2000" dirty="0"/>
              <a:t>英語文</a:t>
            </a:r>
            <a:r>
              <a:rPr lang="en-US" altLang="zh-TW" sz="2000" dirty="0"/>
              <a:t>:3-8</a:t>
            </a:r>
            <a:r>
              <a:rPr lang="zh-TW" altLang="en-US" sz="2000" dirty="0"/>
              <a:t>年級、國語文與數學</a:t>
            </a:r>
            <a:r>
              <a:rPr lang="en-US" altLang="zh-TW" sz="2000" dirty="0"/>
              <a:t>:1-8</a:t>
            </a:r>
            <a:r>
              <a:rPr lang="zh-TW" altLang="en-US" sz="2000" dirty="0"/>
              <a:t>年級</a:t>
            </a:r>
            <a:endParaRPr lang="en-US" altLang="zh-TW"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工作表9!$E$38</c:f>
              <c:strCache>
                <c:ptCount val="1"/>
                <c:pt idx="0">
                  <c:v>沒有使用</c:v>
                </c:pt>
              </c:strCache>
            </c:strRef>
          </c:tx>
          <c:spPr>
            <a:solidFill>
              <a:srgbClr val="FFC000"/>
            </a:solidFill>
            <a:ln>
              <a:noFill/>
            </a:ln>
            <a:effectLst/>
          </c:spPr>
          <c:invertIfNegative val="0"/>
          <c:cat>
            <c:strRef>
              <c:f>工作表9!$D$39:$D$41</c:f>
              <c:strCache>
                <c:ptCount val="3"/>
                <c:pt idx="0">
                  <c:v>英語文</c:v>
                </c:pt>
                <c:pt idx="1">
                  <c:v>國語文</c:v>
                </c:pt>
                <c:pt idx="2">
                  <c:v>數學</c:v>
                </c:pt>
              </c:strCache>
            </c:strRef>
          </c:cat>
          <c:val>
            <c:numRef>
              <c:f>工作表9!$E$39:$E$41</c:f>
              <c:numCache>
                <c:formatCode>0.00%</c:formatCode>
                <c:ptCount val="3"/>
                <c:pt idx="0">
                  <c:v>0.29409999999999997</c:v>
                </c:pt>
                <c:pt idx="1">
                  <c:v>0.34989999999999999</c:v>
                </c:pt>
                <c:pt idx="2">
                  <c:v>0.32340000000000002</c:v>
                </c:pt>
              </c:numCache>
            </c:numRef>
          </c:val>
          <c:extLst>
            <c:ext xmlns:c16="http://schemas.microsoft.com/office/drawing/2014/chart" uri="{C3380CC4-5D6E-409C-BE32-E72D297353CC}">
              <c16:uniqueId val="{00000000-AA2C-4549-B8D0-243953655147}"/>
            </c:ext>
          </c:extLst>
        </c:ser>
        <c:ser>
          <c:idx val="1"/>
          <c:order val="1"/>
          <c:tx>
            <c:strRef>
              <c:f>工作表9!$F$38</c:f>
              <c:strCache>
                <c:ptCount val="1"/>
                <c:pt idx="0">
                  <c:v>使用四小時以上</c:v>
                </c:pt>
              </c:strCache>
            </c:strRef>
          </c:tx>
          <c:spPr>
            <a:solidFill>
              <a:srgbClr val="FF0000"/>
            </a:solidFill>
            <a:ln>
              <a:noFill/>
            </a:ln>
            <a:effectLst/>
          </c:spPr>
          <c:invertIfNegative val="0"/>
          <c:cat>
            <c:strRef>
              <c:f>工作表9!$D$39:$D$41</c:f>
              <c:strCache>
                <c:ptCount val="3"/>
                <c:pt idx="0">
                  <c:v>英語文</c:v>
                </c:pt>
                <c:pt idx="1">
                  <c:v>國語文</c:v>
                </c:pt>
                <c:pt idx="2">
                  <c:v>數學</c:v>
                </c:pt>
              </c:strCache>
            </c:strRef>
          </c:cat>
          <c:val>
            <c:numRef>
              <c:f>工作表9!$F$39:$F$41</c:f>
              <c:numCache>
                <c:formatCode>0.00%</c:formatCode>
                <c:ptCount val="3"/>
                <c:pt idx="0">
                  <c:v>0.41220000000000001</c:v>
                </c:pt>
                <c:pt idx="1">
                  <c:v>0.45529999999999998</c:v>
                </c:pt>
                <c:pt idx="2">
                  <c:v>0.50590000000000002</c:v>
                </c:pt>
              </c:numCache>
            </c:numRef>
          </c:val>
          <c:extLst>
            <c:ext xmlns:c16="http://schemas.microsoft.com/office/drawing/2014/chart" uri="{C3380CC4-5D6E-409C-BE32-E72D297353CC}">
              <c16:uniqueId val="{00000001-AA2C-4549-B8D0-243953655147}"/>
            </c:ext>
          </c:extLst>
        </c:ser>
        <c:dLbls>
          <c:showLegendKey val="0"/>
          <c:showVal val="0"/>
          <c:showCatName val="0"/>
          <c:showSerName val="0"/>
          <c:showPercent val="0"/>
          <c:showBubbleSize val="0"/>
        </c:dLbls>
        <c:gapWidth val="219"/>
        <c:overlap val="-27"/>
        <c:axId val="785831424"/>
        <c:axId val="785838496"/>
      </c:barChart>
      <c:catAx>
        <c:axId val="7858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785838496"/>
        <c:crosses val="autoZero"/>
        <c:auto val="1"/>
        <c:lblAlgn val="ctr"/>
        <c:lblOffset val="100"/>
        <c:noMultiLvlLbl val="0"/>
      </c:catAx>
      <c:valAx>
        <c:axId val="785838496"/>
        <c:scaling>
          <c:orientation val="minMax"/>
          <c:min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r>
                  <a:rPr lang="zh-TW" altLang="en-US" sz="2000" b="1" dirty="0"/>
                  <a:t>通 過 率</a:t>
                </a:r>
              </a:p>
            </c:rich>
          </c:tx>
          <c:layout>
            <c:manualLayout>
              <c:xMode val="edge"/>
              <c:yMode val="edge"/>
              <c:x val="0"/>
              <c:y val="0.41415350292748276"/>
            </c:manualLayout>
          </c:layout>
          <c:overlay val="0"/>
          <c:spPr>
            <a:noFill/>
            <a:ln>
              <a:noFill/>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785831424"/>
        <c:crosses val="autoZero"/>
        <c:crossBetween val="between"/>
      </c:valAx>
      <c:spPr>
        <a:noFill/>
        <a:ln>
          <a:noFill/>
        </a:ln>
        <a:effectLst/>
      </c:spPr>
    </c:plotArea>
    <c:legend>
      <c:legendPos val="b"/>
      <c:layout>
        <c:manualLayout>
          <c:xMode val="edge"/>
          <c:yMode val="edge"/>
          <c:x val="0.28462418460284922"/>
          <c:y val="0.91295924169870557"/>
          <c:w val="0.4330218405458085"/>
          <c:h val="7.341896471866080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altLang="zh-TW" sz="2000" dirty="0"/>
              <a:t>12</a:t>
            </a:r>
            <a:r>
              <a:rPr lang="zh-TW" altLang="en-US" sz="2000" dirty="0"/>
              <a:t>縣市</a:t>
            </a:r>
            <a:r>
              <a:rPr lang="en-US" altLang="zh-TW" sz="2000" dirty="0"/>
              <a:t>5</a:t>
            </a:r>
            <a:r>
              <a:rPr lang="zh-TW" altLang="en-US" sz="2000" dirty="0"/>
              <a:t>年級全體學生</a:t>
            </a:r>
          </a:p>
        </c:rich>
      </c:tx>
      <c:layout>
        <c:manualLayout>
          <c:xMode val="edge"/>
          <c:yMode val="edge"/>
          <c:x val="0.39904798584959489"/>
          <c:y val="1.96924780158156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工作表2!$N$3</c:f>
              <c:strCache>
                <c:ptCount val="1"/>
                <c:pt idx="0">
                  <c:v>沒有使用</c:v>
                </c:pt>
              </c:strCache>
            </c:strRef>
          </c:tx>
          <c:spPr>
            <a:solidFill>
              <a:srgbClr val="FFC000"/>
            </a:solidFill>
            <a:ln>
              <a:noFill/>
            </a:ln>
            <a:effectLst/>
          </c:spPr>
          <c:invertIfNegative val="0"/>
          <c:cat>
            <c:strRef>
              <c:f>工作表2!$M$4:$M$6</c:f>
              <c:strCache>
                <c:ptCount val="3"/>
                <c:pt idx="0">
                  <c:v>英語文</c:v>
                </c:pt>
                <c:pt idx="1">
                  <c:v>國語文</c:v>
                </c:pt>
                <c:pt idx="2">
                  <c:v>數學</c:v>
                </c:pt>
              </c:strCache>
            </c:strRef>
          </c:cat>
          <c:val>
            <c:numRef>
              <c:f>工作表2!$N$4:$N$6</c:f>
              <c:numCache>
                <c:formatCode>General</c:formatCode>
                <c:ptCount val="3"/>
                <c:pt idx="0">
                  <c:v>56.302044623956107</c:v>
                </c:pt>
                <c:pt idx="1">
                  <c:v>55.636100339892202</c:v>
                </c:pt>
                <c:pt idx="2">
                  <c:v>44.87</c:v>
                </c:pt>
              </c:numCache>
            </c:numRef>
          </c:val>
          <c:extLst>
            <c:ext xmlns:c16="http://schemas.microsoft.com/office/drawing/2014/chart" uri="{C3380CC4-5D6E-409C-BE32-E72D297353CC}">
              <c16:uniqueId val="{00000000-6D51-4913-97D7-58F11AE1077F}"/>
            </c:ext>
          </c:extLst>
        </c:ser>
        <c:ser>
          <c:idx val="1"/>
          <c:order val="1"/>
          <c:tx>
            <c:strRef>
              <c:f>工作表2!$O$3</c:f>
              <c:strCache>
                <c:ptCount val="1"/>
                <c:pt idx="0">
                  <c:v>使用四小時以上(參加計畫)</c:v>
                </c:pt>
              </c:strCache>
            </c:strRef>
          </c:tx>
          <c:spPr>
            <a:solidFill>
              <a:srgbClr val="FF0000"/>
            </a:solidFill>
            <a:ln>
              <a:noFill/>
            </a:ln>
            <a:effectLst/>
          </c:spPr>
          <c:invertIfNegative val="0"/>
          <c:cat>
            <c:strRef>
              <c:f>工作表2!$M$4:$M$6</c:f>
              <c:strCache>
                <c:ptCount val="3"/>
                <c:pt idx="0">
                  <c:v>英語文</c:v>
                </c:pt>
                <c:pt idx="1">
                  <c:v>國語文</c:v>
                </c:pt>
                <c:pt idx="2">
                  <c:v>數學</c:v>
                </c:pt>
              </c:strCache>
            </c:strRef>
          </c:cat>
          <c:val>
            <c:numRef>
              <c:f>工作表2!$O$4:$O$6</c:f>
              <c:numCache>
                <c:formatCode>General</c:formatCode>
                <c:ptCount val="3"/>
                <c:pt idx="0">
                  <c:v>62.748853339299707</c:v>
                </c:pt>
                <c:pt idx="1">
                  <c:v>61.448185852258099</c:v>
                </c:pt>
                <c:pt idx="2">
                  <c:v>51.73</c:v>
                </c:pt>
              </c:numCache>
            </c:numRef>
          </c:val>
          <c:extLst>
            <c:ext xmlns:c16="http://schemas.microsoft.com/office/drawing/2014/chart" uri="{C3380CC4-5D6E-409C-BE32-E72D297353CC}">
              <c16:uniqueId val="{00000001-6D51-4913-97D7-58F11AE1077F}"/>
            </c:ext>
          </c:extLst>
        </c:ser>
        <c:dLbls>
          <c:showLegendKey val="0"/>
          <c:showVal val="0"/>
          <c:showCatName val="0"/>
          <c:showSerName val="0"/>
          <c:showPercent val="0"/>
          <c:showBubbleSize val="0"/>
        </c:dLbls>
        <c:gapWidth val="219"/>
        <c:overlap val="-27"/>
        <c:axId val="785839040"/>
        <c:axId val="785836320"/>
      </c:barChart>
      <c:catAx>
        <c:axId val="78583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785836320"/>
        <c:crosses val="autoZero"/>
        <c:auto val="1"/>
        <c:lblAlgn val="ctr"/>
        <c:lblOffset val="100"/>
        <c:noMultiLvlLbl val="0"/>
      </c:catAx>
      <c:valAx>
        <c:axId val="785836320"/>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785839040"/>
        <c:crosses val="autoZero"/>
        <c:crossBetween val="between"/>
      </c:valAx>
      <c:spPr>
        <a:noFill/>
        <a:ln>
          <a:noFill/>
        </a:ln>
        <a:effectLst/>
      </c:spPr>
    </c:plotArea>
    <c:legend>
      <c:legendPos val="b"/>
      <c:layout>
        <c:manualLayout>
          <c:xMode val="edge"/>
          <c:yMode val="edge"/>
          <c:x val="0.21675073224542585"/>
          <c:y val="0.9106485928017094"/>
          <c:w val="0.64258549203088733"/>
          <c:h val="7.6095399417257542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9F463-2177-4108-8A60-F29852D01E2F}" type="datetimeFigureOut">
              <a:rPr lang="zh-CN" altLang="en-US" smtClean="0"/>
              <a:pPr/>
              <a:t>2022/8/11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45843-A4F2-4E2F-A0F3-2C2580EA74B7}" type="slidenum">
              <a:rPr lang="zh-CN" altLang="en-US" smtClean="0"/>
              <a:pPr/>
              <a:t>‹#›</a:t>
            </a:fld>
            <a:endParaRPr lang="zh-CN" altLang="en-US"/>
          </a:p>
        </p:txBody>
      </p:sp>
    </p:spTree>
    <p:extLst>
      <p:ext uri="{BB962C8B-B14F-4D97-AF65-F5344CB8AC3E}">
        <p14:creationId xmlns:p14="http://schemas.microsoft.com/office/powerpoint/2010/main" val="329843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14</a:t>
            </a:fld>
            <a:endParaRPr lang="zh-CN" altLang="en-US"/>
          </a:p>
        </p:txBody>
      </p:sp>
    </p:spTree>
    <p:extLst>
      <p:ext uri="{BB962C8B-B14F-4D97-AF65-F5344CB8AC3E}">
        <p14:creationId xmlns:p14="http://schemas.microsoft.com/office/powerpoint/2010/main" val="75679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15</a:t>
            </a:fld>
            <a:endParaRPr lang="zh-CN" altLang="en-US"/>
          </a:p>
        </p:txBody>
      </p:sp>
    </p:spTree>
    <p:extLst>
      <p:ext uri="{BB962C8B-B14F-4D97-AF65-F5344CB8AC3E}">
        <p14:creationId xmlns:p14="http://schemas.microsoft.com/office/powerpoint/2010/main" val="386895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16</a:t>
            </a:fld>
            <a:endParaRPr lang="zh-CN" altLang="en-US"/>
          </a:p>
        </p:txBody>
      </p:sp>
    </p:spTree>
    <p:extLst>
      <p:ext uri="{BB962C8B-B14F-4D97-AF65-F5344CB8AC3E}">
        <p14:creationId xmlns:p14="http://schemas.microsoft.com/office/powerpoint/2010/main" val="129962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17</a:t>
            </a:fld>
            <a:endParaRPr lang="zh-CN" altLang="en-US"/>
          </a:p>
        </p:txBody>
      </p:sp>
    </p:spTree>
    <p:extLst>
      <p:ext uri="{BB962C8B-B14F-4D97-AF65-F5344CB8AC3E}">
        <p14:creationId xmlns:p14="http://schemas.microsoft.com/office/powerpoint/2010/main" val="167012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ECCFB-01D6-4FF2-AC3D-9C37DDA1A45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2455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FB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50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334658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219858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5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73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2022/8/11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52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8F0B718F-9792-4F17-A6B6-EC0496090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15"/>
            <a:ext cx="12192000" cy="6860015"/>
          </a:xfrm>
          <a:prstGeom prst="rect">
            <a:avLst/>
          </a:prstGeom>
        </p:spPr>
      </p:pic>
      <p:sp>
        <p:nvSpPr>
          <p:cNvPr id="20" name="TextBox 12">
            <a:extLst>
              <a:ext uri="{FF2B5EF4-FFF2-40B4-BE49-F238E27FC236}">
                <a16:creationId xmlns:a16="http://schemas.microsoft.com/office/drawing/2014/main" id="{226B8CA3-39EC-47E6-A5DA-E773024B7612}"/>
              </a:ext>
            </a:extLst>
          </p:cNvPr>
          <p:cNvSpPr txBox="1"/>
          <p:nvPr userDrawn="1"/>
        </p:nvSpPr>
        <p:spPr>
          <a:xfrm>
            <a:off x="1144446" y="689189"/>
            <a:ext cx="3390567" cy="339324"/>
          </a:xfrm>
          <a:prstGeom prst="rect">
            <a:avLst/>
          </a:prstGeom>
          <a:noFill/>
        </p:spPr>
        <p:txBody>
          <a:bodyPr wrap="square" rtlCol="0">
            <a:spAutoFit/>
          </a:bodyPr>
          <a:lstStyle/>
          <a:p>
            <a:pPr>
              <a:lnSpc>
                <a:spcPts val="1800"/>
              </a:lnSpc>
            </a:pPr>
            <a:r>
              <a:rPr lang="en-US" sz="2000" b="1" dirty="0">
                <a:solidFill>
                  <a:srgbClr val="5B7574"/>
                </a:solidFill>
                <a:latin typeface="Bell MT" panose="02020503060305020303" pitchFamily="18" charset="0"/>
                <a:ea typeface="微軟正黑體" panose="020B0604030504040204" pitchFamily="34" charset="-120"/>
                <a:cs typeface="KoHo" panose="00000500000000000000" pitchFamily="2" charset="-34"/>
              </a:rPr>
              <a:t>Ministry of Education</a:t>
            </a:r>
            <a:endParaRPr lang="en-US" sz="2000" dirty="0">
              <a:solidFill>
                <a:srgbClr val="5B7574"/>
              </a:solidFill>
              <a:latin typeface="Bell MT" panose="02020503060305020303" pitchFamily="18" charset="0"/>
              <a:ea typeface="微軟正黑體" panose="020B0604030504040204" pitchFamily="34" charset="-120"/>
              <a:cs typeface="KoHo" panose="00000500000000000000" pitchFamily="2" charset="-34"/>
            </a:endParaRPr>
          </a:p>
        </p:txBody>
      </p:sp>
      <p:pic>
        <p:nvPicPr>
          <p:cNvPr id="21" name="圖片 20">
            <a:extLst>
              <a:ext uri="{FF2B5EF4-FFF2-40B4-BE49-F238E27FC236}">
                <a16:creationId xmlns:a16="http://schemas.microsoft.com/office/drawing/2014/main" id="{C5C7CB5B-FF57-4989-86D0-F3E38F3C358E}"/>
              </a:ext>
            </a:extLst>
          </p:cNvPr>
          <p:cNvPicPr>
            <a:picLocks noChangeAspect="1"/>
          </p:cNvPicPr>
          <p:nvPr userDrawn="1"/>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tretch>
            <a:fillRect/>
          </a:stretch>
        </p:blipFill>
        <p:spPr>
          <a:xfrm>
            <a:off x="987015" y="111166"/>
            <a:ext cx="1835055" cy="859611"/>
          </a:xfrm>
          <a:prstGeom prst="rect">
            <a:avLst/>
          </a:prstGeom>
        </p:spPr>
      </p:pic>
      <p:pic>
        <p:nvPicPr>
          <p:cNvPr id="22" name="圖片 21">
            <a:extLst>
              <a:ext uri="{FF2B5EF4-FFF2-40B4-BE49-F238E27FC236}">
                <a16:creationId xmlns:a16="http://schemas.microsoft.com/office/drawing/2014/main" id="{13D57D60-32C5-4DBE-847B-D5D0E9B94C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8542" y="161330"/>
            <a:ext cx="971395" cy="912206"/>
          </a:xfrm>
          <a:prstGeom prst="rect">
            <a:avLst/>
          </a:prstGeom>
        </p:spPr>
      </p:pic>
      <p:sp>
        <p:nvSpPr>
          <p:cNvPr id="2" name="標題 1"/>
          <p:cNvSpPr>
            <a:spLocks noGrp="1"/>
          </p:cNvSpPr>
          <p:nvPr>
            <p:ph type="ctrTitle"/>
          </p:nvPr>
        </p:nvSpPr>
        <p:spPr>
          <a:xfrm>
            <a:off x="838200" y="1195553"/>
            <a:ext cx="10515600" cy="1015663"/>
          </a:xfrm>
          <a:solidFill>
            <a:schemeClr val="bg1"/>
          </a:solidFill>
        </p:spPr>
        <p:txBody>
          <a:bodyPr wrap="square" rtlCol="0">
            <a:spAutoFit/>
          </a:bodyPr>
          <a:lstStyle>
            <a:lvl1pPr>
              <a:defRPr kumimoji="0" lang="zh-TW" altLang="en-US" sz="6000" i="0" u="none" strike="noStrike" cap="none" spc="0" normalizeH="0" baseline="0">
                <a:ln>
                  <a:noFill/>
                </a:ln>
                <a:solidFill>
                  <a:srgbClr val="0E937B"/>
                </a:solidFill>
                <a:effectLst/>
                <a:uLnTx/>
                <a:uFillTx/>
                <a:cs typeface="+mn-cs"/>
              </a:defRPr>
            </a:lvl1pPr>
          </a:lstStyle>
          <a:p>
            <a:pPr marL="0" marR="0" lvl="0" indent="0" algn="ctr" fontAlgn="auto">
              <a:lnSpc>
                <a:spcPct val="100000"/>
              </a:lnSpc>
              <a:spcBef>
                <a:spcPts val="0"/>
              </a:spcBef>
              <a:spcAft>
                <a:spcPts val="0"/>
              </a:spcAft>
              <a:buClrTx/>
              <a:buSzTx/>
              <a:buFontTx/>
              <a:tabLst/>
            </a:pPr>
            <a:r>
              <a:rPr lang="zh-TW" altLang="en-US" dirty="0"/>
              <a:t>按一下以編輯母片標題樣式</a:t>
            </a:r>
          </a:p>
        </p:txBody>
      </p:sp>
      <p:sp>
        <p:nvSpPr>
          <p:cNvPr id="4" name="日期版面配置區 3"/>
          <p:cNvSpPr>
            <a:spLocks noGrp="1"/>
          </p:cNvSpPr>
          <p:nvPr>
            <p:ph type="dt" sz="half" idx="10"/>
          </p:nvPr>
        </p:nvSpPr>
        <p:spPr>
          <a:xfrm>
            <a:off x="8746435" y="5403422"/>
            <a:ext cx="2743200" cy="365125"/>
          </a:xfrm>
        </p:spPr>
        <p:txBody>
          <a:bodyPr/>
          <a:lstStyle>
            <a:lvl1pPr>
              <a:defRPr kumimoji="0" lang="zh-TW" altLang="en-US" sz="2400" b="1" i="0" u="none" strike="noStrike" kern="1200" cap="none" spc="410" normalizeH="0" baseline="0" dirty="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lgn="r" defTabSz="914400">
              <a:lnSpc>
                <a:spcPct val="150000"/>
              </a:lnSpc>
            </a:pPr>
            <a:r>
              <a:rPr lang="en-US" altLang="zh-TW"/>
              <a:t>111.7.26</a:t>
            </a:r>
            <a:endParaRPr lang="zh-TW" altLang="en-US" dirty="0"/>
          </a:p>
        </p:txBody>
      </p:sp>
      <p:sp>
        <p:nvSpPr>
          <p:cNvPr id="5" name="頁尾版面配置區 4"/>
          <p:cNvSpPr>
            <a:spLocks noGrp="1"/>
          </p:cNvSpPr>
          <p:nvPr>
            <p:ph type="ftr" sz="quarter" idx="11"/>
          </p:nvPr>
        </p:nvSpPr>
        <p:spPr>
          <a:xfrm>
            <a:off x="7374835" y="4853545"/>
            <a:ext cx="4114800" cy="365125"/>
          </a:xfrm>
        </p:spPr>
        <p:txBody>
          <a:bodyPr/>
          <a:lstStyle>
            <a:lvl1pPr marL="0" marR="0" indent="0" algn="r" defTabSz="914400" rtl="0" eaLnBrk="1" fontAlgn="auto" latinLnBrk="0" hangingPunct="1">
              <a:lnSpc>
                <a:spcPct val="150000"/>
              </a:lnSpc>
              <a:spcBef>
                <a:spcPts val="0"/>
              </a:spcBef>
              <a:spcAft>
                <a:spcPts val="0"/>
              </a:spcAft>
              <a:buClrTx/>
              <a:buSzTx/>
              <a:buFontTx/>
              <a:buNone/>
              <a:tabLst/>
              <a:defRPr kumimoji="0" lang="zh-TW" altLang="en-US" sz="2400" b="1" i="0" u="none" strike="noStrike" kern="1200" cap="none" spc="410" normalizeH="0" baseline="0">
                <a:ln>
                  <a:noFill/>
                </a:ln>
                <a:solidFill>
                  <a:srgbClr val="13947C"/>
                </a:solidFill>
                <a:effectLst/>
                <a:uLnTx/>
                <a:uFillTx/>
                <a:latin typeface="微軟正黑體" panose="020B0604030504040204" pitchFamily="34" charset="-120"/>
                <a:ea typeface="微軟正黑體" panose="020B0604030504040204" pitchFamily="34" charset="-120"/>
                <a:cs typeface="Poppins" panose="00000500000000000000" pitchFamily="2" charset="0"/>
              </a:defRPr>
            </a:lvl1pPr>
          </a:lstStyle>
          <a:p>
            <a:pPr>
              <a:defRPr/>
            </a:pPr>
            <a:r>
              <a:rPr kumimoji="0" lang="zh-TW" altLang="en-US" sz="2400" b="1" i="0" u="none" strike="noStrike" kern="1200" cap="none" spc="41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rPr>
              <a:t>教育部資訊及科技教育司</a:t>
            </a:r>
            <a:endParaRPr kumimoji="0" lang="en-US" altLang="zh-TW" sz="2400" b="1" i="0" u="none" strike="noStrike" kern="1200" cap="none" spc="41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a:xfrm>
            <a:off x="8610599" y="6356350"/>
            <a:ext cx="2743201" cy="365125"/>
          </a:xfrm>
          <a:prstGeom prst="rect">
            <a:avLst/>
          </a:prstGeom>
        </p:spPr>
        <p:txBody>
          <a:bodyPr/>
          <a:lstStyle>
            <a:lvl1pPr algn="r">
              <a:defRPr/>
            </a:lvl1pPr>
          </a:lstStyle>
          <a:p>
            <a:fld id="{E139BAAD-7476-414C-B105-1DA9148DC31B}" type="slidenum">
              <a:rPr lang="en-US" altLang="zh-TW" smtClean="0"/>
              <a:pPr/>
              <a:t>‹#›</a:t>
            </a:fld>
            <a:endParaRPr lang="zh-TW" altLang="en-US"/>
          </a:p>
        </p:txBody>
      </p:sp>
    </p:spTree>
    <p:extLst>
      <p:ext uri="{BB962C8B-B14F-4D97-AF65-F5344CB8AC3E}">
        <p14:creationId xmlns:p14="http://schemas.microsoft.com/office/powerpoint/2010/main" val="200038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EE4C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4" name="投影片編號版面配置區 5">
            <a:extLst>
              <a:ext uri="{FF2B5EF4-FFF2-40B4-BE49-F238E27FC236}">
                <a16:creationId xmlns:a16="http://schemas.microsoft.com/office/drawing/2014/main" id="{F11B5B11-F92D-480D-BBA9-CC52C29FE0D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75437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標題 1"/>
          <p:cNvSpPr>
            <a:spLocks noGrp="1"/>
          </p:cNvSpPr>
          <p:nvPr userDrawn="1">
            <p:ph type="title"/>
          </p:nvPr>
        </p:nvSpPr>
        <p:spPr>
          <a:xfrm>
            <a:off x="838200" y="60470"/>
            <a:ext cx="10515600" cy="678366"/>
          </a:xfrm>
        </p:spPr>
        <p:txBody>
          <a:bodyPr/>
          <a:lstStyle>
            <a:lvl1pPr algn="ctr">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4" name="投影片編號版面配置區 5">
            <a:extLst>
              <a:ext uri="{FF2B5EF4-FFF2-40B4-BE49-F238E27FC236}">
                <a16:creationId xmlns:a16="http://schemas.microsoft.com/office/drawing/2014/main" id="{300D3CAA-8DCD-4FB6-82B5-51C9E025973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503066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4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43C4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2" name="投影片編號版面配置區 5">
            <a:extLst>
              <a:ext uri="{FF2B5EF4-FFF2-40B4-BE49-F238E27FC236}">
                <a16:creationId xmlns:a16="http://schemas.microsoft.com/office/drawing/2014/main" id="{2B72CDCD-90D7-4E4F-8309-14934A711D5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03889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1974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266700" y="60470"/>
            <a:ext cx="11658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EF28FBE1-B733-4CA6-BF2E-0D17DCA3C77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6224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220184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3_標題及物件">
    <p:spTree>
      <p:nvGrpSpPr>
        <p:cNvPr id="1" name=""/>
        <p:cNvGrpSpPr/>
        <p:nvPr/>
      </p:nvGrpSpPr>
      <p:grpSpPr>
        <a:xfrm>
          <a:off x="0" y="0"/>
          <a:ext cx="0" cy="0"/>
          <a:chOff x="0" y="0"/>
          <a:chExt cx="0" cy="0"/>
        </a:xfrm>
      </p:grpSpPr>
      <p:sp>
        <p:nvSpPr>
          <p:cNvPr id="11" name="手繪多邊形: 圖案 10">
            <a:extLst>
              <a:ext uri="{FF2B5EF4-FFF2-40B4-BE49-F238E27FC236}">
                <a16:creationId xmlns:a16="http://schemas.microsoft.com/office/drawing/2014/main" id="{795D3209-8CBB-40DF-BFDE-F73BA5A82FED}"/>
              </a:ext>
            </a:extLst>
          </p:cNvPr>
          <p:cNvSpPr/>
          <p:nvPr userDrawn="1"/>
        </p:nvSpPr>
        <p:spPr>
          <a:xfrm>
            <a:off x="0" y="0"/>
            <a:ext cx="12192000" cy="799306"/>
          </a:xfrm>
          <a:custGeom>
            <a:avLst/>
            <a:gdLst>
              <a:gd name="connsiteX0" fmla="*/ 0 w 12192000"/>
              <a:gd name="connsiteY0" fmla="*/ 0 h 799306"/>
              <a:gd name="connsiteX1" fmla="*/ 12192000 w 12192000"/>
              <a:gd name="connsiteY1" fmla="*/ 0 h 799306"/>
              <a:gd name="connsiteX2" fmla="*/ 12192000 w 12192000"/>
              <a:gd name="connsiteY2" fmla="*/ 369081 h 799306"/>
              <a:gd name="connsiteX3" fmla="*/ 11761775 w 12192000"/>
              <a:gd name="connsiteY3" fmla="*/ 799306 h 799306"/>
              <a:gd name="connsiteX4" fmla="*/ 430225 w 12192000"/>
              <a:gd name="connsiteY4" fmla="*/ 799306 h 799306"/>
              <a:gd name="connsiteX5" fmla="*/ 0 w 12192000"/>
              <a:gd name="connsiteY5" fmla="*/ 369081 h 79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99306">
                <a:moveTo>
                  <a:pt x="0" y="0"/>
                </a:moveTo>
                <a:lnTo>
                  <a:pt x="12192000" y="0"/>
                </a:lnTo>
                <a:lnTo>
                  <a:pt x="12192000" y="369081"/>
                </a:lnTo>
                <a:cubicBezTo>
                  <a:pt x="12192000" y="606688"/>
                  <a:pt x="11999382" y="799306"/>
                  <a:pt x="11761775" y="799306"/>
                </a:cubicBezTo>
                <a:lnTo>
                  <a:pt x="430225" y="799306"/>
                </a:lnTo>
                <a:cubicBezTo>
                  <a:pt x="192618" y="799306"/>
                  <a:pt x="0" y="606688"/>
                  <a:pt x="0" y="369081"/>
                </a:cubicBezTo>
                <a:close/>
              </a:path>
            </a:pathLst>
          </a:cu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solidFill>
                <a:schemeClr val="tx1"/>
              </a:solidFill>
            </a:endParaRPr>
          </a:p>
        </p:txBody>
      </p:sp>
      <p:sp>
        <p:nvSpPr>
          <p:cNvPr id="2" name="標題 1"/>
          <p:cNvSpPr>
            <a:spLocks noGrp="1"/>
          </p:cNvSpPr>
          <p:nvPr userDrawn="1">
            <p:ph type="title"/>
          </p:nvPr>
        </p:nvSpPr>
        <p:spPr>
          <a:xfrm>
            <a:off x="838200" y="60470"/>
            <a:ext cx="10515600" cy="678366"/>
          </a:xfrm>
        </p:spPr>
        <p:txBody>
          <a:bodyPr/>
          <a:lstStyle>
            <a:lvl1pPr algn="ctr">
              <a:defRPr>
                <a:solidFill>
                  <a:schemeClr val="bg1"/>
                </a:solidFill>
              </a:defRPr>
            </a:lvl1pPr>
          </a:lstStyle>
          <a:p>
            <a:r>
              <a:rPr lang="zh-TW" altLang="en-US" dirty="0"/>
              <a:t>按一下以編輯母片標題樣式</a:t>
            </a:r>
          </a:p>
        </p:txBody>
      </p:sp>
      <p:sp>
        <p:nvSpPr>
          <p:cNvPr id="3" name="內容版面配置區 2"/>
          <p:cNvSpPr>
            <a:spLocks noGrp="1"/>
          </p:cNvSpPr>
          <p:nvPr userDrawn="1">
            <p:ph idx="1" hasCustomPrompt="1"/>
          </p:nvPr>
        </p:nvSpPr>
        <p:spPr>
          <a:xfrm>
            <a:off x="838200" y="973667"/>
            <a:ext cx="10515600" cy="5203296"/>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r>
              <a:rPr lang="en-US" altLang="zh-TW"/>
              <a:t>111.7.26</a:t>
            </a:r>
            <a:endParaRPr lang="zh-TW" altLang="en-US"/>
          </a:p>
        </p:txBody>
      </p:sp>
      <p:sp>
        <p:nvSpPr>
          <p:cNvPr id="5" name="頁尾版面配置區 4"/>
          <p:cNvSpPr>
            <a:spLocks noGrp="1"/>
          </p:cNvSpPr>
          <p:nvPr userDrawn="1">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8CDF7992-2045-45F0-9738-0132BD301BE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378921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pic>
        <p:nvPicPr>
          <p:cNvPr id="8" name="Picture 3">
            <a:extLst>
              <a:ext uri="{FF2B5EF4-FFF2-40B4-BE49-F238E27FC236}">
                <a16:creationId xmlns:a16="http://schemas.microsoft.com/office/drawing/2014/main" id="{F7AC4480-DA3D-4A17-9787-B8E973FA54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7601945" y="1026973"/>
            <a:ext cx="4376057" cy="4804054"/>
          </a:xfrm>
          <a:prstGeom prst="rect">
            <a:avLst/>
          </a:prstGeom>
        </p:spPr>
      </p:pic>
      <p:sp>
        <p:nvSpPr>
          <p:cNvPr id="2" name="標題 1"/>
          <p:cNvSpPr>
            <a:spLocks noGrp="1"/>
          </p:cNvSpPr>
          <p:nvPr>
            <p:ph type="title"/>
          </p:nvPr>
        </p:nvSpPr>
        <p:spPr>
          <a:xfrm>
            <a:off x="831850" y="1240971"/>
            <a:ext cx="6303736" cy="4376058"/>
          </a:xfrm>
        </p:spPr>
        <p:txBody>
          <a:bodyPr anchor="ctr"/>
          <a:lstStyle>
            <a:lvl1pPr>
              <a:defRPr sz="6000"/>
            </a:lvl1pPr>
          </a:lstStyle>
          <a:p>
            <a:r>
              <a:rPr lang="zh-TW" altLang="en-US" dirty="0"/>
              <a:t>按一下以編輯母片標題樣式</a:t>
            </a:r>
          </a:p>
        </p:txBody>
      </p:sp>
      <p:sp>
        <p:nvSpPr>
          <p:cNvPr id="3" name="文字版面配置區 2"/>
          <p:cNvSpPr>
            <a:spLocks noGrp="1"/>
          </p:cNvSpPr>
          <p:nvPr>
            <p:ph type="body" idx="1" hasCustomPrompt="1"/>
          </p:nvPr>
        </p:nvSpPr>
        <p:spPr>
          <a:xfrm>
            <a:off x="8153400" y="2098675"/>
            <a:ext cx="3200400" cy="2660650"/>
          </a:xfrm>
        </p:spPr>
        <p:txBody>
          <a:bodyPr anchor="ct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編輯母片文字樣式</a:t>
            </a:r>
          </a:p>
        </p:txBody>
      </p:sp>
      <p:sp>
        <p:nvSpPr>
          <p:cNvPr id="13" name="投影片編號版面配置區 5">
            <a:extLst>
              <a:ext uri="{FF2B5EF4-FFF2-40B4-BE49-F238E27FC236}">
                <a16:creationId xmlns:a16="http://schemas.microsoft.com/office/drawing/2014/main" id="{916743C3-65B5-42A0-ABD4-72FB27CFB2F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138665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章節標題">
    <p:bg>
      <p:bgPr>
        <a:blipFill dpi="0" rotWithShape="1">
          <a:blip r:embed="rId2">
            <a:lum/>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pic>
        <p:nvPicPr>
          <p:cNvPr id="9" name="圖片 8"/>
          <p:cNvPicPr>
            <a:picLocks noChangeAspect="1"/>
          </p:cNvPicPr>
          <p:nvPr userDrawn="1"/>
        </p:nvPicPr>
        <p:blipFill>
          <a:blip r:embed="rId3"/>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539449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章節標題">
    <p:bg>
      <p:bgPr>
        <a:blipFill dpi="0" rotWithShape="1">
          <a:blip r:embed="rId2">
            <a:lum/>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059542" y="2717629"/>
            <a:ext cx="6474732" cy="2539998"/>
          </a:xfrm>
          <a:prstGeom prst="roundRect">
            <a:avLst>
              <a:gd name="adj" fmla="val 14069"/>
            </a:avLst>
          </a:prstGeom>
          <a:solidFill>
            <a:srgbClr val="FFFFFF">
              <a:alpha val="50196"/>
            </a:srgbClr>
          </a:solidFill>
        </p:spPr>
        <p:txBody>
          <a:bodyPr anchor="ctr">
            <a:normAutofit/>
          </a:bodyPr>
          <a:lstStyle>
            <a:lvl1pPr>
              <a:defRPr sz="4800">
                <a:solidFill>
                  <a:schemeClr val="bg1"/>
                </a:solidFill>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
        <p:nvSpPr>
          <p:cNvPr id="7" name="矩形 6"/>
          <p:cNvSpPr/>
          <p:nvPr userDrawn="1"/>
        </p:nvSpPr>
        <p:spPr>
          <a:xfrm>
            <a:off x="957943" y="1526123"/>
            <a:ext cx="10276115" cy="1015663"/>
          </a:xfrm>
          <a:prstGeom prst="rect">
            <a:avLst/>
          </a:prstGeom>
        </p:spPr>
        <p:txBody>
          <a:bodyPr wrap="square">
            <a:spAutoFit/>
          </a:bodyPr>
          <a:lstStyle/>
          <a:p>
            <a:r>
              <a:rPr lang="zh-TW" altLang="en-US" sz="6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推動中小學數位學習精進方案</a:t>
            </a:r>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8328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6B4A73E4-5D14-422A-B034-AC95F8AC9FAD}"/>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1643273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r>
              <a:rPr lang="en-US" altLang="zh-TW"/>
              <a:t>111.7.26</a:t>
            </a:r>
            <a:endParaRPr lang="zh-TW" altLang="en-US"/>
          </a:p>
        </p:txBody>
      </p:sp>
      <p:sp>
        <p:nvSpPr>
          <p:cNvPr id="8" name="頁尾版面配置區 7"/>
          <p:cNvSpPr>
            <a:spLocks noGrp="1"/>
          </p:cNvSpPr>
          <p:nvPr>
            <p:ph type="ftr" sz="quarter" idx="11"/>
          </p:nvPr>
        </p:nvSpPr>
        <p:spPr/>
        <p:txBody>
          <a:bodyPr/>
          <a:lstStyle/>
          <a:p>
            <a:r>
              <a:rPr lang="zh-TW" altLang="en-US"/>
              <a:t>教育部資訊及科技教育司</a:t>
            </a:r>
          </a:p>
        </p:txBody>
      </p:sp>
      <p:sp>
        <p:nvSpPr>
          <p:cNvPr id="12" name="投影片編號版面配置區 5">
            <a:extLst>
              <a:ext uri="{FF2B5EF4-FFF2-40B4-BE49-F238E27FC236}">
                <a16:creationId xmlns:a16="http://schemas.microsoft.com/office/drawing/2014/main" id="{9E11C3ED-8784-4507-99C6-7642C12D62BE}"/>
              </a:ext>
            </a:extLst>
          </p:cNvPr>
          <p:cNvSpPr>
            <a:spLocks noGrp="1"/>
          </p:cNvSpPr>
          <p:nvPr>
            <p:ph type="sldNum" sz="quarter" idx="12"/>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88097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r>
              <a:rPr lang="en-US" altLang="zh-TW"/>
              <a:t>111.7.26</a:t>
            </a:r>
            <a:endParaRPr lang="zh-TW" altLang="en-US"/>
          </a:p>
        </p:txBody>
      </p:sp>
      <p:sp>
        <p:nvSpPr>
          <p:cNvPr id="4" name="頁尾版面配置區 3"/>
          <p:cNvSpPr>
            <a:spLocks noGrp="1"/>
          </p:cNvSpPr>
          <p:nvPr>
            <p:ph type="ftr" sz="quarter" idx="11"/>
          </p:nvPr>
        </p:nvSpPr>
        <p:spPr/>
        <p:txBody>
          <a:bodyPr/>
          <a:lstStyle/>
          <a:p>
            <a:r>
              <a:rPr lang="zh-TW" altLang="en-US"/>
              <a:t>教育部資訊及科技教育司</a:t>
            </a:r>
          </a:p>
        </p:txBody>
      </p:sp>
      <p:sp>
        <p:nvSpPr>
          <p:cNvPr id="8" name="投影片編號版面配置區 5">
            <a:extLst>
              <a:ext uri="{FF2B5EF4-FFF2-40B4-BE49-F238E27FC236}">
                <a16:creationId xmlns:a16="http://schemas.microsoft.com/office/drawing/2014/main" id="{ABCD18D0-3D31-4283-91AD-5C1984F47AE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060726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r>
              <a:rPr lang="en-US" altLang="zh-TW"/>
              <a:t>111.7.26</a:t>
            </a:r>
            <a:endParaRPr lang="zh-TW" altLang="en-US" dirty="0"/>
          </a:p>
        </p:txBody>
      </p:sp>
      <p:sp>
        <p:nvSpPr>
          <p:cNvPr id="3" name="頁尾版面配置區 2"/>
          <p:cNvSpPr>
            <a:spLocks noGrp="1"/>
          </p:cNvSpPr>
          <p:nvPr>
            <p:ph type="ftr" sz="quarter" idx="11"/>
          </p:nvPr>
        </p:nvSpPr>
        <p:spPr/>
        <p:txBody>
          <a:bodyPr/>
          <a:lstStyle/>
          <a:p>
            <a:r>
              <a:rPr lang="zh-TW" altLang="en-US" dirty="0"/>
              <a:t>教育部資訊及科技教育司</a:t>
            </a:r>
          </a:p>
        </p:txBody>
      </p:sp>
      <p:sp>
        <p:nvSpPr>
          <p:cNvPr id="7" name="投影片編號版面配置區 5">
            <a:extLst>
              <a:ext uri="{FF2B5EF4-FFF2-40B4-BE49-F238E27FC236}">
                <a16:creationId xmlns:a16="http://schemas.microsoft.com/office/drawing/2014/main" id="{2602CB27-F351-42F1-9452-D29E9B269DAE}"/>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lgn="r">
              <a:defRPr lang="en-US" altLang="zh-TW" sz="1200" smtClean="0">
                <a:solidFill>
                  <a:schemeClr val="tx1">
                    <a:tint val="75000"/>
                  </a:schemeClr>
                </a:solidFill>
              </a:defRPr>
            </a:lvl1pPr>
          </a:lstStyle>
          <a:p>
            <a:fld id="{E139BAAD-7476-414C-B105-1DA9148DC31B}" type="slidenum">
              <a:rPr lang="en-US" altLang="zh-TW" smtClean="0"/>
              <a:pPr/>
              <a:t>‹#›</a:t>
            </a:fld>
            <a:endParaRPr lang="zh-TW" altLang="en-US" dirty="0"/>
          </a:p>
        </p:txBody>
      </p:sp>
    </p:spTree>
    <p:extLst>
      <p:ext uri="{BB962C8B-B14F-4D97-AF65-F5344CB8AC3E}">
        <p14:creationId xmlns:p14="http://schemas.microsoft.com/office/powerpoint/2010/main" val="167865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8EF2CCD2-30F5-46AC-B5F3-12AD88EEF2EB}"/>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68435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r>
              <a:rPr lang="en-US" altLang="zh-TW"/>
              <a:t>111.7.26</a:t>
            </a:r>
            <a:endParaRPr lang="zh-TW" altLang="en-US"/>
          </a:p>
        </p:txBody>
      </p:sp>
      <p:sp>
        <p:nvSpPr>
          <p:cNvPr id="6" name="頁尾版面配置區 5"/>
          <p:cNvSpPr>
            <a:spLocks noGrp="1"/>
          </p:cNvSpPr>
          <p:nvPr>
            <p:ph type="ftr" sz="quarter" idx="11"/>
          </p:nvPr>
        </p:nvSpPr>
        <p:spPr/>
        <p:txBody>
          <a:bodyPr/>
          <a:lstStyle/>
          <a:p>
            <a:r>
              <a:rPr lang="zh-TW" altLang="en-US"/>
              <a:t>教育部資訊及科技教育司</a:t>
            </a:r>
          </a:p>
        </p:txBody>
      </p:sp>
      <p:sp>
        <p:nvSpPr>
          <p:cNvPr id="10" name="投影片編號版面配置區 5">
            <a:extLst>
              <a:ext uri="{FF2B5EF4-FFF2-40B4-BE49-F238E27FC236}">
                <a16:creationId xmlns:a16="http://schemas.microsoft.com/office/drawing/2014/main" id="{40DF60AA-18AB-444C-B55C-1B34F9EAD14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330887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1045801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9" name="投影片編號版面配置區 5">
            <a:extLst>
              <a:ext uri="{FF2B5EF4-FFF2-40B4-BE49-F238E27FC236}">
                <a16:creationId xmlns:a16="http://schemas.microsoft.com/office/drawing/2014/main" id="{8F607448-0C99-453A-B019-685BFD7B086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482418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9" name="投影片編號版面配置區 5">
            <a:extLst>
              <a:ext uri="{FF2B5EF4-FFF2-40B4-BE49-F238E27FC236}">
                <a16:creationId xmlns:a16="http://schemas.microsoft.com/office/drawing/2014/main" id="{0A8603ED-B239-451E-9261-751BA22B50E6}"/>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764195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3" name="投影片編號版面配置區 5">
            <a:extLst>
              <a:ext uri="{FF2B5EF4-FFF2-40B4-BE49-F238E27FC236}">
                <a16:creationId xmlns:a16="http://schemas.microsoft.com/office/drawing/2014/main" id="{2A0C9188-9AB6-430D-91C0-E646448B0C01}"/>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389340231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id="{B14365EB-0D06-4989-BB91-67F69E3B9F1D}"/>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032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ctr">
              <a:defRPr/>
            </a:lvl1pPr>
          </a:lstStyle>
          <a:p>
            <a:r>
              <a:rPr lang="zh-TW" altLang="en-US"/>
              <a:t>按一下以編輯母片標題樣式</a:t>
            </a:r>
            <a:endParaRPr lang="zh-TW" altLang="en-US" dirty="0"/>
          </a:p>
        </p:txBody>
      </p:sp>
      <p:sp>
        <p:nvSpPr>
          <p:cNvPr id="3" name="內容版面配置區 2"/>
          <p:cNvSpPr>
            <a:spLocks noGrp="1"/>
          </p:cNvSpPr>
          <p:nvPr>
            <p:ph idx="1" hasCustomPrompt="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5913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id="{62D2752C-0B9A-4649-91B5-B2F0A8770929}"/>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7856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a:extLst>
              <a:ext uri="{FF2B5EF4-FFF2-40B4-BE49-F238E27FC236}">
                <a16:creationId xmlns:a16="http://schemas.microsoft.com/office/drawing/2014/main" id="{C9B43437-891A-4EF0-AF6B-9BF46E3130FB}"/>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1062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10" name="投影片編號版面配置區 5">
            <a:extLst>
              <a:ext uri="{FF2B5EF4-FFF2-40B4-BE49-F238E27FC236}">
                <a16:creationId xmlns:a16="http://schemas.microsoft.com/office/drawing/2014/main" id="{2B93EC4A-4142-47BE-80AA-92B55DCD3C64}"/>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816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id="{7BF9B512-75E5-4287-92F7-AD948F4E4FB9}"/>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7617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5">
            <a:extLst>
              <a:ext uri="{FF2B5EF4-FFF2-40B4-BE49-F238E27FC236}">
                <a16:creationId xmlns:a16="http://schemas.microsoft.com/office/drawing/2014/main" id="{B12AFC91-6AD4-4E81-A793-8D14C7BA13E7}"/>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669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1200123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a:extLst>
              <a:ext uri="{FF2B5EF4-FFF2-40B4-BE49-F238E27FC236}">
                <a16:creationId xmlns:a16="http://schemas.microsoft.com/office/drawing/2014/main" id="{392DD37D-6731-4829-AC51-D4D18F80EFEE}"/>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9210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a:extLst>
              <a:ext uri="{FF2B5EF4-FFF2-40B4-BE49-F238E27FC236}">
                <a16:creationId xmlns:a16="http://schemas.microsoft.com/office/drawing/2014/main" id="{07F6341C-AD51-47D7-8B2A-4F7F9013794D}"/>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3283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id="{B5B5CA41-0458-4857-9C1D-E081E7B9D6FA}"/>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0365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id="{1E71D2AD-B50D-47E1-ADC8-BAD3D9B68B29}"/>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943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77437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23292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1379046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46520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3CC833-1BCE-4BB7-BBC4-0D731004E831}" type="datetimeFigureOut">
              <a:rPr lang="zh-CN" altLang="en-US" smtClean="0"/>
              <a:pPr/>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11127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CC833-1BCE-4BB7-BBC4-0D731004E831}" type="datetimeFigureOut">
              <a:rPr lang="zh-CN" altLang="en-US" smtClean="0"/>
              <a:pPr/>
              <a:t>2022/8/11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08450-2DDA-4F34-BC4F-E3623B71CED6}" type="slidenum">
              <a:rPr lang="zh-CN" altLang="en-US" smtClean="0"/>
              <a:pPr/>
              <a:t>‹#›</a:t>
            </a:fld>
            <a:endParaRPr lang="zh-CN" altLang="en-US"/>
          </a:p>
        </p:txBody>
      </p:sp>
    </p:spTree>
    <p:extLst>
      <p:ext uri="{BB962C8B-B14F-4D97-AF65-F5344CB8AC3E}">
        <p14:creationId xmlns:p14="http://schemas.microsoft.com/office/powerpoint/2010/main" val="75761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a:t>111.7.26</a:t>
            </a:r>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a:t>教育部資訊及科技教育司</a:t>
            </a:r>
          </a:p>
        </p:txBody>
      </p:sp>
      <p:sp>
        <p:nvSpPr>
          <p:cNvPr id="11" name="投影片編號版面配置區 5">
            <a:extLst>
              <a:ext uri="{FF2B5EF4-FFF2-40B4-BE49-F238E27FC236}">
                <a16:creationId xmlns:a16="http://schemas.microsoft.com/office/drawing/2014/main" id="{458DA36E-33ED-4C1F-82CC-05E2C4952AD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z="1200" smtClean="0">
                <a:solidFill>
                  <a:schemeClr val="tx1">
                    <a:tint val="75000"/>
                  </a:schemeClr>
                </a:solidFill>
              </a:defRPr>
            </a:lvl1pPr>
          </a:lstStyle>
          <a:p>
            <a:pPr algn="r"/>
            <a:fld id="{E139BAAD-7476-414C-B105-1DA9148DC31B}" type="slidenum">
              <a:rPr lang="en-US" altLang="zh-TW" smtClean="0"/>
              <a:pPr algn="r"/>
              <a:t>‹#›</a:t>
            </a:fld>
            <a:endParaRPr lang="zh-TW" altLang="en-US" dirty="0"/>
          </a:p>
        </p:txBody>
      </p:sp>
    </p:spTree>
    <p:extLst>
      <p:ext uri="{BB962C8B-B14F-4D97-AF65-F5344CB8AC3E}">
        <p14:creationId xmlns:p14="http://schemas.microsoft.com/office/powerpoint/2010/main" val="28737142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964588" y="365125"/>
            <a:ext cx="10389211"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139BAAD-7476-414C-B105-1DA9148DC31B}" type="slidenum">
              <a:rPr lang="zh-TW" altLang="en-US" smtClean="0">
                <a:solidFill>
                  <a:prstClr val="black">
                    <a:tint val="75000"/>
                  </a:prstClr>
                </a:solidFill>
              </a:rPr>
              <a:pPr defTabSz="914400"/>
              <a:t>‹#›</a:t>
            </a:fld>
            <a:endParaRPr lang="zh-TW" altLang="en-US">
              <a:solidFill>
                <a:prstClr val="black">
                  <a:tint val="75000"/>
                </a:prstClr>
              </a:solidFill>
            </a:endParaRPr>
          </a:p>
        </p:txBody>
      </p:sp>
    </p:spTree>
    <p:extLst>
      <p:ext uri="{BB962C8B-B14F-4D97-AF65-F5344CB8AC3E}">
        <p14:creationId xmlns:p14="http://schemas.microsoft.com/office/powerpoint/2010/main" val="25284550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9.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zh.unesco.org/news/jiao-ke-wen-zu-zhi-fa-biao-shou-ge-guan-yu-ren-gong-zhi-neng-yu-jiao-yu-gong-shi" TargetMode="External"/><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36.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文本框 62"/>
          <p:cNvSpPr txBox="1"/>
          <p:nvPr/>
        </p:nvSpPr>
        <p:spPr>
          <a:xfrm>
            <a:off x="1986401" y="3212571"/>
            <a:ext cx="8309137" cy="923330"/>
          </a:xfrm>
          <a:prstGeom prst="rect">
            <a:avLst/>
          </a:prstGeom>
          <a:noFill/>
        </p:spPr>
        <p:txBody>
          <a:bodyPr wrap="square" rtlCol="0">
            <a:spAutoFit/>
          </a:bodyPr>
          <a:lstStyle/>
          <a:p>
            <a:pPr algn="ctr"/>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科技領導與數位學習論壇</a:t>
            </a:r>
          </a:p>
        </p:txBody>
      </p:sp>
      <p:sp>
        <p:nvSpPr>
          <p:cNvPr id="64" name="文本框 63"/>
          <p:cNvSpPr txBox="1"/>
          <p:nvPr/>
        </p:nvSpPr>
        <p:spPr>
          <a:xfrm>
            <a:off x="155135" y="4171406"/>
            <a:ext cx="12001500" cy="2585323"/>
          </a:xfrm>
          <a:prstGeom prst="rect">
            <a:avLst/>
          </a:prstGeom>
          <a:noFill/>
        </p:spPr>
        <p:txBody>
          <a:bodyPr wrap="square" rtlCol="0">
            <a:spAutoFit/>
          </a:bodyPr>
          <a:lstStyle/>
          <a:p>
            <a:pPr>
              <a:spcAft>
                <a:spcPts val="600"/>
              </a:spcAft>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主持人：陳佩英委員</a:t>
            </a:r>
            <a:endPar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spcAft>
                <a:spcPts val="600"/>
              </a:spcAft>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主講人：教育部推動中小學數位學習專案辦公室李政軒副執行秘書</a:t>
            </a:r>
            <a:endPar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spcAft>
                <a:spcPts val="600"/>
              </a:spcAft>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與談人：花蓮縣銅蘭國小許壽亮校長、</a:t>
            </a:r>
            <a:endPar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1520825" indent="-85725">
              <a:spcAft>
                <a:spcPts val="600"/>
              </a:spcAft>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嘉義縣數位學習推動辦公室蔡鎮名主任</a:t>
            </a:r>
            <a:endPar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spcAft>
                <a:spcPts val="600"/>
              </a:spcAft>
            </a:pPr>
            <a:endParaRPr lang="zh-TW" altLang="en-US" sz="3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AF072C5A-2907-2FE8-11AB-1DA0E30FE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9925" y="6202081"/>
            <a:ext cx="590795" cy="602368"/>
          </a:xfrm>
          <a:prstGeom prst="ellipse">
            <a:avLst/>
          </a:prstGeom>
        </p:spPr>
      </p:pic>
      <p:sp>
        <p:nvSpPr>
          <p:cNvPr id="17" name="文本框 63">
            <a:extLst>
              <a:ext uri="{FF2B5EF4-FFF2-40B4-BE49-F238E27FC236}">
                <a16:creationId xmlns:a16="http://schemas.microsoft.com/office/drawing/2014/main" id="{7F9D7788-0669-98AC-88F8-08510A9454F6}"/>
              </a:ext>
            </a:extLst>
          </p:cNvPr>
          <p:cNvSpPr txBox="1"/>
          <p:nvPr/>
        </p:nvSpPr>
        <p:spPr>
          <a:xfrm>
            <a:off x="6718611" y="6392124"/>
            <a:ext cx="4801314" cy="400110"/>
          </a:xfrm>
          <a:prstGeom prst="rect">
            <a:avLst/>
          </a:prstGeom>
          <a:noFill/>
        </p:spPr>
        <p:txBody>
          <a:bodyPr wrap="none" rtlCol="0">
            <a:spAutoFit/>
          </a:bodyPr>
          <a:lstStyle/>
          <a:p>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教育部十二年國教新課綱推動專案辦公室</a:t>
            </a:r>
            <a:endParaRPr lang="zh-CN" altLang="en-US"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75C0FE58-01FE-4688-A8E4-95157BB150E6}"/>
              </a:ext>
            </a:extLst>
          </p:cNvPr>
          <p:cNvSpPr/>
          <p:nvPr/>
        </p:nvSpPr>
        <p:spPr>
          <a:xfrm>
            <a:off x="6340230" y="1363176"/>
            <a:ext cx="1494763" cy="1494763"/>
          </a:xfrm>
          <a:prstGeom prst="ellipse">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F51EA288-92A3-0A2A-A61B-45142B48A860}"/>
              </a:ext>
            </a:extLst>
          </p:cNvPr>
          <p:cNvSpPr/>
          <p:nvPr/>
        </p:nvSpPr>
        <p:spPr>
          <a:xfrm>
            <a:off x="2373780" y="1343805"/>
            <a:ext cx="1494763" cy="1494763"/>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988DC20F-73D9-979E-9B50-EEE5CEBED56B}"/>
              </a:ext>
            </a:extLst>
          </p:cNvPr>
          <p:cNvSpPr/>
          <p:nvPr/>
        </p:nvSpPr>
        <p:spPr>
          <a:xfrm>
            <a:off x="4357005" y="1363176"/>
            <a:ext cx="1494763" cy="1494763"/>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EB299C93-9FF0-6DB9-469F-9E7783257BE6}"/>
              </a:ext>
            </a:extLst>
          </p:cNvPr>
          <p:cNvSpPr/>
          <p:nvPr/>
        </p:nvSpPr>
        <p:spPr>
          <a:xfrm>
            <a:off x="8323455" y="1343805"/>
            <a:ext cx="1494763" cy="149476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8131629" y="147327"/>
            <a:ext cx="3931163" cy="369332"/>
          </a:xfrm>
          <a:prstGeom prst="rect">
            <a:avLst/>
          </a:prstGeom>
          <a:noFill/>
          <a:ln>
            <a:solidFill>
              <a:srgbClr val="FF0000"/>
            </a:solidFill>
          </a:ln>
        </p:spPr>
        <p:txBody>
          <a:bodyPr wrap="square" rtlCol="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此為</a:t>
            </a:r>
            <a:r>
              <a:rPr lang="en-US" altLang="zh-TW" b="1" dirty="0">
                <a:solidFill>
                  <a:srgbClr val="FF0000"/>
                </a:solidFill>
                <a:latin typeface="微軟正黑體" panose="020B0604030504040204" pitchFamily="34" charset="-120"/>
                <a:ea typeface="微軟正黑體" panose="020B0604030504040204" pitchFamily="34" charset="-120"/>
              </a:rPr>
              <a:t>8/10</a:t>
            </a:r>
            <a:r>
              <a:rPr lang="zh-TW" altLang="en-US" b="1" dirty="0">
                <a:solidFill>
                  <a:srgbClr val="FF0000"/>
                </a:solidFill>
                <a:latin typeface="微軟正黑體" panose="020B0604030504040204" pitchFamily="34" charset="-120"/>
                <a:ea typeface="微軟正黑體" panose="020B0604030504040204" pitchFamily="34" charset="-120"/>
              </a:rPr>
              <a:t>初稿，以會議當日版本為主</a:t>
            </a:r>
          </a:p>
        </p:txBody>
      </p:sp>
    </p:spTree>
    <p:extLst>
      <p:ext uri="{BB962C8B-B14F-4D97-AF65-F5344CB8AC3E}">
        <p14:creationId xmlns:p14="http://schemas.microsoft.com/office/powerpoint/2010/main" val="339816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6"/>
            <a:ext cx="7665720" cy="909378"/>
          </a:xfrm>
        </p:spPr>
        <p:txBody>
          <a:bodyPr anchor="t"/>
          <a:lstStyle/>
          <a:p>
            <a:r>
              <a:rPr lang="zh-TW" altLang="en-US" b="1" dirty="0">
                <a:solidFill>
                  <a:srgbClr val="F1C232"/>
                </a:solidFill>
                <a:latin typeface="微軟正黑體" panose="020B0604030504040204" pitchFamily="34" charset="-120"/>
                <a:ea typeface="微軟正黑體" panose="020B0604030504040204" pitchFamily="34" charset="-120"/>
                <a:cs typeface="Microsoft JhengHei"/>
                <a:sym typeface="Microsoft JhengHei"/>
              </a:rPr>
              <a:t>協作過程</a:t>
            </a:r>
            <a:endParaRPr lang="zh-TW" altLang="en-US" dirty="0">
              <a:latin typeface="微軟正黑體" panose="020B0604030504040204" pitchFamily="34" charset="-120"/>
              <a:ea typeface="微軟正黑體" panose="020B0604030504040204" pitchFamily="34" charset="-120"/>
            </a:endParaRPr>
          </a:p>
        </p:txBody>
      </p:sp>
      <p:sp>
        <p:nvSpPr>
          <p:cNvPr id="48" name="Google Shape;1475;p42"/>
          <p:cNvSpPr/>
          <p:nvPr/>
        </p:nvSpPr>
        <p:spPr>
          <a:xfrm>
            <a:off x="225467" y="2253778"/>
            <a:ext cx="3571235" cy="732508"/>
          </a:xfrm>
          <a:prstGeom prst="rect">
            <a:avLst/>
          </a:prstGeom>
          <a:noFill/>
          <a:ln>
            <a:noFill/>
          </a:ln>
        </p:spPr>
        <p:txBody>
          <a:bodyPr spcFirstLastPara="1" wrap="square" lIns="91425" tIns="45700" rIns="91425" bIns="45700" anchor="t" anchorCtr="0">
            <a:noAutofit/>
          </a:bodyPr>
          <a:lstStyle/>
          <a:p>
            <a:pPr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進行跨系統、跨單位集思廣益與深度對話，促進相關單位對科技領導與數位教學的共同圖像，並整合既有計畫與資源。</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49" name="Google Shape;1476;p42"/>
          <p:cNvSpPr/>
          <p:nvPr/>
        </p:nvSpPr>
        <p:spPr>
          <a:xfrm>
            <a:off x="299453" y="5096944"/>
            <a:ext cx="3571235" cy="732508"/>
          </a:xfrm>
          <a:prstGeom prst="rect">
            <a:avLst/>
          </a:prstGeom>
          <a:noFill/>
          <a:ln>
            <a:noFill/>
          </a:ln>
        </p:spPr>
        <p:txBody>
          <a:bodyPr spcFirstLastPara="1" wrap="square" lIns="91425" tIns="45700" rIns="91425" bIns="45700" anchor="t" anchorCtr="0">
            <a:noAutofit/>
          </a:bodyPr>
          <a:lstStyle/>
          <a:p>
            <a:pPr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促進各單位對話合作，共同思考邁向未來教育的重要議題。</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0" name="Google Shape;1477;p42"/>
          <p:cNvSpPr/>
          <p:nvPr/>
        </p:nvSpPr>
        <p:spPr>
          <a:xfrm>
            <a:off x="328395" y="4283349"/>
            <a:ext cx="3240000" cy="720000"/>
          </a:xfrm>
          <a:prstGeom prst="rect">
            <a:avLst/>
          </a:prstGeom>
          <a:solidFill>
            <a:srgbClr val="647B86"/>
          </a:solidFill>
          <a:ln>
            <a:noFill/>
          </a:ln>
        </p:spPr>
        <p:txBody>
          <a:bodyPr spcFirstLastPara="1" wrap="square" lIns="0" tIns="0" rIns="0" bIns="0" anchor="ctr" anchorCtr="0">
            <a:noAutofit/>
          </a:bodyPr>
          <a:lstStyle/>
          <a:p>
            <a:pPr lvl="0" algn="ctr">
              <a:buClr>
                <a:srgbClr val="000000"/>
              </a:buClr>
              <a:buSzPts val="1800"/>
            </a:pPr>
            <a:r>
              <a:rPr lang="zh-TW" altLang="en-US" sz="2000" dirty="0">
                <a:solidFill>
                  <a:schemeClr val="lt1"/>
                </a:solidFill>
                <a:latin typeface="微軟正黑體" panose="020B0604030504040204" pitchFamily="34" charset="-120"/>
                <a:ea typeface="微軟正黑體" panose="020B0604030504040204" pitchFamily="34" charset="-120"/>
                <a:cs typeface="Impact"/>
                <a:sym typeface="Impact"/>
              </a:rPr>
              <a:t>辦理跨司署及全國教育局處等級會議</a:t>
            </a:r>
            <a:endParaRPr sz="20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1" name="Google Shape;1478;p42"/>
          <p:cNvSpPr/>
          <p:nvPr/>
        </p:nvSpPr>
        <p:spPr>
          <a:xfrm>
            <a:off x="328395" y="1566948"/>
            <a:ext cx="3240000" cy="720000"/>
          </a:xfrm>
          <a:prstGeom prst="rect">
            <a:avLst/>
          </a:prstGeom>
          <a:solidFill>
            <a:srgbClr val="5EC6D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TW" altLang="en-US" sz="2400" b="0" i="0" u="none" strike="noStrike" cap="none" dirty="0">
                <a:solidFill>
                  <a:schemeClr val="lt1"/>
                </a:solidFill>
                <a:latin typeface="微軟正黑體" panose="020B0604030504040204" pitchFamily="34" charset="-120"/>
                <a:ea typeface="微軟正黑體" panose="020B0604030504040204" pitchFamily="34" charset="-120"/>
                <a:cs typeface="Impact"/>
                <a:sym typeface="Impact"/>
              </a:rPr>
              <a:t>籌組議題工作圈</a:t>
            </a:r>
            <a:endParaRPr sz="2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2" name="Google Shape;1479;p42"/>
          <p:cNvSpPr/>
          <p:nvPr/>
        </p:nvSpPr>
        <p:spPr>
          <a:xfrm>
            <a:off x="7639183" y="2225624"/>
            <a:ext cx="3994762" cy="732508"/>
          </a:xfrm>
          <a:prstGeom prst="rect">
            <a:avLst/>
          </a:prstGeom>
          <a:noFill/>
          <a:ln>
            <a:noFill/>
          </a:ln>
        </p:spPr>
        <p:txBody>
          <a:bodyPr spcFirstLastPara="1" wrap="square" lIns="91425" tIns="45700" rIns="91425" bIns="45700" anchor="t" anchorCtr="0">
            <a:noAutofit/>
          </a:bodyPr>
          <a:lstStyle/>
          <a:p>
            <a:pPr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邀請縣市教育局</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處</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、校長代表、本議題工作圈成員及熟悉議題相關人員參加，加強中央</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地方</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學校對話，瞭解縣市及學校現況困境、關鍵因素並研擬對策。</a:t>
            </a:r>
            <a:endParaRPr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3" name="Google Shape;1480;p42"/>
          <p:cNvSpPr/>
          <p:nvPr/>
        </p:nvSpPr>
        <p:spPr>
          <a:xfrm>
            <a:off x="7730123" y="4283349"/>
            <a:ext cx="3240000" cy="720000"/>
          </a:xfrm>
          <a:prstGeom prst="rect">
            <a:avLst/>
          </a:prstGeom>
          <a:solidFill>
            <a:srgbClr val="F26D64"/>
          </a:solidFill>
          <a:ln>
            <a:noFill/>
          </a:ln>
        </p:spPr>
        <p:txBody>
          <a:bodyPr spcFirstLastPara="1" wrap="square" lIns="0" tIns="0" rIns="0" bIns="0" anchor="ctr" anchorCtr="0">
            <a:noAutofit/>
          </a:bodyPr>
          <a:lstStyle/>
          <a:p>
            <a:pPr lvl="0" algn="ctr">
              <a:buClr>
                <a:srgbClr val="000000"/>
              </a:buClr>
              <a:buSzPts val="1800"/>
            </a:pPr>
            <a:r>
              <a:rPr lang="zh-TW" altLang="en-US" sz="2400" dirty="0">
                <a:solidFill>
                  <a:schemeClr val="lt1"/>
                </a:solidFill>
                <a:latin typeface="微軟正黑體" panose="020B0604030504040204" pitchFamily="34" charset="-120"/>
                <a:ea typeface="微軟正黑體" panose="020B0604030504040204" pitchFamily="34" charset="-120"/>
                <a:cs typeface="Impact"/>
                <a:sym typeface="Impact"/>
              </a:rPr>
              <a:t>提出議題建議書報告</a:t>
            </a:r>
            <a:endParaRPr sz="2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4" name="Google Shape;1481;p42"/>
          <p:cNvSpPr/>
          <p:nvPr/>
        </p:nvSpPr>
        <p:spPr>
          <a:xfrm>
            <a:off x="7730123" y="1566948"/>
            <a:ext cx="3240000" cy="720000"/>
          </a:xfrm>
          <a:prstGeom prst="rect">
            <a:avLst/>
          </a:prstGeom>
          <a:solidFill>
            <a:srgbClr val="F8841D"/>
          </a:solidFill>
          <a:ln>
            <a:noFill/>
          </a:ln>
        </p:spPr>
        <p:txBody>
          <a:bodyPr spcFirstLastPara="1" wrap="square" lIns="0" tIns="0" rIns="0" bIns="0" anchor="ctr" anchorCtr="0">
            <a:noAutofit/>
          </a:bodyPr>
          <a:lstStyle/>
          <a:p>
            <a:pPr lvl="0" algn="ctr">
              <a:buClr>
                <a:srgbClr val="000000"/>
              </a:buClr>
              <a:buSzPts val="1800"/>
            </a:pPr>
            <a:r>
              <a:rPr lang="zh-TW" altLang="en-US" sz="2400" dirty="0">
                <a:solidFill>
                  <a:schemeClr val="lt1"/>
                </a:solidFill>
                <a:latin typeface="微軟正黑體" panose="020B0604030504040204" pitchFamily="34" charset="-120"/>
                <a:ea typeface="微軟正黑體" panose="020B0604030504040204" pitchFamily="34" charset="-120"/>
                <a:cs typeface="Impact"/>
                <a:sym typeface="Impact"/>
              </a:rPr>
              <a:t>辦理分區座談會</a:t>
            </a:r>
            <a:endParaRPr sz="2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5" name="Google Shape;1482;p42"/>
          <p:cNvSpPr/>
          <p:nvPr/>
        </p:nvSpPr>
        <p:spPr>
          <a:xfrm>
            <a:off x="7764447" y="5063291"/>
            <a:ext cx="3994762" cy="1470223"/>
          </a:xfrm>
          <a:prstGeom prst="rect">
            <a:avLst/>
          </a:prstGeom>
          <a:solidFill>
            <a:srgbClr val="FFFFFF">
              <a:alpha val="85098"/>
            </a:srgbClr>
          </a:solidFill>
          <a:ln>
            <a:noFill/>
          </a:ln>
        </p:spPr>
        <p:txBody>
          <a:bodyPr spcFirstLastPara="1" wrap="square" lIns="91425" tIns="45700" rIns="91425" bIns="45700" anchor="t" anchorCtr="0">
            <a:noAutofit/>
          </a:bodyPr>
          <a:lstStyle/>
          <a:p>
            <a:pPr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針對提升校長科技領導能力、深化教師數位教學能力，以及如何培養學生運用科技輔助自主學習能力等項目，分析撰擬。</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grpSp>
        <p:nvGrpSpPr>
          <p:cNvPr id="3" name="群組 2">
            <a:extLst>
              <a:ext uri="{FF2B5EF4-FFF2-40B4-BE49-F238E27FC236}">
                <a16:creationId xmlns:a16="http://schemas.microsoft.com/office/drawing/2014/main" id="{B1E03D47-075D-4088-89A5-B2048CB3A1AB}"/>
              </a:ext>
            </a:extLst>
          </p:cNvPr>
          <p:cNvGrpSpPr/>
          <p:nvPr/>
        </p:nvGrpSpPr>
        <p:grpSpPr>
          <a:xfrm>
            <a:off x="3983338" y="1922456"/>
            <a:ext cx="3523235" cy="3351296"/>
            <a:chOff x="4220229" y="1359008"/>
            <a:chExt cx="3751542" cy="3642324"/>
          </a:xfrm>
        </p:grpSpPr>
        <p:grpSp>
          <p:nvGrpSpPr>
            <p:cNvPr id="27" name="Google Shape;1454;p42"/>
            <p:cNvGrpSpPr/>
            <p:nvPr/>
          </p:nvGrpSpPr>
          <p:grpSpPr>
            <a:xfrm>
              <a:off x="4220229" y="1359008"/>
              <a:ext cx="3751542" cy="3642324"/>
              <a:chOff x="3546700" y="1030452"/>
              <a:chExt cx="5098600" cy="4950164"/>
            </a:xfrm>
          </p:grpSpPr>
          <p:sp>
            <p:nvSpPr>
              <p:cNvPr id="44" name="Google Shape;1456;p42"/>
              <p:cNvSpPr/>
              <p:nvPr/>
            </p:nvSpPr>
            <p:spPr>
              <a:xfrm>
                <a:off x="3546700" y="2424631"/>
                <a:ext cx="2161805" cy="2161805"/>
              </a:xfrm>
              <a:prstGeom prst="diamond">
                <a:avLst/>
              </a:prstGeom>
              <a:solidFill>
                <a:srgbClr val="647B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grpSp>
            <p:nvGrpSpPr>
              <p:cNvPr id="29" name="Google Shape;1460;p42"/>
              <p:cNvGrpSpPr/>
              <p:nvPr/>
            </p:nvGrpSpPr>
            <p:grpSpPr>
              <a:xfrm>
                <a:off x="5015098" y="1030452"/>
                <a:ext cx="2161805" cy="2161805"/>
                <a:chOff x="4495839" y="1527447"/>
                <a:chExt cx="2161805" cy="2161805"/>
              </a:xfrm>
            </p:grpSpPr>
            <p:sp>
              <p:nvSpPr>
                <p:cNvPr id="38" name="Google Shape;1461;p42"/>
                <p:cNvSpPr/>
                <p:nvPr/>
              </p:nvSpPr>
              <p:spPr>
                <a:xfrm>
                  <a:off x="4495839" y="1527447"/>
                  <a:ext cx="2161805" cy="2161805"/>
                </a:xfrm>
                <a:prstGeom prst="diamond">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grpSp>
              <p:nvGrpSpPr>
                <p:cNvPr id="39" name="Google Shape;1462;p42"/>
                <p:cNvGrpSpPr/>
                <p:nvPr/>
              </p:nvGrpSpPr>
              <p:grpSpPr>
                <a:xfrm>
                  <a:off x="5176638" y="2261465"/>
                  <a:ext cx="776998" cy="699300"/>
                  <a:chOff x="6980238" y="2261465"/>
                  <a:chExt cx="349250" cy="314325"/>
                </a:xfrm>
              </p:grpSpPr>
              <p:sp>
                <p:nvSpPr>
                  <p:cNvPr id="40" name="Google Shape;1463;p42"/>
                  <p:cNvSpPr/>
                  <p:nvPr/>
                </p:nvSpPr>
                <p:spPr>
                  <a:xfrm>
                    <a:off x="7024688" y="2261465"/>
                    <a:ext cx="123825" cy="1111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41" name="Google Shape;1464;p42"/>
                  <p:cNvSpPr/>
                  <p:nvPr/>
                </p:nvSpPr>
                <p:spPr>
                  <a:xfrm>
                    <a:off x="6980238" y="2407515"/>
                    <a:ext cx="214312" cy="168275"/>
                  </a:xfrm>
                  <a:custGeom>
                    <a:avLst/>
                    <a:gdLst/>
                    <a:ahLst/>
                    <a:cxnLst/>
                    <a:rect l="l" t="t" r="r" b="b"/>
                    <a:pathLst>
                      <a:path w="19" h="15" extrusionOk="0">
                        <a:moveTo>
                          <a:pt x="10" y="0"/>
                        </a:moveTo>
                        <a:cubicBezTo>
                          <a:pt x="2" y="0"/>
                          <a:pt x="0" y="15"/>
                          <a:pt x="0" y="15"/>
                        </a:cubicBezTo>
                        <a:cubicBezTo>
                          <a:pt x="19" y="15"/>
                          <a:pt x="19" y="15"/>
                          <a:pt x="19" y="15"/>
                        </a:cubicBezTo>
                        <a:cubicBezTo>
                          <a:pt x="19" y="15"/>
                          <a:pt x="17"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42" name="Google Shape;1465;p42"/>
                  <p:cNvSpPr/>
                  <p:nvPr/>
                </p:nvSpPr>
                <p:spPr>
                  <a:xfrm>
                    <a:off x="7216776" y="2339252"/>
                    <a:ext cx="88900" cy="90488"/>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43" name="Google Shape;1466;p42"/>
                  <p:cNvSpPr/>
                  <p:nvPr/>
                </p:nvSpPr>
                <p:spPr>
                  <a:xfrm>
                    <a:off x="7194551" y="2451965"/>
                    <a:ext cx="134937" cy="123825"/>
                  </a:xfrm>
                  <a:custGeom>
                    <a:avLst/>
                    <a:gdLst/>
                    <a:ahLst/>
                    <a:cxnLst/>
                    <a:rect l="l" t="t" r="r" b="b"/>
                    <a:pathLst>
                      <a:path w="12" h="11" extrusionOk="0">
                        <a:moveTo>
                          <a:pt x="6" y="0"/>
                        </a:moveTo>
                        <a:cubicBezTo>
                          <a:pt x="3" y="0"/>
                          <a:pt x="1" y="2"/>
                          <a:pt x="0" y="5"/>
                        </a:cubicBezTo>
                        <a:cubicBezTo>
                          <a:pt x="1" y="8"/>
                          <a:pt x="2" y="11"/>
                          <a:pt x="2" y="11"/>
                        </a:cubicBezTo>
                        <a:cubicBezTo>
                          <a:pt x="12" y="11"/>
                          <a:pt x="12" y="11"/>
                          <a:pt x="12" y="11"/>
                        </a:cubicBezTo>
                        <a:cubicBezTo>
                          <a:pt x="12" y="11"/>
                          <a:pt x="11" y="0"/>
                          <a:pt x="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grpSp>
          </p:grpSp>
          <p:sp>
            <p:nvSpPr>
              <p:cNvPr id="36" name="Google Shape;1468;p42"/>
              <p:cNvSpPr/>
              <p:nvPr/>
            </p:nvSpPr>
            <p:spPr>
              <a:xfrm>
                <a:off x="6483495" y="2424631"/>
                <a:ext cx="2161805" cy="2161805"/>
              </a:xfrm>
              <a:prstGeom prst="diamond">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32" name="Google Shape;1471;p42"/>
              <p:cNvSpPr/>
              <p:nvPr/>
            </p:nvSpPr>
            <p:spPr>
              <a:xfrm>
                <a:off x="5015098" y="3818811"/>
                <a:ext cx="2161805" cy="2161805"/>
              </a:xfrm>
              <a:prstGeom prst="diamond">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grpSp>
        <p:sp>
          <p:nvSpPr>
            <p:cNvPr id="60" name="Google Shape;843;p25"/>
            <p:cNvSpPr/>
            <p:nvPr/>
          </p:nvSpPr>
          <p:spPr>
            <a:xfrm>
              <a:off x="4716688" y="2876910"/>
              <a:ext cx="563340" cy="563340"/>
            </a:xfrm>
            <a:custGeom>
              <a:avLst/>
              <a:gdLst/>
              <a:ahLst/>
              <a:cxnLst/>
              <a:rect l="l" t="t" r="r" b="b"/>
              <a:pathLst>
                <a:path w="292" h="292" extrusionOk="0">
                  <a:moveTo>
                    <a:pt x="146" y="0"/>
                  </a:moveTo>
                  <a:cubicBezTo>
                    <a:pt x="65" y="0"/>
                    <a:pt x="0" y="65"/>
                    <a:pt x="0" y="146"/>
                  </a:cubicBezTo>
                  <a:cubicBezTo>
                    <a:pt x="0" y="226"/>
                    <a:pt x="65" y="292"/>
                    <a:pt x="146" y="292"/>
                  </a:cubicBezTo>
                  <a:cubicBezTo>
                    <a:pt x="226" y="292"/>
                    <a:pt x="292" y="226"/>
                    <a:pt x="292" y="146"/>
                  </a:cubicBezTo>
                  <a:cubicBezTo>
                    <a:pt x="292" y="65"/>
                    <a:pt x="226" y="0"/>
                    <a:pt x="146" y="0"/>
                  </a:cubicBezTo>
                  <a:close/>
                  <a:moveTo>
                    <a:pt x="273" y="141"/>
                  </a:moveTo>
                  <a:cubicBezTo>
                    <a:pt x="216" y="141"/>
                    <a:pt x="216" y="141"/>
                    <a:pt x="216" y="141"/>
                  </a:cubicBezTo>
                  <a:cubicBezTo>
                    <a:pt x="216" y="120"/>
                    <a:pt x="212" y="100"/>
                    <a:pt x="205" y="82"/>
                  </a:cubicBezTo>
                  <a:cubicBezTo>
                    <a:pt x="218" y="77"/>
                    <a:pt x="230" y="70"/>
                    <a:pt x="241" y="61"/>
                  </a:cubicBezTo>
                  <a:cubicBezTo>
                    <a:pt x="260" y="83"/>
                    <a:pt x="272" y="110"/>
                    <a:pt x="273" y="141"/>
                  </a:cubicBezTo>
                  <a:close/>
                  <a:moveTo>
                    <a:pt x="141" y="273"/>
                  </a:moveTo>
                  <a:cubicBezTo>
                    <a:pt x="125" y="260"/>
                    <a:pt x="112" y="243"/>
                    <a:pt x="102" y="223"/>
                  </a:cubicBezTo>
                  <a:cubicBezTo>
                    <a:pt x="114" y="219"/>
                    <a:pt x="128" y="217"/>
                    <a:pt x="141" y="217"/>
                  </a:cubicBezTo>
                  <a:cubicBezTo>
                    <a:pt x="141" y="273"/>
                    <a:pt x="141" y="273"/>
                    <a:pt x="141" y="273"/>
                  </a:cubicBezTo>
                  <a:cubicBezTo>
                    <a:pt x="141" y="273"/>
                    <a:pt x="141" y="273"/>
                    <a:pt x="141" y="273"/>
                  </a:cubicBezTo>
                  <a:close/>
                  <a:moveTo>
                    <a:pt x="151" y="19"/>
                  </a:moveTo>
                  <a:cubicBezTo>
                    <a:pt x="169" y="34"/>
                    <a:pt x="183" y="53"/>
                    <a:pt x="193" y="77"/>
                  </a:cubicBezTo>
                  <a:cubicBezTo>
                    <a:pt x="180" y="81"/>
                    <a:pt x="165" y="84"/>
                    <a:pt x="150" y="84"/>
                  </a:cubicBezTo>
                  <a:cubicBezTo>
                    <a:pt x="150" y="19"/>
                    <a:pt x="150" y="19"/>
                    <a:pt x="150" y="19"/>
                  </a:cubicBezTo>
                  <a:cubicBezTo>
                    <a:pt x="151" y="19"/>
                    <a:pt x="151" y="19"/>
                    <a:pt x="151" y="19"/>
                  </a:cubicBezTo>
                  <a:close/>
                  <a:moveTo>
                    <a:pt x="167" y="20"/>
                  </a:moveTo>
                  <a:cubicBezTo>
                    <a:pt x="193" y="25"/>
                    <a:pt x="216" y="37"/>
                    <a:pt x="234" y="54"/>
                  </a:cubicBezTo>
                  <a:cubicBezTo>
                    <a:pt x="224" y="62"/>
                    <a:pt x="213" y="68"/>
                    <a:pt x="202" y="73"/>
                  </a:cubicBezTo>
                  <a:cubicBezTo>
                    <a:pt x="193" y="53"/>
                    <a:pt x="181" y="35"/>
                    <a:pt x="167" y="20"/>
                  </a:cubicBezTo>
                  <a:close/>
                  <a:moveTo>
                    <a:pt x="141" y="19"/>
                  </a:moveTo>
                  <a:cubicBezTo>
                    <a:pt x="141" y="84"/>
                    <a:pt x="141" y="84"/>
                    <a:pt x="141" y="84"/>
                  </a:cubicBezTo>
                  <a:cubicBezTo>
                    <a:pt x="126" y="84"/>
                    <a:pt x="112" y="81"/>
                    <a:pt x="99" y="77"/>
                  </a:cubicBezTo>
                  <a:cubicBezTo>
                    <a:pt x="108" y="53"/>
                    <a:pt x="123" y="34"/>
                    <a:pt x="141" y="19"/>
                  </a:cubicBezTo>
                  <a:cubicBezTo>
                    <a:pt x="141" y="19"/>
                    <a:pt x="141" y="19"/>
                    <a:pt x="141" y="19"/>
                  </a:cubicBezTo>
                  <a:close/>
                  <a:moveTo>
                    <a:pt x="90" y="73"/>
                  </a:moveTo>
                  <a:cubicBezTo>
                    <a:pt x="78" y="68"/>
                    <a:pt x="67" y="62"/>
                    <a:pt x="57" y="54"/>
                  </a:cubicBezTo>
                  <a:cubicBezTo>
                    <a:pt x="76" y="37"/>
                    <a:pt x="99" y="25"/>
                    <a:pt x="125" y="20"/>
                  </a:cubicBezTo>
                  <a:cubicBezTo>
                    <a:pt x="110" y="35"/>
                    <a:pt x="98" y="53"/>
                    <a:pt x="90" y="73"/>
                  </a:cubicBezTo>
                  <a:close/>
                  <a:moveTo>
                    <a:pt x="95" y="85"/>
                  </a:moveTo>
                  <a:cubicBezTo>
                    <a:pt x="109" y="90"/>
                    <a:pt x="125" y="93"/>
                    <a:pt x="141" y="94"/>
                  </a:cubicBezTo>
                  <a:cubicBezTo>
                    <a:pt x="141" y="141"/>
                    <a:pt x="141" y="141"/>
                    <a:pt x="141" y="141"/>
                  </a:cubicBezTo>
                  <a:cubicBezTo>
                    <a:pt x="85" y="141"/>
                    <a:pt x="85" y="141"/>
                    <a:pt x="85" y="141"/>
                  </a:cubicBezTo>
                  <a:cubicBezTo>
                    <a:pt x="85" y="121"/>
                    <a:pt x="89" y="102"/>
                    <a:pt x="95" y="85"/>
                  </a:cubicBezTo>
                  <a:close/>
                  <a:moveTo>
                    <a:pt x="141" y="150"/>
                  </a:moveTo>
                  <a:cubicBezTo>
                    <a:pt x="141" y="207"/>
                    <a:pt x="141" y="207"/>
                    <a:pt x="141" y="207"/>
                  </a:cubicBezTo>
                  <a:cubicBezTo>
                    <a:pt x="126" y="208"/>
                    <a:pt x="112" y="210"/>
                    <a:pt x="98" y="214"/>
                  </a:cubicBezTo>
                  <a:cubicBezTo>
                    <a:pt x="90" y="195"/>
                    <a:pt x="85" y="173"/>
                    <a:pt x="85" y="150"/>
                  </a:cubicBezTo>
                  <a:lnTo>
                    <a:pt x="141" y="150"/>
                  </a:lnTo>
                  <a:close/>
                  <a:moveTo>
                    <a:pt x="125" y="271"/>
                  </a:moveTo>
                  <a:cubicBezTo>
                    <a:pt x="102" y="267"/>
                    <a:pt x="80" y="257"/>
                    <a:pt x="63" y="242"/>
                  </a:cubicBezTo>
                  <a:cubicBezTo>
                    <a:pt x="73" y="236"/>
                    <a:pt x="83" y="230"/>
                    <a:pt x="93" y="226"/>
                  </a:cubicBezTo>
                  <a:cubicBezTo>
                    <a:pt x="101" y="243"/>
                    <a:pt x="112" y="258"/>
                    <a:pt x="125" y="271"/>
                  </a:cubicBezTo>
                  <a:close/>
                  <a:moveTo>
                    <a:pt x="150" y="273"/>
                  </a:moveTo>
                  <a:cubicBezTo>
                    <a:pt x="150" y="217"/>
                    <a:pt x="150" y="217"/>
                    <a:pt x="150" y="217"/>
                  </a:cubicBezTo>
                  <a:cubicBezTo>
                    <a:pt x="164" y="217"/>
                    <a:pt x="177" y="219"/>
                    <a:pt x="189" y="223"/>
                  </a:cubicBezTo>
                  <a:cubicBezTo>
                    <a:pt x="180" y="243"/>
                    <a:pt x="167" y="260"/>
                    <a:pt x="151" y="273"/>
                  </a:cubicBezTo>
                  <a:cubicBezTo>
                    <a:pt x="151" y="273"/>
                    <a:pt x="151" y="273"/>
                    <a:pt x="150" y="273"/>
                  </a:cubicBezTo>
                  <a:close/>
                  <a:moveTo>
                    <a:pt x="198" y="226"/>
                  </a:moveTo>
                  <a:cubicBezTo>
                    <a:pt x="209" y="230"/>
                    <a:pt x="219" y="236"/>
                    <a:pt x="228" y="242"/>
                  </a:cubicBezTo>
                  <a:cubicBezTo>
                    <a:pt x="211" y="257"/>
                    <a:pt x="190" y="267"/>
                    <a:pt x="167" y="271"/>
                  </a:cubicBezTo>
                  <a:cubicBezTo>
                    <a:pt x="179" y="258"/>
                    <a:pt x="190" y="243"/>
                    <a:pt x="198" y="226"/>
                  </a:cubicBezTo>
                  <a:close/>
                  <a:moveTo>
                    <a:pt x="193" y="214"/>
                  </a:moveTo>
                  <a:cubicBezTo>
                    <a:pt x="180" y="210"/>
                    <a:pt x="165" y="208"/>
                    <a:pt x="150" y="207"/>
                  </a:cubicBezTo>
                  <a:cubicBezTo>
                    <a:pt x="150" y="150"/>
                    <a:pt x="150" y="150"/>
                    <a:pt x="150" y="150"/>
                  </a:cubicBezTo>
                  <a:cubicBezTo>
                    <a:pt x="207" y="150"/>
                    <a:pt x="207" y="150"/>
                    <a:pt x="207" y="150"/>
                  </a:cubicBezTo>
                  <a:cubicBezTo>
                    <a:pt x="206" y="173"/>
                    <a:pt x="201" y="195"/>
                    <a:pt x="193" y="214"/>
                  </a:cubicBezTo>
                  <a:close/>
                  <a:moveTo>
                    <a:pt x="150" y="141"/>
                  </a:moveTo>
                  <a:cubicBezTo>
                    <a:pt x="150" y="94"/>
                    <a:pt x="150" y="94"/>
                    <a:pt x="150" y="94"/>
                  </a:cubicBezTo>
                  <a:cubicBezTo>
                    <a:pt x="167" y="93"/>
                    <a:pt x="182" y="90"/>
                    <a:pt x="197" y="85"/>
                  </a:cubicBezTo>
                  <a:cubicBezTo>
                    <a:pt x="203" y="102"/>
                    <a:pt x="206" y="121"/>
                    <a:pt x="207" y="141"/>
                  </a:cubicBezTo>
                  <a:cubicBezTo>
                    <a:pt x="150" y="141"/>
                    <a:pt x="150" y="141"/>
                    <a:pt x="150" y="141"/>
                  </a:cubicBezTo>
                  <a:close/>
                  <a:moveTo>
                    <a:pt x="51" y="61"/>
                  </a:moveTo>
                  <a:cubicBezTo>
                    <a:pt x="62" y="70"/>
                    <a:pt x="73" y="77"/>
                    <a:pt x="86" y="82"/>
                  </a:cubicBezTo>
                  <a:cubicBezTo>
                    <a:pt x="80" y="100"/>
                    <a:pt x="76" y="120"/>
                    <a:pt x="75" y="141"/>
                  </a:cubicBezTo>
                  <a:cubicBezTo>
                    <a:pt x="19" y="141"/>
                    <a:pt x="19" y="141"/>
                    <a:pt x="19" y="141"/>
                  </a:cubicBezTo>
                  <a:cubicBezTo>
                    <a:pt x="20" y="110"/>
                    <a:pt x="32" y="83"/>
                    <a:pt x="51" y="61"/>
                  </a:cubicBezTo>
                  <a:close/>
                  <a:moveTo>
                    <a:pt x="19" y="150"/>
                  </a:moveTo>
                  <a:cubicBezTo>
                    <a:pt x="75" y="150"/>
                    <a:pt x="75" y="150"/>
                    <a:pt x="75" y="150"/>
                  </a:cubicBezTo>
                  <a:cubicBezTo>
                    <a:pt x="76" y="175"/>
                    <a:pt x="81" y="197"/>
                    <a:pt x="89" y="218"/>
                  </a:cubicBezTo>
                  <a:cubicBezTo>
                    <a:pt x="78" y="222"/>
                    <a:pt x="66" y="229"/>
                    <a:pt x="56" y="236"/>
                  </a:cubicBezTo>
                  <a:cubicBezTo>
                    <a:pt x="34" y="214"/>
                    <a:pt x="20" y="184"/>
                    <a:pt x="19" y="150"/>
                  </a:cubicBezTo>
                  <a:close/>
                  <a:moveTo>
                    <a:pt x="235" y="236"/>
                  </a:moveTo>
                  <a:cubicBezTo>
                    <a:pt x="225" y="229"/>
                    <a:pt x="214" y="222"/>
                    <a:pt x="202" y="218"/>
                  </a:cubicBezTo>
                  <a:cubicBezTo>
                    <a:pt x="211" y="197"/>
                    <a:pt x="216" y="175"/>
                    <a:pt x="216" y="150"/>
                  </a:cubicBezTo>
                  <a:cubicBezTo>
                    <a:pt x="273" y="150"/>
                    <a:pt x="273" y="150"/>
                    <a:pt x="273" y="150"/>
                  </a:cubicBezTo>
                  <a:cubicBezTo>
                    <a:pt x="271" y="184"/>
                    <a:pt x="257" y="214"/>
                    <a:pt x="235" y="2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sp>
          <p:nvSpPr>
            <p:cNvPr id="61" name="Google Shape;1118;p33"/>
            <p:cNvSpPr/>
            <p:nvPr/>
          </p:nvSpPr>
          <p:spPr>
            <a:xfrm>
              <a:off x="6863976" y="2918500"/>
              <a:ext cx="621992" cy="526651"/>
            </a:xfrm>
            <a:custGeom>
              <a:avLst/>
              <a:gdLst/>
              <a:ahLst/>
              <a:cxnLst/>
              <a:rect l="l" t="t" r="r" b="b"/>
              <a:pathLst>
                <a:path w="116" h="98" extrusionOk="0">
                  <a:moveTo>
                    <a:pt x="89" y="35"/>
                  </a:moveTo>
                  <a:cubicBezTo>
                    <a:pt x="89" y="16"/>
                    <a:pt x="69" y="0"/>
                    <a:pt x="45" y="0"/>
                  </a:cubicBezTo>
                  <a:cubicBezTo>
                    <a:pt x="20" y="0"/>
                    <a:pt x="0" y="16"/>
                    <a:pt x="0" y="35"/>
                  </a:cubicBezTo>
                  <a:cubicBezTo>
                    <a:pt x="0" y="45"/>
                    <a:pt x="5" y="55"/>
                    <a:pt x="14" y="61"/>
                  </a:cubicBezTo>
                  <a:cubicBezTo>
                    <a:pt x="15" y="84"/>
                    <a:pt x="15" y="84"/>
                    <a:pt x="15" y="84"/>
                  </a:cubicBezTo>
                  <a:cubicBezTo>
                    <a:pt x="33" y="70"/>
                    <a:pt x="33" y="70"/>
                    <a:pt x="33" y="70"/>
                  </a:cubicBezTo>
                  <a:cubicBezTo>
                    <a:pt x="37" y="71"/>
                    <a:pt x="41" y="71"/>
                    <a:pt x="45" y="71"/>
                  </a:cubicBezTo>
                  <a:cubicBezTo>
                    <a:pt x="69" y="71"/>
                    <a:pt x="89" y="55"/>
                    <a:pt x="89" y="35"/>
                  </a:cubicBezTo>
                  <a:close/>
                  <a:moveTo>
                    <a:pt x="45" y="64"/>
                  </a:moveTo>
                  <a:cubicBezTo>
                    <a:pt x="40" y="64"/>
                    <a:pt x="36" y="63"/>
                    <a:pt x="32" y="62"/>
                  </a:cubicBezTo>
                  <a:cubicBezTo>
                    <a:pt x="20" y="73"/>
                    <a:pt x="20" y="73"/>
                    <a:pt x="20" y="73"/>
                  </a:cubicBezTo>
                  <a:cubicBezTo>
                    <a:pt x="20" y="57"/>
                    <a:pt x="20" y="57"/>
                    <a:pt x="20" y="57"/>
                  </a:cubicBezTo>
                  <a:cubicBezTo>
                    <a:pt x="12" y="52"/>
                    <a:pt x="7" y="44"/>
                    <a:pt x="7" y="35"/>
                  </a:cubicBezTo>
                  <a:cubicBezTo>
                    <a:pt x="7" y="20"/>
                    <a:pt x="24" y="7"/>
                    <a:pt x="45" y="7"/>
                  </a:cubicBezTo>
                  <a:cubicBezTo>
                    <a:pt x="65" y="7"/>
                    <a:pt x="82" y="20"/>
                    <a:pt x="82" y="35"/>
                  </a:cubicBezTo>
                  <a:cubicBezTo>
                    <a:pt x="82" y="51"/>
                    <a:pt x="65" y="64"/>
                    <a:pt x="45" y="64"/>
                  </a:cubicBezTo>
                  <a:close/>
                  <a:moveTo>
                    <a:pt x="93" y="23"/>
                  </a:moveTo>
                  <a:cubicBezTo>
                    <a:pt x="95" y="28"/>
                    <a:pt x="96" y="32"/>
                    <a:pt x="96" y="37"/>
                  </a:cubicBezTo>
                  <a:cubicBezTo>
                    <a:pt x="96" y="49"/>
                    <a:pt x="90" y="59"/>
                    <a:pt x="82" y="66"/>
                  </a:cubicBezTo>
                  <a:cubicBezTo>
                    <a:pt x="73" y="73"/>
                    <a:pt x="61" y="77"/>
                    <a:pt x="48" y="77"/>
                  </a:cubicBezTo>
                  <a:cubicBezTo>
                    <a:pt x="48" y="77"/>
                    <a:pt x="47" y="77"/>
                    <a:pt x="47" y="77"/>
                  </a:cubicBezTo>
                  <a:cubicBezTo>
                    <a:pt x="54" y="82"/>
                    <a:pt x="64" y="86"/>
                    <a:pt x="75" y="86"/>
                  </a:cubicBezTo>
                  <a:cubicBezTo>
                    <a:pt x="79" y="86"/>
                    <a:pt x="82" y="86"/>
                    <a:pt x="86" y="85"/>
                  </a:cubicBezTo>
                  <a:cubicBezTo>
                    <a:pt x="103" y="98"/>
                    <a:pt x="103" y="98"/>
                    <a:pt x="103" y="98"/>
                  </a:cubicBezTo>
                  <a:cubicBezTo>
                    <a:pt x="104" y="77"/>
                    <a:pt x="104" y="77"/>
                    <a:pt x="104" y="77"/>
                  </a:cubicBezTo>
                  <a:cubicBezTo>
                    <a:pt x="112" y="71"/>
                    <a:pt x="116" y="62"/>
                    <a:pt x="116" y="53"/>
                  </a:cubicBezTo>
                  <a:cubicBezTo>
                    <a:pt x="116" y="40"/>
                    <a:pt x="107" y="29"/>
                    <a:pt x="93" y="2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grpSp>
          <p:nvGrpSpPr>
            <p:cNvPr id="62" name="Google Shape;1637;p47"/>
            <p:cNvGrpSpPr/>
            <p:nvPr/>
          </p:nvGrpSpPr>
          <p:grpSpPr>
            <a:xfrm>
              <a:off x="5839797" y="3958970"/>
              <a:ext cx="545289" cy="529443"/>
              <a:chOff x="6251143" y="1082815"/>
              <a:chExt cx="366050" cy="355413"/>
            </a:xfrm>
            <a:solidFill>
              <a:schemeClr val="bg1"/>
            </a:solidFill>
          </p:grpSpPr>
          <p:sp>
            <p:nvSpPr>
              <p:cNvPr id="63" name="Google Shape;1638;p47"/>
              <p:cNvSpPr/>
              <p:nvPr/>
            </p:nvSpPr>
            <p:spPr>
              <a:xfrm>
                <a:off x="6434481" y="1277418"/>
                <a:ext cx="45678" cy="46304"/>
              </a:xfrm>
              <a:custGeom>
                <a:avLst/>
                <a:gdLst/>
                <a:ahLst/>
                <a:cxnLst/>
                <a:rect l="l" t="t" r="r" b="b"/>
                <a:pathLst>
                  <a:path w="21600" h="21600" extrusionOk="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bg1"/>
                  </a:solidFill>
                  <a:latin typeface="微軟正黑體" panose="020B0604030504040204" pitchFamily="34" charset="-120"/>
                  <a:ea typeface="微軟正黑體" panose="020B0604030504040204" pitchFamily="34" charset="-120"/>
                  <a:cs typeface="Calibri"/>
                  <a:sym typeface="Calibri"/>
                </a:endParaRPr>
              </a:p>
            </p:txBody>
          </p:sp>
          <p:sp>
            <p:nvSpPr>
              <p:cNvPr id="64" name="Google Shape;1639;p47"/>
              <p:cNvSpPr/>
              <p:nvPr/>
            </p:nvSpPr>
            <p:spPr>
              <a:xfrm>
                <a:off x="6251143" y="1082815"/>
                <a:ext cx="366050" cy="355413"/>
              </a:xfrm>
              <a:custGeom>
                <a:avLst/>
                <a:gdLst/>
                <a:ahLst/>
                <a:cxnLst/>
                <a:rect l="l" t="t" r="r" b="b"/>
                <a:pathLst>
                  <a:path w="20946" h="21600" extrusionOk="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bg1"/>
                  </a:solidFill>
                  <a:latin typeface="微軟正黑體" panose="020B0604030504040204" pitchFamily="34" charset="-120"/>
                  <a:ea typeface="微軟正黑體" panose="020B0604030504040204" pitchFamily="34" charset="-120"/>
                  <a:cs typeface="Calibri"/>
                  <a:sym typeface="Calibri"/>
                </a:endParaRPr>
              </a:p>
            </p:txBody>
          </p:sp>
        </p:grpSp>
      </p:grpSp>
    </p:spTree>
    <p:extLst>
      <p:ext uri="{BB962C8B-B14F-4D97-AF65-F5344CB8AC3E}">
        <p14:creationId xmlns:p14="http://schemas.microsoft.com/office/powerpoint/2010/main" val="120815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Microsoft JhengHei"/>
                <a:ea typeface="Microsoft JhengHei"/>
                <a:cs typeface="Microsoft JhengHei"/>
                <a:sym typeface="Microsoft JhengHei"/>
              </a:rPr>
              <a:t>科技領導工作圈會議歷程</a:t>
            </a:r>
            <a:endParaRPr lang="zh-TW" altLang="en-US" dirty="0"/>
          </a:p>
        </p:txBody>
      </p:sp>
      <p:sp>
        <p:nvSpPr>
          <p:cNvPr id="37" name="Google Shape;2235;p61">
            <a:extLst>
              <a:ext uri="{FF2B5EF4-FFF2-40B4-BE49-F238E27FC236}">
                <a16:creationId xmlns:a16="http://schemas.microsoft.com/office/drawing/2014/main" id="{EE9A2E30-042A-471D-A7E6-AA992BB767AF}"/>
              </a:ext>
            </a:extLst>
          </p:cNvPr>
          <p:cNvSpPr txBox="1"/>
          <p:nvPr/>
        </p:nvSpPr>
        <p:spPr>
          <a:xfrm>
            <a:off x="8336462" y="3721728"/>
            <a:ext cx="1992353" cy="1372427"/>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1733"/>
              <a:buFont typeface="Arial"/>
              <a:buNone/>
            </a:pPr>
            <a:endParaRPr sz="1400" b="0" i="0" u="none" strike="noStrike" cap="none" dirty="0">
              <a:solidFill>
                <a:srgbClr val="000000"/>
              </a:solidFill>
              <a:latin typeface="Arial"/>
              <a:ea typeface="Arial"/>
              <a:cs typeface="Arial"/>
              <a:sym typeface="Arial"/>
            </a:endParaRPr>
          </a:p>
        </p:txBody>
      </p:sp>
      <p:sp>
        <p:nvSpPr>
          <p:cNvPr id="48" name="Google Shape;2237;p61">
            <a:extLst>
              <a:ext uri="{FF2B5EF4-FFF2-40B4-BE49-F238E27FC236}">
                <a16:creationId xmlns:a16="http://schemas.microsoft.com/office/drawing/2014/main" id="{A2301DD4-A605-47F8-A77C-63DE6C5A0788}"/>
              </a:ext>
            </a:extLst>
          </p:cNvPr>
          <p:cNvSpPr txBox="1"/>
          <p:nvPr/>
        </p:nvSpPr>
        <p:spPr>
          <a:xfrm>
            <a:off x="8658835" y="1458230"/>
            <a:ext cx="1976883"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en-US" altLang="zh-CN" sz="2800" b="1" dirty="0">
                <a:solidFill>
                  <a:schemeClr val="lt1"/>
                </a:solidFill>
                <a:latin typeface="Calibri"/>
                <a:ea typeface="Calibri"/>
                <a:cs typeface="Calibri"/>
                <a:sym typeface="Calibri"/>
              </a:rPr>
              <a:t>111/02/23</a:t>
            </a:r>
          </a:p>
          <a:p>
            <a:pPr lvl="0" algn="ctr">
              <a:lnSpc>
                <a:spcPct val="120000"/>
              </a:lnSpc>
              <a:buClr>
                <a:srgbClr val="000000"/>
              </a:buClr>
              <a:buSzPts val="2400"/>
            </a:pPr>
            <a:r>
              <a:rPr lang="zh-TW" altLang="en-US" sz="2800" b="1" dirty="0">
                <a:solidFill>
                  <a:schemeClr val="lt1"/>
                </a:solidFill>
                <a:latin typeface="Calibri"/>
                <a:ea typeface="Calibri"/>
                <a:cs typeface="Calibri"/>
                <a:sym typeface="Calibri"/>
              </a:rPr>
              <a:t>第</a:t>
            </a:r>
            <a:r>
              <a:rPr lang="en-US" altLang="zh-TW" sz="2800" b="1" dirty="0">
                <a:solidFill>
                  <a:schemeClr val="lt1"/>
                </a:solidFill>
                <a:latin typeface="Calibri"/>
                <a:ea typeface="Calibri"/>
                <a:cs typeface="Calibri"/>
                <a:sym typeface="Calibri"/>
              </a:rPr>
              <a:t>2</a:t>
            </a:r>
            <a:r>
              <a:rPr lang="zh-TW" altLang="en-US" sz="2800" b="1" dirty="0">
                <a:solidFill>
                  <a:schemeClr val="lt1"/>
                </a:solidFill>
                <a:latin typeface="Calibri"/>
                <a:ea typeface="Calibri"/>
                <a:cs typeface="Calibri"/>
                <a:sym typeface="Calibri"/>
              </a:rPr>
              <a:t>次會議</a:t>
            </a:r>
            <a:endParaRPr sz="2400" b="1" i="0" u="none" strike="noStrike" cap="none" dirty="0">
              <a:solidFill>
                <a:schemeClr val="lt1"/>
              </a:solidFill>
              <a:latin typeface="Calibri"/>
              <a:ea typeface="Calibri"/>
              <a:cs typeface="Calibri"/>
              <a:sym typeface="Calibri"/>
            </a:endParaRPr>
          </a:p>
        </p:txBody>
      </p:sp>
      <p:grpSp>
        <p:nvGrpSpPr>
          <p:cNvPr id="3" name="群組 2"/>
          <p:cNvGrpSpPr/>
          <p:nvPr/>
        </p:nvGrpSpPr>
        <p:grpSpPr>
          <a:xfrm>
            <a:off x="885726" y="1233864"/>
            <a:ext cx="10169583" cy="3960158"/>
            <a:chOff x="951044" y="1133997"/>
            <a:chExt cx="10169583" cy="3960158"/>
          </a:xfrm>
        </p:grpSpPr>
        <p:sp>
          <p:nvSpPr>
            <p:cNvPr id="55" name="Google Shape;2771;p76">
              <a:extLst>
                <a:ext uri="{FF2B5EF4-FFF2-40B4-BE49-F238E27FC236}">
                  <a16:creationId xmlns:a16="http://schemas.microsoft.com/office/drawing/2014/main" id="{0FD7DF69-3728-422E-93E5-0E43E93F93BF}"/>
                </a:ext>
              </a:extLst>
            </p:cNvPr>
            <p:cNvSpPr/>
            <p:nvPr/>
          </p:nvSpPr>
          <p:spPr>
            <a:xfrm>
              <a:off x="1204270" y="1403323"/>
              <a:ext cx="1509399" cy="1503783"/>
            </a:xfrm>
            <a:prstGeom prst="ellipse">
              <a:avLst/>
            </a:prstGeom>
            <a:solidFill>
              <a:srgbClr val="936C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 name="群組 1"/>
            <p:cNvGrpSpPr/>
            <p:nvPr/>
          </p:nvGrpSpPr>
          <p:grpSpPr>
            <a:xfrm>
              <a:off x="951044" y="1133997"/>
              <a:ext cx="10169583" cy="3960158"/>
              <a:chOff x="951044" y="1133997"/>
              <a:chExt cx="10169583" cy="3960158"/>
            </a:xfrm>
          </p:grpSpPr>
          <p:cxnSp>
            <p:nvCxnSpPr>
              <p:cNvPr id="36" name="Google Shape;2229;p61">
                <a:extLst>
                  <a:ext uri="{FF2B5EF4-FFF2-40B4-BE49-F238E27FC236}">
                    <a16:creationId xmlns:a16="http://schemas.microsoft.com/office/drawing/2014/main" id="{433F25FE-E272-44EF-B7B7-C30FB0C95403}"/>
                  </a:ext>
                </a:extLst>
              </p:cNvPr>
              <p:cNvCxnSpPr>
                <a:cxnSpLocks/>
              </p:cNvCxnSpPr>
              <p:nvPr/>
            </p:nvCxnSpPr>
            <p:spPr>
              <a:xfrm>
                <a:off x="4623199" y="2595046"/>
                <a:ext cx="2784696" cy="11487"/>
              </a:xfrm>
              <a:prstGeom prst="straightConnector1">
                <a:avLst/>
              </a:prstGeom>
              <a:noFill/>
              <a:ln w="28575" cap="flat" cmpd="sng">
                <a:solidFill>
                  <a:schemeClr val="lt1"/>
                </a:solidFill>
                <a:prstDash val="solid"/>
                <a:miter lim="800000"/>
                <a:headEnd type="none" w="sm" len="sm"/>
                <a:tailEnd type="none" w="sm" len="sm"/>
              </a:ln>
            </p:spPr>
          </p:cxnSp>
          <p:sp>
            <p:nvSpPr>
              <p:cNvPr id="49" name="Google Shape;2765;p76">
                <a:extLst>
                  <a:ext uri="{FF2B5EF4-FFF2-40B4-BE49-F238E27FC236}">
                    <a16:creationId xmlns:a16="http://schemas.microsoft.com/office/drawing/2014/main" id="{81F5A85E-AC27-4BE3-A91E-C405144B2EC3}"/>
                  </a:ext>
                </a:extLst>
              </p:cNvPr>
              <p:cNvSpPr/>
              <p:nvPr/>
            </p:nvSpPr>
            <p:spPr>
              <a:xfrm>
                <a:off x="960193" y="1133997"/>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oval"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2766;p76">
                <a:extLst>
                  <a:ext uri="{FF2B5EF4-FFF2-40B4-BE49-F238E27FC236}">
                    <a16:creationId xmlns:a16="http://schemas.microsoft.com/office/drawing/2014/main" id="{D2D04E23-6C77-430B-929B-3B5A5D0B17FD}"/>
                  </a:ext>
                </a:extLst>
              </p:cNvPr>
              <p:cNvSpPr/>
              <p:nvPr/>
            </p:nvSpPr>
            <p:spPr>
              <a:xfrm>
                <a:off x="2991223" y="1133997"/>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2767;p76">
                <a:extLst>
                  <a:ext uri="{FF2B5EF4-FFF2-40B4-BE49-F238E27FC236}">
                    <a16:creationId xmlns:a16="http://schemas.microsoft.com/office/drawing/2014/main" id="{8E3F0CD9-A505-49B4-8211-80BD518EBAFA}"/>
                  </a:ext>
                </a:extLst>
              </p:cNvPr>
              <p:cNvSpPr/>
              <p:nvPr/>
            </p:nvSpPr>
            <p:spPr>
              <a:xfrm>
                <a:off x="5022253" y="1133997"/>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2768;p76">
                <a:extLst>
                  <a:ext uri="{FF2B5EF4-FFF2-40B4-BE49-F238E27FC236}">
                    <a16:creationId xmlns:a16="http://schemas.microsoft.com/office/drawing/2014/main" id="{8C82CB2A-A0F9-4248-A5D6-AAE3300CE84E}"/>
                  </a:ext>
                </a:extLst>
              </p:cNvPr>
              <p:cNvSpPr/>
              <p:nvPr/>
            </p:nvSpPr>
            <p:spPr>
              <a:xfrm>
                <a:off x="7053283" y="1133997"/>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2769;p76">
                <a:extLst>
                  <a:ext uri="{FF2B5EF4-FFF2-40B4-BE49-F238E27FC236}">
                    <a16:creationId xmlns:a16="http://schemas.microsoft.com/office/drawing/2014/main" id="{CD93E35F-5E02-4BD6-B670-F8363207F39B}"/>
                  </a:ext>
                </a:extLst>
              </p:cNvPr>
              <p:cNvSpPr/>
              <p:nvPr/>
            </p:nvSpPr>
            <p:spPr>
              <a:xfrm>
                <a:off x="9084313" y="1133997"/>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2770;p76">
                <a:extLst>
                  <a:ext uri="{FF2B5EF4-FFF2-40B4-BE49-F238E27FC236}">
                    <a16:creationId xmlns:a16="http://schemas.microsoft.com/office/drawing/2014/main" id="{15D2DFD1-4DFC-4D2D-A922-6F433AB8E2C9}"/>
                  </a:ext>
                </a:extLst>
              </p:cNvPr>
              <p:cNvSpPr/>
              <p:nvPr/>
            </p:nvSpPr>
            <p:spPr>
              <a:xfrm>
                <a:off x="3213184" y="1393980"/>
                <a:ext cx="1571264" cy="1513127"/>
              </a:xfrm>
              <a:prstGeom prst="ellipse">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2772;p76">
                <a:extLst>
                  <a:ext uri="{FF2B5EF4-FFF2-40B4-BE49-F238E27FC236}">
                    <a16:creationId xmlns:a16="http://schemas.microsoft.com/office/drawing/2014/main" id="{F795B229-7D28-442B-8F1C-3E5042A647B3}"/>
                  </a:ext>
                </a:extLst>
              </p:cNvPr>
              <p:cNvSpPr/>
              <p:nvPr/>
            </p:nvSpPr>
            <p:spPr>
              <a:xfrm>
                <a:off x="7253754" y="1403324"/>
                <a:ext cx="1596074" cy="1503784"/>
              </a:xfrm>
              <a:prstGeom prst="ellipse">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2773;p76">
                <a:extLst>
                  <a:ext uri="{FF2B5EF4-FFF2-40B4-BE49-F238E27FC236}">
                    <a16:creationId xmlns:a16="http://schemas.microsoft.com/office/drawing/2014/main" id="{9C431410-6E90-4126-8B09-089C371937FF}"/>
                  </a:ext>
                </a:extLst>
              </p:cNvPr>
              <p:cNvSpPr/>
              <p:nvPr/>
            </p:nvSpPr>
            <p:spPr>
              <a:xfrm>
                <a:off x="9284784" y="1397410"/>
                <a:ext cx="1580358" cy="1538807"/>
              </a:xfrm>
              <a:prstGeom prst="ellipse">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2774;p76">
                <a:extLst>
                  <a:ext uri="{FF2B5EF4-FFF2-40B4-BE49-F238E27FC236}">
                    <a16:creationId xmlns:a16="http://schemas.microsoft.com/office/drawing/2014/main" id="{3C845E46-BA1C-4D47-85F4-5ECB139209E0}"/>
                  </a:ext>
                </a:extLst>
              </p:cNvPr>
              <p:cNvSpPr/>
              <p:nvPr/>
            </p:nvSpPr>
            <p:spPr>
              <a:xfrm>
                <a:off x="5215202" y="1403323"/>
                <a:ext cx="1631500" cy="1521405"/>
              </a:xfrm>
              <a:prstGeom prst="ellipse">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2794;p76">
                <a:extLst>
                  <a:ext uri="{FF2B5EF4-FFF2-40B4-BE49-F238E27FC236}">
                    <a16:creationId xmlns:a16="http://schemas.microsoft.com/office/drawing/2014/main" id="{E343BB67-283E-4BAF-8CF0-167B3FF379CF}"/>
                  </a:ext>
                </a:extLst>
              </p:cNvPr>
              <p:cNvSpPr txBox="1"/>
              <p:nvPr/>
            </p:nvSpPr>
            <p:spPr>
              <a:xfrm>
                <a:off x="951044" y="3452653"/>
                <a:ext cx="1980000" cy="1641502"/>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諮詢委員邀請名單確認</a:t>
                </a: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確立任務目標、重點與分組任務規劃</a:t>
                </a:r>
              </a:p>
            </p:txBody>
          </p:sp>
          <p:sp>
            <p:nvSpPr>
              <p:cNvPr id="60" name="Google Shape;2795;p76">
                <a:extLst>
                  <a:ext uri="{FF2B5EF4-FFF2-40B4-BE49-F238E27FC236}">
                    <a16:creationId xmlns:a16="http://schemas.microsoft.com/office/drawing/2014/main" id="{FA7C17F5-F316-4256-9AF6-D110C230C9A1}"/>
                  </a:ext>
                </a:extLst>
              </p:cNvPr>
              <p:cNvSpPr txBox="1"/>
              <p:nvPr/>
            </p:nvSpPr>
            <p:spPr>
              <a:xfrm>
                <a:off x="5095726" y="3015354"/>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en-US" altLang="zh-TW" sz="2000" b="1" dirty="0">
                    <a:solidFill>
                      <a:srgbClr val="5EC6D3"/>
                    </a:solidFill>
                    <a:latin typeface="Calibri"/>
                    <a:ea typeface="Calibri"/>
                    <a:cs typeface="Calibri"/>
                    <a:sym typeface="Calibri"/>
                  </a:rPr>
                  <a:t>111/02/23</a:t>
                </a:r>
              </a:p>
              <a:p>
                <a:pPr lvl="0" algn="ctr">
                  <a:lnSpc>
                    <a:spcPct val="120000"/>
                  </a:lnSpc>
                  <a:buClr>
                    <a:srgbClr val="000000"/>
                  </a:buClr>
                  <a:buSzPts val="1800"/>
                </a:pPr>
                <a:endParaRPr lang="zh-CN" altLang="en-US" b="1" dirty="0">
                  <a:solidFill>
                    <a:srgbClr val="5EC6D3"/>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800"/>
                  <a:buFont typeface="Arial"/>
                  <a:buNone/>
                </a:pPr>
                <a:endParaRPr sz="1800" b="1" i="0" u="none" strike="noStrike" cap="none" dirty="0">
                  <a:solidFill>
                    <a:srgbClr val="5EC6D3"/>
                  </a:solidFill>
                  <a:latin typeface="Calibri"/>
                  <a:ea typeface="Calibri"/>
                  <a:cs typeface="Calibri"/>
                  <a:sym typeface="Calibri"/>
                </a:endParaRPr>
              </a:p>
            </p:txBody>
          </p:sp>
          <p:sp>
            <p:nvSpPr>
              <p:cNvPr id="61" name="Google Shape;2797;p76">
                <a:extLst>
                  <a:ext uri="{FF2B5EF4-FFF2-40B4-BE49-F238E27FC236}">
                    <a16:creationId xmlns:a16="http://schemas.microsoft.com/office/drawing/2014/main" id="{0A4C5A8B-86C8-44A8-B475-FEC368DA475C}"/>
                  </a:ext>
                </a:extLst>
              </p:cNvPr>
              <p:cNvSpPr txBox="1"/>
              <p:nvPr/>
            </p:nvSpPr>
            <p:spPr>
              <a:xfrm>
                <a:off x="3035210" y="3015354"/>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en-US" altLang="zh-CN" sz="2000" b="1" dirty="0">
                    <a:solidFill>
                      <a:srgbClr val="9BBB40"/>
                    </a:solidFill>
                    <a:latin typeface="Calibri"/>
                    <a:ea typeface="Calibri"/>
                    <a:cs typeface="Calibri"/>
                    <a:sym typeface="Calibri"/>
                  </a:rPr>
                  <a:t>110/11/29</a:t>
                </a:r>
              </a:p>
              <a:p>
                <a:pPr lvl="0" algn="ctr">
                  <a:lnSpc>
                    <a:spcPct val="120000"/>
                  </a:lnSpc>
                  <a:buClr>
                    <a:srgbClr val="000000"/>
                  </a:buClr>
                  <a:buSzPts val="1800"/>
                </a:pPr>
                <a:endParaRPr lang="zh-CN" altLang="en-US" b="1" dirty="0">
                  <a:solidFill>
                    <a:srgbClr val="9BBB40"/>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800"/>
                  <a:buFont typeface="Arial"/>
                  <a:buNone/>
                </a:pPr>
                <a:endParaRPr sz="1800" b="1" i="0" u="none" strike="noStrike" cap="none" dirty="0">
                  <a:solidFill>
                    <a:srgbClr val="9BBB40"/>
                  </a:solidFill>
                  <a:latin typeface="Calibri"/>
                  <a:ea typeface="Calibri"/>
                  <a:cs typeface="Calibri"/>
                  <a:sym typeface="Calibri"/>
                </a:endParaRPr>
              </a:p>
            </p:txBody>
          </p:sp>
          <p:sp>
            <p:nvSpPr>
              <p:cNvPr id="62" name="Google Shape;2799;p76">
                <a:extLst>
                  <a:ext uri="{FF2B5EF4-FFF2-40B4-BE49-F238E27FC236}">
                    <a16:creationId xmlns:a16="http://schemas.microsoft.com/office/drawing/2014/main" id="{FA7E88D9-5B40-412E-81B0-54460069F8E1}"/>
                  </a:ext>
                </a:extLst>
              </p:cNvPr>
              <p:cNvSpPr txBox="1"/>
              <p:nvPr/>
            </p:nvSpPr>
            <p:spPr>
              <a:xfrm>
                <a:off x="7087297" y="3015354"/>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en-US" altLang="zh-TW" sz="2000" b="1" dirty="0">
                    <a:solidFill>
                      <a:srgbClr val="F8841D"/>
                    </a:solidFill>
                    <a:latin typeface="Calibri"/>
                    <a:ea typeface="Calibri"/>
                    <a:cs typeface="Calibri"/>
                    <a:sym typeface="Calibri"/>
                  </a:rPr>
                  <a:t>111/04/06-20</a:t>
                </a:r>
              </a:p>
              <a:p>
                <a:pPr marL="0" marR="0" lvl="0" indent="0" algn="ctr" rtl="0">
                  <a:lnSpc>
                    <a:spcPct val="120000"/>
                  </a:lnSpc>
                  <a:spcBef>
                    <a:spcPts val="0"/>
                  </a:spcBef>
                  <a:spcAft>
                    <a:spcPts val="0"/>
                  </a:spcAft>
                  <a:buClr>
                    <a:srgbClr val="000000"/>
                  </a:buClr>
                  <a:buSzPts val="1800"/>
                  <a:buFont typeface="Arial"/>
                  <a:buNone/>
                </a:pPr>
                <a:endParaRPr sz="1800" b="1" i="0" u="none" strike="noStrike" cap="none" dirty="0">
                  <a:solidFill>
                    <a:srgbClr val="F8841D"/>
                  </a:solidFill>
                  <a:latin typeface="Calibri"/>
                  <a:ea typeface="Calibri"/>
                  <a:cs typeface="Calibri"/>
                  <a:sym typeface="Calibri"/>
                </a:endParaRPr>
              </a:p>
            </p:txBody>
          </p:sp>
          <p:sp>
            <p:nvSpPr>
              <p:cNvPr id="63" name="Google Shape;2801;p76">
                <a:extLst>
                  <a:ext uri="{FF2B5EF4-FFF2-40B4-BE49-F238E27FC236}">
                    <a16:creationId xmlns:a16="http://schemas.microsoft.com/office/drawing/2014/main" id="{E6674981-CCBF-4CF3-9014-612AA428C10B}"/>
                  </a:ext>
                </a:extLst>
              </p:cNvPr>
              <p:cNvSpPr txBox="1"/>
              <p:nvPr/>
            </p:nvSpPr>
            <p:spPr>
              <a:xfrm>
                <a:off x="9113340" y="3015354"/>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en-US" altLang="zh-TW" sz="2000" b="1" dirty="0">
                    <a:solidFill>
                      <a:srgbClr val="F26D64"/>
                    </a:solidFill>
                    <a:latin typeface="Calibri"/>
                    <a:ea typeface="Calibri"/>
                    <a:cs typeface="Calibri"/>
                    <a:sym typeface="Calibri"/>
                  </a:rPr>
                  <a:t>111/04/27</a:t>
                </a:r>
              </a:p>
              <a:p>
                <a:pPr lvl="0" algn="ctr">
                  <a:lnSpc>
                    <a:spcPct val="120000"/>
                  </a:lnSpc>
                  <a:buClr>
                    <a:srgbClr val="000000"/>
                  </a:buClr>
                  <a:buSzPts val="1800"/>
                </a:pPr>
                <a:endParaRPr lang="zh-CN" altLang="en-US" b="1" dirty="0">
                  <a:solidFill>
                    <a:srgbClr val="F26D64"/>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800"/>
                  <a:buFont typeface="Arial"/>
                  <a:buNone/>
                </a:pPr>
                <a:endParaRPr sz="1800" b="1" i="0" u="none" strike="noStrike" cap="none" dirty="0">
                  <a:solidFill>
                    <a:srgbClr val="F26D64"/>
                  </a:solidFill>
                  <a:latin typeface="Calibri"/>
                  <a:ea typeface="Calibri"/>
                  <a:cs typeface="Calibri"/>
                  <a:sym typeface="Calibri"/>
                </a:endParaRPr>
              </a:p>
            </p:txBody>
          </p:sp>
          <p:sp>
            <p:nvSpPr>
              <p:cNvPr id="64" name="Google Shape;2803;p76">
                <a:extLst>
                  <a:ext uri="{FF2B5EF4-FFF2-40B4-BE49-F238E27FC236}">
                    <a16:creationId xmlns:a16="http://schemas.microsoft.com/office/drawing/2014/main" id="{2F9CD2A7-DDC7-4A66-B569-A438BCF8B015}"/>
                  </a:ext>
                </a:extLst>
              </p:cNvPr>
              <p:cNvSpPr txBox="1"/>
              <p:nvPr/>
            </p:nvSpPr>
            <p:spPr>
              <a:xfrm>
                <a:off x="1069281" y="2977310"/>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en-US" altLang="zh-CN" sz="2000" b="1" dirty="0">
                    <a:solidFill>
                      <a:srgbClr val="936CAF"/>
                    </a:solidFill>
                    <a:latin typeface="Calibri"/>
                    <a:ea typeface="Calibri"/>
                    <a:cs typeface="Calibri"/>
                    <a:sym typeface="Calibri"/>
                  </a:rPr>
                  <a:t>110/10/21</a:t>
                </a:r>
              </a:p>
            </p:txBody>
          </p:sp>
          <p:sp>
            <p:nvSpPr>
              <p:cNvPr id="65" name="矩形 64">
                <a:extLst>
                  <a:ext uri="{FF2B5EF4-FFF2-40B4-BE49-F238E27FC236}">
                    <a16:creationId xmlns:a16="http://schemas.microsoft.com/office/drawing/2014/main" id="{29AC2865-13C3-470E-B040-2E9CF8FF8827}"/>
                  </a:ext>
                </a:extLst>
              </p:cNvPr>
              <p:cNvSpPr/>
              <p:nvPr/>
            </p:nvSpPr>
            <p:spPr>
              <a:xfrm>
                <a:off x="3244714" y="1897648"/>
                <a:ext cx="1571264" cy="503728"/>
              </a:xfrm>
              <a:prstGeom prst="rect">
                <a:avLst/>
              </a:prstGeom>
            </p:spPr>
            <p:txBody>
              <a:bodyPr wrap="none">
                <a:spAutoFit/>
              </a:bodyPr>
              <a:lstStyle/>
              <a:p>
                <a:pPr lvl="0" algn="ctr">
                  <a:lnSpc>
                    <a:spcPct val="120000"/>
                  </a:lnSpc>
                  <a:buClr>
                    <a:srgbClr val="000000"/>
                  </a:buClr>
                  <a:buSzPts val="1800"/>
                </a:pPr>
                <a:r>
                  <a:rPr lang="zh-CN" altLang="en-US" sz="2400" b="1" dirty="0">
                    <a:solidFill>
                      <a:schemeClr val="bg1">
                        <a:lumMod val="95000"/>
                      </a:schemeClr>
                    </a:solidFill>
                    <a:latin typeface="Calibri"/>
                    <a:ea typeface="Calibri"/>
                    <a:cs typeface="Calibri"/>
                    <a:sym typeface="Calibri"/>
                  </a:rPr>
                  <a:t>第</a:t>
                </a:r>
                <a:r>
                  <a:rPr lang="en-US" altLang="zh-CN" sz="2400" b="1" dirty="0">
                    <a:solidFill>
                      <a:schemeClr val="bg1">
                        <a:lumMod val="95000"/>
                      </a:schemeClr>
                    </a:solidFill>
                    <a:latin typeface="Calibri"/>
                    <a:ea typeface="Calibri"/>
                    <a:cs typeface="Calibri"/>
                    <a:sym typeface="Calibri"/>
                  </a:rPr>
                  <a:t>1</a:t>
                </a:r>
                <a:r>
                  <a:rPr lang="zh-CN" altLang="en-US" sz="2400" b="1" dirty="0">
                    <a:solidFill>
                      <a:schemeClr val="bg1">
                        <a:lumMod val="95000"/>
                      </a:schemeClr>
                    </a:solidFill>
                    <a:latin typeface="Calibri"/>
                    <a:ea typeface="Calibri"/>
                    <a:cs typeface="Calibri"/>
                    <a:sym typeface="Calibri"/>
                  </a:rPr>
                  <a:t>次會議</a:t>
                </a:r>
              </a:p>
            </p:txBody>
          </p:sp>
          <p:sp>
            <p:nvSpPr>
              <p:cNvPr id="66" name="Google Shape;2803;p76">
                <a:extLst>
                  <a:ext uri="{FF2B5EF4-FFF2-40B4-BE49-F238E27FC236}">
                    <a16:creationId xmlns:a16="http://schemas.microsoft.com/office/drawing/2014/main" id="{C8FE7258-4411-43B8-9BF1-6FD2CDE6EF6D}"/>
                  </a:ext>
                </a:extLst>
              </p:cNvPr>
              <p:cNvSpPr txBox="1"/>
              <p:nvPr/>
            </p:nvSpPr>
            <p:spPr>
              <a:xfrm>
                <a:off x="960193" y="1839956"/>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zh-CN" altLang="en-US" sz="2400" b="1" dirty="0">
                    <a:solidFill>
                      <a:schemeClr val="bg1">
                        <a:lumMod val="95000"/>
                      </a:schemeClr>
                    </a:solidFill>
                    <a:latin typeface="Calibri"/>
                    <a:ea typeface="Calibri"/>
                    <a:cs typeface="Calibri"/>
                    <a:sym typeface="Calibri"/>
                  </a:rPr>
                  <a:t>規劃會議</a:t>
                </a:r>
              </a:p>
              <a:p>
                <a:pPr marL="0" marR="0" lvl="0" indent="0" algn="ctr" rtl="0">
                  <a:lnSpc>
                    <a:spcPct val="120000"/>
                  </a:lnSpc>
                  <a:spcBef>
                    <a:spcPts val="0"/>
                  </a:spcBef>
                  <a:spcAft>
                    <a:spcPts val="0"/>
                  </a:spcAft>
                  <a:buClr>
                    <a:srgbClr val="000000"/>
                  </a:buClr>
                  <a:buSzPts val="1800"/>
                  <a:buFont typeface="Arial"/>
                  <a:buNone/>
                </a:pPr>
                <a:endParaRPr sz="1800" b="1" i="0" u="none" strike="noStrike" cap="none" dirty="0">
                  <a:solidFill>
                    <a:srgbClr val="936CAF"/>
                  </a:solidFill>
                  <a:latin typeface="Calibri"/>
                  <a:ea typeface="Calibri"/>
                  <a:cs typeface="Calibri"/>
                  <a:sym typeface="Calibri"/>
                </a:endParaRPr>
              </a:p>
            </p:txBody>
          </p:sp>
          <p:sp>
            <p:nvSpPr>
              <p:cNvPr id="67" name="矩形 66">
                <a:extLst>
                  <a:ext uri="{FF2B5EF4-FFF2-40B4-BE49-F238E27FC236}">
                    <a16:creationId xmlns:a16="http://schemas.microsoft.com/office/drawing/2014/main" id="{B5679CAC-0B51-438D-9E5C-A7C27A86C614}"/>
                  </a:ext>
                </a:extLst>
              </p:cNvPr>
              <p:cNvSpPr/>
              <p:nvPr/>
            </p:nvSpPr>
            <p:spPr>
              <a:xfrm>
                <a:off x="5281548" y="1867230"/>
                <a:ext cx="1571264" cy="503728"/>
              </a:xfrm>
              <a:prstGeom prst="rect">
                <a:avLst/>
              </a:prstGeom>
            </p:spPr>
            <p:txBody>
              <a:bodyPr wrap="none">
                <a:spAutoFit/>
              </a:bodyPr>
              <a:lstStyle/>
              <a:p>
                <a:pPr lvl="0" algn="ctr">
                  <a:lnSpc>
                    <a:spcPct val="120000"/>
                  </a:lnSpc>
                  <a:buClr>
                    <a:srgbClr val="000000"/>
                  </a:buClr>
                  <a:buSzPts val="1800"/>
                </a:pPr>
                <a:r>
                  <a:rPr lang="zh-CN" altLang="en-US" sz="2400" b="1" dirty="0">
                    <a:solidFill>
                      <a:schemeClr val="bg1">
                        <a:lumMod val="95000"/>
                      </a:schemeClr>
                    </a:solidFill>
                    <a:latin typeface="Calibri"/>
                    <a:ea typeface="Calibri"/>
                    <a:cs typeface="Calibri"/>
                    <a:sym typeface="Calibri"/>
                  </a:rPr>
                  <a:t>第</a:t>
                </a:r>
                <a:r>
                  <a:rPr lang="en-US" altLang="zh-TW" sz="2400" b="1" dirty="0">
                    <a:solidFill>
                      <a:schemeClr val="bg1">
                        <a:lumMod val="95000"/>
                      </a:schemeClr>
                    </a:solidFill>
                    <a:latin typeface="Calibri"/>
                    <a:ea typeface="Calibri"/>
                    <a:cs typeface="Calibri"/>
                    <a:sym typeface="Calibri"/>
                  </a:rPr>
                  <a:t>2</a:t>
                </a:r>
                <a:r>
                  <a:rPr lang="zh-CN" altLang="en-US" sz="2400" b="1" dirty="0">
                    <a:solidFill>
                      <a:schemeClr val="bg1">
                        <a:lumMod val="95000"/>
                      </a:schemeClr>
                    </a:solidFill>
                    <a:latin typeface="Calibri"/>
                    <a:ea typeface="Calibri"/>
                    <a:cs typeface="Calibri"/>
                    <a:sym typeface="Calibri"/>
                  </a:rPr>
                  <a:t>次會議</a:t>
                </a:r>
              </a:p>
            </p:txBody>
          </p:sp>
          <p:sp>
            <p:nvSpPr>
              <p:cNvPr id="68" name="矩形 67">
                <a:extLst>
                  <a:ext uri="{FF2B5EF4-FFF2-40B4-BE49-F238E27FC236}">
                    <a16:creationId xmlns:a16="http://schemas.microsoft.com/office/drawing/2014/main" id="{A73214FC-9D35-40F9-A33E-6B10C78FEFFD}"/>
                  </a:ext>
                </a:extLst>
              </p:cNvPr>
              <p:cNvSpPr/>
              <p:nvPr/>
            </p:nvSpPr>
            <p:spPr>
              <a:xfrm>
                <a:off x="7160293" y="1877506"/>
                <a:ext cx="1723549"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分區座談</a:t>
                </a:r>
                <a:r>
                  <a:rPr lang="zh-CN" altLang="en-US" sz="2400" b="1" dirty="0">
                    <a:solidFill>
                      <a:schemeClr val="bg1">
                        <a:lumMod val="95000"/>
                      </a:schemeClr>
                    </a:solidFill>
                    <a:latin typeface="Calibri"/>
                    <a:ea typeface="Calibri"/>
                    <a:cs typeface="Calibri"/>
                    <a:sym typeface="Calibri"/>
                  </a:rPr>
                  <a:t>會</a:t>
                </a:r>
              </a:p>
            </p:txBody>
          </p:sp>
          <p:sp>
            <p:nvSpPr>
              <p:cNvPr id="69" name="矩形 68">
                <a:extLst>
                  <a:ext uri="{FF2B5EF4-FFF2-40B4-BE49-F238E27FC236}">
                    <a16:creationId xmlns:a16="http://schemas.microsoft.com/office/drawing/2014/main" id="{B6A4EAB5-7E1B-4B66-9801-3D8E842CC32F}"/>
                  </a:ext>
                </a:extLst>
              </p:cNvPr>
              <p:cNvSpPr/>
              <p:nvPr/>
            </p:nvSpPr>
            <p:spPr>
              <a:xfrm>
                <a:off x="9337498" y="1857664"/>
                <a:ext cx="1571264" cy="503728"/>
              </a:xfrm>
              <a:prstGeom prst="rect">
                <a:avLst/>
              </a:prstGeom>
            </p:spPr>
            <p:txBody>
              <a:bodyPr wrap="none">
                <a:spAutoFit/>
              </a:bodyPr>
              <a:lstStyle/>
              <a:p>
                <a:pPr lvl="0" algn="ctr">
                  <a:lnSpc>
                    <a:spcPct val="120000"/>
                  </a:lnSpc>
                  <a:buClr>
                    <a:srgbClr val="000000"/>
                  </a:buClr>
                  <a:buSzPts val="1800"/>
                </a:pPr>
                <a:r>
                  <a:rPr lang="zh-CN" altLang="en-US" sz="2400" b="1" dirty="0">
                    <a:solidFill>
                      <a:schemeClr val="bg1">
                        <a:lumMod val="95000"/>
                      </a:schemeClr>
                    </a:solidFill>
                    <a:latin typeface="Calibri"/>
                    <a:ea typeface="Calibri"/>
                    <a:cs typeface="Calibri"/>
                    <a:sym typeface="Calibri"/>
                  </a:rPr>
                  <a:t>第</a:t>
                </a:r>
                <a:r>
                  <a:rPr lang="en-US" altLang="zh-TW" sz="2400" b="1" dirty="0">
                    <a:solidFill>
                      <a:schemeClr val="bg1">
                        <a:lumMod val="95000"/>
                      </a:schemeClr>
                    </a:solidFill>
                    <a:latin typeface="Calibri"/>
                    <a:ea typeface="Calibri"/>
                    <a:cs typeface="Calibri"/>
                    <a:sym typeface="Calibri"/>
                  </a:rPr>
                  <a:t>3</a:t>
                </a:r>
                <a:r>
                  <a:rPr lang="zh-CN" altLang="en-US" sz="2400" b="1" dirty="0">
                    <a:solidFill>
                      <a:schemeClr val="bg1">
                        <a:lumMod val="95000"/>
                      </a:schemeClr>
                    </a:solidFill>
                    <a:latin typeface="Calibri"/>
                    <a:ea typeface="Calibri"/>
                    <a:cs typeface="Calibri"/>
                    <a:sym typeface="Calibri"/>
                  </a:rPr>
                  <a:t>次會議</a:t>
                </a:r>
              </a:p>
            </p:txBody>
          </p:sp>
          <p:sp>
            <p:nvSpPr>
              <p:cNvPr id="70" name="Google Shape;2794;p76">
                <a:extLst>
                  <a:ext uri="{FF2B5EF4-FFF2-40B4-BE49-F238E27FC236}">
                    <a16:creationId xmlns:a16="http://schemas.microsoft.com/office/drawing/2014/main" id="{AD471FF9-C6FD-475F-B99A-ECD99FB9EFEE}"/>
                  </a:ext>
                </a:extLst>
              </p:cNvPr>
              <p:cNvSpPr txBox="1"/>
              <p:nvPr/>
            </p:nvSpPr>
            <p:spPr>
              <a:xfrm>
                <a:off x="2992804" y="343435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報告資科司重大規劃</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諮詢委員建議</a:t>
                </a: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討論初步規劃書</a:t>
                </a:r>
              </a:p>
            </p:txBody>
          </p:sp>
          <p:sp>
            <p:nvSpPr>
              <p:cNvPr id="71" name="Google Shape;2794;p76">
                <a:extLst>
                  <a:ext uri="{FF2B5EF4-FFF2-40B4-BE49-F238E27FC236}">
                    <a16:creationId xmlns:a16="http://schemas.microsoft.com/office/drawing/2014/main" id="{D8BE28CC-25C6-4AEB-8FF0-59D9C38ED5F6}"/>
                  </a:ext>
                </a:extLst>
              </p:cNvPr>
              <p:cNvSpPr txBox="1"/>
              <p:nvPr/>
            </p:nvSpPr>
            <p:spPr>
              <a:xfrm>
                <a:off x="5061253" y="339765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確認初步規劃書</a:t>
                </a: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討論策進方案建議書</a:t>
                </a: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校長科技領導分區座談會議分工</a:t>
                </a:r>
              </a:p>
            </p:txBody>
          </p:sp>
          <p:sp>
            <p:nvSpPr>
              <p:cNvPr id="72" name="Google Shape;2794;p76">
                <a:extLst>
                  <a:ext uri="{FF2B5EF4-FFF2-40B4-BE49-F238E27FC236}">
                    <a16:creationId xmlns:a16="http://schemas.microsoft.com/office/drawing/2014/main" id="{C2A2D246-151D-4667-A1EB-4AE931349ACB}"/>
                  </a:ext>
                </a:extLst>
              </p:cNvPr>
              <p:cNvSpPr txBox="1"/>
              <p:nvPr/>
            </p:nvSpPr>
            <p:spPr>
              <a:xfrm>
                <a:off x="7073108" y="3447240"/>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科技領導的建構</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教師教學專業與學生自主學習</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對數位學習落差的關注</a:t>
                </a:r>
              </a:p>
            </p:txBody>
          </p:sp>
          <p:sp>
            <p:nvSpPr>
              <p:cNvPr id="73" name="Google Shape;2794;p76">
                <a:extLst>
                  <a:ext uri="{FF2B5EF4-FFF2-40B4-BE49-F238E27FC236}">
                    <a16:creationId xmlns:a16="http://schemas.microsoft.com/office/drawing/2014/main" id="{A0EE8508-05D3-4EA5-A8A3-892FBBCFB4D7}"/>
                  </a:ext>
                </a:extLst>
              </p:cNvPr>
              <p:cNvSpPr txBox="1"/>
              <p:nvPr/>
            </p:nvSpPr>
            <p:spPr>
              <a:xfrm>
                <a:off x="9084963" y="342449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討論策進方案建議書</a:t>
                </a: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討論分區座談蒐集意見</a:t>
                </a:r>
              </a:p>
            </p:txBody>
          </p:sp>
        </p:grpSp>
      </p:grpSp>
    </p:spTree>
    <p:extLst>
      <p:ext uri="{BB962C8B-B14F-4D97-AF65-F5344CB8AC3E}">
        <p14:creationId xmlns:p14="http://schemas.microsoft.com/office/powerpoint/2010/main" val="116474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65720" cy="1325563"/>
          </a:xfrm>
        </p:spPr>
        <p:txBody>
          <a:bodyPr anchor="t"/>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校長科技領導分區座談會議</a:t>
            </a:r>
            <a:endParaRPr lang="zh-TW" altLang="en-US" b="1" kern="0" dirty="0">
              <a:solidFill>
                <a:srgbClr val="F1C232"/>
              </a:solidFill>
              <a:latin typeface="Microsoft JhengHei"/>
              <a:ea typeface="Microsoft JhengHei"/>
              <a:cs typeface="Microsoft JhengHei"/>
              <a:sym typeface="Microsoft JhengHei"/>
            </a:endParaRPr>
          </a:p>
        </p:txBody>
      </p:sp>
      <p:sp>
        <p:nvSpPr>
          <p:cNvPr id="24" name="Google Shape;794;p23">
            <a:extLst>
              <a:ext uri="{FF2B5EF4-FFF2-40B4-BE49-F238E27FC236}">
                <a16:creationId xmlns:a16="http://schemas.microsoft.com/office/drawing/2014/main" id="{BBEB1436-FA6B-4351-A70F-10E11FB47ACC}"/>
              </a:ext>
            </a:extLst>
          </p:cNvPr>
          <p:cNvSpPr/>
          <p:nvPr/>
        </p:nvSpPr>
        <p:spPr>
          <a:xfrm>
            <a:off x="2190746" y="5289255"/>
            <a:ext cx="817318" cy="764382"/>
          </a:xfrm>
          <a:prstGeom prst="roundRect">
            <a:avLst>
              <a:gd name="adj" fmla="val 16667"/>
            </a:avLst>
          </a:prstGeom>
          <a:solidFill>
            <a:srgbClr val="546E7A"/>
          </a:solidFill>
          <a:ln>
            <a:noFill/>
          </a:ln>
        </p:spPr>
        <p:txBody>
          <a:bodyPr spcFirstLastPara="1" wrap="square" lIns="91425" tIns="45700" rIns="91425" bIns="45700" anchor="ctr" anchorCtr="0">
            <a:noAutofit/>
          </a:bodyPr>
          <a:lstStyle/>
          <a:p>
            <a:pPr algn="ctr">
              <a:buClr>
                <a:srgbClr val="000000"/>
              </a:buClr>
              <a:buSzPts val="3600"/>
              <a:buFont typeface="Arial"/>
              <a:buNone/>
            </a:pPr>
            <a:r>
              <a:rPr lang="zh-TW" altLang="en-US" sz="3600" b="1" kern="0" dirty="0">
                <a:solidFill>
                  <a:srgbClr val="FFFFFF"/>
                </a:solidFill>
                <a:latin typeface="Calibri"/>
                <a:ea typeface="Calibri"/>
                <a:cs typeface="Calibri"/>
                <a:sym typeface="Calibri"/>
              </a:rPr>
              <a:t>中</a:t>
            </a:r>
            <a:endParaRPr sz="1400" kern="0" dirty="0">
              <a:solidFill>
                <a:srgbClr val="000000"/>
              </a:solidFill>
              <a:ea typeface="Arial"/>
              <a:cs typeface="Arial"/>
              <a:sym typeface="Arial"/>
            </a:endParaRPr>
          </a:p>
        </p:txBody>
      </p:sp>
      <p:sp>
        <p:nvSpPr>
          <p:cNvPr id="25" name="Google Shape;795;p23">
            <a:extLst>
              <a:ext uri="{FF2B5EF4-FFF2-40B4-BE49-F238E27FC236}">
                <a16:creationId xmlns:a16="http://schemas.microsoft.com/office/drawing/2014/main" id="{3C8473E1-25D6-4073-BEE1-3F2008B91845}"/>
              </a:ext>
            </a:extLst>
          </p:cNvPr>
          <p:cNvSpPr/>
          <p:nvPr/>
        </p:nvSpPr>
        <p:spPr>
          <a:xfrm>
            <a:off x="2206941" y="3735649"/>
            <a:ext cx="801123" cy="677774"/>
          </a:xfrm>
          <a:prstGeom prst="roundRect">
            <a:avLst>
              <a:gd name="adj" fmla="val 16667"/>
            </a:avLst>
          </a:prstGeom>
          <a:solidFill>
            <a:srgbClr val="5EC6D3"/>
          </a:solidFill>
          <a:ln>
            <a:noFill/>
          </a:ln>
        </p:spPr>
        <p:txBody>
          <a:bodyPr spcFirstLastPara="1" wrap="square" lIns="91425" tIns="45700" rIns="91425" bIns="45700" anchor="ctr" anchorCtr="0">
            <a:noAutofit/>
          </a:bodyPr>
          <a:lstStyle/>
          <a:p>
            <a:pPr algn="ctr">
              <a:buClr>
                <a:srgbClr val="000000"/>
              </a:buClr>
              <a:buSzPts val="3600"/>
              <a:buFont typeface="Arial"/>
              <a:buNone/>
            </a:pPr>
            <a:r>
              <a:rPr lang="zh-TW" altLang="en-US" sz="3600" b="1" kern="0" dirty="0">
                <a:solidFill>
                  <a:srgbClr val="FFFFFF"/>
                </a:solidFill>
                <a:latin typeface="Calibri"/>
                <a:ea typeface="Arial"/>
                <a:cs typeface="Calibri"/>
                <a:sym typeface="Calibri"/>
              </a:rPr>
              <a:t>北</a:t>
            </a:r>
            <a:endParaRPr sz="1400" kern="0" dirty="0">
              <a:solidFill>
                <a:srgbClr val="000000"/>
              </a:solidFill>
              <a:ea typeface="Arial"/>
              <a:cs typeface="Arial"/>
              <a:sym typeface="Arial"/>
            </a:endParaRPr>
          </a:p>
        </p:txBody>
      </p:sp>
      <p:sp>
        <p:nvSpPr>
          <p:cNvPr id="26" name="Google Shape;796;p23">
            <a:extLst>
              <a:ext uri="{FF2B5EF4-FFF2-40B4-BE49-F238E27FC236}">
                <a16:creationId xmlns:a16="http://schemas.microsoft.com/office/drawing/2014/main" id="{30EC3B00-D1DE-41B5-B6F8-CBB3C3199E27}"/>
              </a:ext>
            </a:extLst>
          </p:cNvPr>
          <p:cNvSpPr/>
          <p:nvPr/>
        </p:nvSpPr>
        <p:spPr>
          <a:xfrm>
            <a:off x="2206941" y="4534633"/>
            <a:ext cx="785138" cy="677775"/>
          </a:xfrm>
          <a:prstGeom prst="roundRect">
            <a:avLst>
              <a:gd name="adj" fmla="val 16667"/>
            </a:avLst>
          </a:prstGeom>
          <a:solidFill>
            <a:srgbClr val="F8841D"/>
          </a:solidFill>
          <a:ln>
            <a:noFill/>
          </a:ln>
        </p:spPr>
        <p:txBody>
          <a:bodyPr spcFirstLastPara="1" wrap="square" lIns="91425" tIns="45700" rIns="91425" bIns="45700" anchor="ctr" anchorCtr="0">
            <a:noAutofit/>
          </a:bodyPr>
          <a:lstStyle/>
          <a:p>
            <a:pPr algn="ctr">
              <a:buClr>
                <a:srgbClr val="000000"/>
              </a:buClr>
              <a:buSzPts val="3600"/>
              <a:buFont typeface="Arial"/>
              <a:buNone/>
            </a:pPr>
            <a:r>
              <a:rPr lang="zh-TW" altLang="en-US" sz="3600" b="1" kern="0" dirty="0">
                <a:solidFill>
                  <a:srgbClr val="FFFFFF"/>
                </a:solidFill>
                <a:latin typeface="Calibri"/>
                <a:ea typeface="Calibri"/>
                <a:cs typeface="Calibri"/>
                <a:sym typeface="Calibri"/>
              </a:rPr>
              <a:t>南</a:t>
            </a:r>
            <a:endParaRPr sz="1400" kern="0" dirty="0">
              <a:solidFill>
                <a:srgbClr val="000000"/>
              </a:solidFill>
              <a:ea typeface="Arial"/>
              <a:cs typeface="Arial"/>
              <a:sym typeface="Arial"/>
            </a:endParaRPr>
          </a:p>
        </p:txBody>
      </p:sp>
      <p:sp>
        <p:nvSpPr>
          <p:cNvPr id="27" name="Google Shape;797;p23">
            <a:extLst>
              <a:ext uri="{FF2B5EF4-FFF2-40B4-BE49-F238E27FC236}">
                <a16:creationId xmlns:a16="http://schemas.microsoft.com/office/drawing/2014/main" id="{97FE624D-C216-43BC-A612-A4D6C7105249}"/>
              </a:ext>
            </a:extLst>
          </p:cNvPr>
          <p:cNvSpPr/>
          <p:nvPr/>
        </p:nvSpPr>
        <p:spPr>
          <a:xfrm>
            <a:off x="2197393" y="2973595"/>
            <a:ext cx="801124" cy="677774"/>
          </a:xfrm>
          <a:prstGeom prst="roundRect">
            <a:avLst>
              <a:gd name="adj" fmla="val 16667"/>
            </a:avLst>
          </a:prstGeom>
          <a:solidFill>
            <a:srgbClr val="F2685A"/>
          </a:solidFill>
          <a:ln>
            <a:noFill/>
          </a:ln>
        </p:spPr>
        <p:txBody>
          <a:bodyPr spcFirstLastPara="1" wrap="square" lIns="91425" tIns="45700" rIns="91425" bIns="45700" anchor="ctr" anchorCtr="0">
            <a:noAutofit/>
          </a:bodyPr>
          <a:lstStyle/>
          <a:p>
            <a:pPr algn="ctr">
              <a:buClr>
                <a:srgbClr val="000000"/>
              </a:buClr>
              <a:buSzPts val="3600"/>
              <a:buFont typeface="Arial"/>
              <a:buNone/>
            </a:pPr>
            <a:r>
              <a:rPr lang="zh-TW" altLang="en-US" sz="3600" b="1" kern="0" dirty="0">
                <a:solidFill>
                  <a:srgbClr val="FFFFFF"/>
                </a:solidFill>
                <a:latin typeface="Calibri"/>
                <a:ea typeface="Calibri"/>
                <a:cs typeface="Calibri"/>
                <a:sym typeface="Calibri"/>
              </a:rPr>
              <a:t>東</a:t>
            </a:r>
            <a:endParaRPr sz="1400" kern="0" dirty="0">
              <a:solidFill>
                <a:srgbClr val="000000"/>
              </a:solidFill>
              <a:ea typeface="Arial"/>
              <a:cs typeface="Arial"/>
              <a:sym typeface="Arial"/>
            </a:endParaRPr>
          </a:p>
        </p:txBody>
      </p:sp>
      <p:sp>
        <p:nvSpPr>
          <p:cNvPr id="28" name="Google Shape;798;p23">
            <a:extLst>
              <a:ext uri="{FF2B5EF4-FFF2-40B4-BE49-F238E27FC236}">
                <a16:creationId xmlns:a16="http://schemas.microsoft.com/office/drawing/2014/main" id="{08A27503-CD6C-4C95-B5CD-460E1F2DB0A0}"/>
              </a:ext>
            </a:extLst>
          </p:cNvPr>
          <p:cNvSpPr txBox="1"/>
          <p:nvPr/>
        </p:nvSpPr>
        <p:spPr>
          <a:xfrm>
            <a:off x="2987614" y="5386431"/>
            <a:ext cx="6166848" cy="830997"/>
          </a:xfrm>
          <a:prstGeom prst="rect">
            <a:avLst/>
          </a:prstGeom>
          <a:noFill/>
          <a:ln>
            <a:noFill/>
          </a:ln>
        </p:spPr>
        <p:txBody>
          <a:bodyPr spcFirstLastPara="1" wrap="square" lIns="91425" tIns="45700" rIns="91425" bIns="45700" anchor="t" anchorCtr="0">
            <a:noAutofit/>
          </a:bodyPr>
          <a:lstStyle/>
          <a:p>
            <a:pPr>
              <a:lnSpc>
                <a:spcPct val="120000"/>
              </a:lnSpc>
              <a:buClr>
                <a:srgbClr val="000000"/>
              </a:buClr>
              <a:buSzPts val="2400"/>
              <a:buFont typeface="Arial"/>
              <a:buNone/>
            </a:pPr>
            <a:r>
              <a:rPr lang="en-US" altLang="zh-TW" sz="2800" b="1" kern="0" dirty="0">
                <a:solidFill>
                  <a:srgbClr val="546E7A"/>
                </a:solidFill>
                <a:latin typeface="Calibri"/>
                <a:ea typeface="Calibri"/>
                <a:cs typeface="Calibri"/>
                <a:sym typeface="Calibri"/>
              </a:rPr>
              <a:t>111/04/20(</a:t>
            </a:r>
            <a:r>
              <a:rPr lang="zh-TW" altLang="en-US" sz="2800" b="1" kern="0" dirty="0">
                <a:solidFill>
                  <a:srgbClr val="546E7A"/>
                </a:solidFill>
                <a:latin typeface="Calibri"/>
                <a:ea typeface="Calibri"/>
                <a:cs typeface="Calibri"/>
                <a:sym typeface="Calibri"/>
              </a:rPr>
              <a:t>三</a:t>
            </a:r>
            <a:r>
              <a:rPr lang="en-US" altLang="zh-TW" sz="2800" b="1" kern="0" dirty="0">
                <a:solidFill>
                  <a:srgbClr val="546E7A"/>
                </a:solidFill>
                <a:latin typeface="Calibri"/>
                <a:ea typeface="Calibri"/>
                <a:cs typeface="Calibri"/>
                <a:sym typeface="Calibri"/>
              </a:rPr>
              <a:t>)</a:t>
            </a:r>
            <a:r>
              <a:rPr lang="zh-TW" altLang="en-US" sz="2800" b="1" kern="0" dirty="0">
                <a:solidFill>
                  <a:srgbClr val="546E7A"/>
                </a:solidFill>
                <a:latin typeface="Calibri"/>
                <a:ea typeface="Calibri"/>
                <a:cs typeface="Calibri"/>
                <a:sym typeface="Calibri"/>
              </a:rPr>
              <a:t>上午</a:t>
            </a:r>
            <a:r>
              <a:rPr lang="en-US" altLang="zh-TW" sz="2800" b="1" kern="0" dirty="0">
                <a:solidFill>
                  <a:srgbClr val="546E7A"/>
                </a:solidFill>
                <a:latin typeface="Calibri"/>
                <a:ea typeface="Calibri"/>
                <a:cs typeface="Calibri"/>
                <a:sym typeface="Calibri"/>
              </a:rPr>
              <a:t>9</a:t>
            </a:r>
            <a:r>
              <a:rPr lang="zh-TW" altLang="en-US" sz="2800" b="1" kern="0" dirty="0">
                <a:solidFill>
                  <a:srgbClr val="546E7A"/>
                </a:solidFill>
                <a:latin typeface="Calibri"/>
                <a:ea typeface="Calibri"/>
                <a:cs typeface="Calibri"/>
                <a:sym typeface="Calibri"/>
              </a:rPr>
              <a:t>時，共計</a:t>
            </a:r>
            <a:r>
              <a:rPr lang="en-US" altLang="zh-TW" sz="2800" b="1" kern="0" dirty="0">
                <a:solidFill>
                  <a:srgbClr val="546E7A"/>
                </a:solidFill>
                <a:latin typeface="Calibri"/>
                <a:ea typeface="Calibri"/>
                <a:cs typeface="Calibri"/>
                <a:sym typeface="Calibri"/>
              </a:rPr>
              <a:t>45</a:t>
            </a:r>
            <a:r>
              <a:rPr lang="zh-TW" altLang="en-US" sz="2800" b="1" kern="0" dirty="0">
                <a:solidFill>
                  <a:srgbClr val="546E7A"/>
                </a:solidFill>
                <a:latin typeface="Calibri"/>
                <a:ea typeface="Calibri"/>
                <a:cs typeface="Calibri"/>
                <a:sym typeface="Calibri"/>
              </a:rPr>
              <a:t>位出席</a:t>
            </a:r>
          </a:p>
        </p:txBody>
      </p:sp>
      <p:sp>
        <p:nvSpPr>
          <p:cNvPr id="29" name="Google Shape;799;p23">
            <a:extLst>
              <a:ext uri="{FF2B5EF4-FFF2-40B4-BE49-F238E27FC236}">
                <a16:creationId xmlns:a16="http://schemas.microsoft.com/office/drawing/2014/main" id="{AFB2D1A8-7059-4453-A9E9-6A89BE42F024}"/>
              </a:ext>
            </a:extLst>
          </p:cNvPr>
          <p:cNvSpPr txBox="1"/>
          <p:nvPr/>
        </p:nvSpPr>
        <p:spPr>
          <a:xfrm>
            <a:off x="3008064" y="3769589"/>
            <a:ext cx="6527067" cy="830997"/>
          </a:xfrm>
          <a:prstGeom prst="rect">
            <a:avLst/>
          </a:prstGeom>
          <a:noFill/>
          <a:ln>
            <a:noFill/>
          </a:ln>
        </p:spPr>
        <p:txBody>
          <a:bodyPr spcFirstLastPara="1" wrap="square" lIns="91425" tIns="45700" rIns="91425" bIns="45700" anchor="t" anchorCtr="0">
            <a:noAutofit/>
          </a:bodyPr>
          <a:lstStyle/>
          <a:p>
            <a:pPr>
              <a:lnSpc>
                <a:spcPct val="120000"/>
              </a:lnSpc>
              <a:buClr>
                <a:srgbClr val="000000"/>
              </a:buClr>
              <a:buSzPts val="2400"/>
              <a:buFont typeface="Arial"/>
              <a:buNone/>
            </a:pPr>
            <a:r>
              <a:rPr lang="en-US" altLang="zh-TW" sz="2800" b="1" kern="0" dirty="0">
                <a:solidFill>
                  <a:srgbClr val="5EC6D3"/>
                </a:solidFill>
                <a:latin typeface="Calibri"/>
                <a:ea typeface="Calibri"/>
                <a:cs typeface="Calibri"/>
                <a:sym typeface="Calibri"/>
              </a:rPr>
              <a:t>111/04/13(</a:t>
            </a:r>
            <a:r>
              <a:rPr lang="zh-TW" altLang="en-US" sz="2800" b="1" kern="0" dirty="0">
                <a:solidFill>
                  <a:srgbClr val="5EC6D3"/>
                </a:solidFill>
                <a:latin typeface="Calibri"/>
                <a:ea typeface="Calibri"/>
                <a:cs typeface="Calibri"/>
                <a:sym typeface="Calibri"/>
              </a:rPr>
              <a:t>三</a:t>
            </a:r>
            <a:r>
              <a:rPr lang="en-US" altLang="zh-TW" sz="2800" b="1" kern="0" dirty="0">
                <a:solidFill>
                  <a:srgbClr val="5EC6D3"/>
                </a:solidFill>
                <a:latin typeface="Calibri"/>
                <a:ea typeface="Calibri"/>
                <a:cs typeface="Calibri"/>
                <a:sym typeface="Calibri"/>
              </a:rPr>
              <a:t>)</a:t>
            </a:r>
            <a:r>
              <a:rPr lang="zh-TW" altLang="en-US" sz="2800" b="1" kern="0" dirty="0">
                <a:solidFill>
                  <a:srgbClr val="5EC6D3"/>
                </a:solidFill>
                <a:latin typeface="Calibri"/>
                <a:ea typeface="Calibri"/>
                <a:cs typeface="Calibri"/>
                <a:sym typeface="Calibri"/>
              </a:rPr>
              <a:t>下午</a:t>
            </a:r>
            <a:r>
              <a:rPr lang="en-US" altLang="zh-TW" sz="2800" b="1" kern="0" dirty="0">
                <a:solidFill>
                  <a:srgbClr val="5EC6D3"/>
                </a:solidFill>
                <a:latin typeface="Calibri"/>
                <a:ea typeface="Calibri"/>
                <a:cs typeface="Calibri"/>
                <a:sym typeface="Calibri"/>
              </a:rPr>
              <a:t>1</a:t>
            </a:r>
            <a:r>
              <a:rPr lang="zh-TW" altLang="en-US" sz="2800" b="1" kern="0" dirty="0">
                <a:solidFill>
                  <a:srgbClr val="5EC6D3"/>
                </a:solidFill>
                <a:latin typeface="Calibri"/>
                <a:ea typeface="Calibri"/>
                <a:cs typeface="Calibri"/>
                <a:sym typeface="Calibri"/>
              </a:rPr>
              <a:t>時，共計</a:t>
            </a:r>
            <a:r>
              <a:rPr lang="en-US" altLang="zh-TW" sz="2800" b="1" kern="0" dirty="0">
                <a:solidFill>
                  <a:srgbClr val="5EC6D3"/>
                </a:solidFill>
                <a:latin typeface="Calibri"/>
                <a:ea typeface="Calibri"/>
                <a:cs typeface="Calibri"/>
                <a:sym typeface="Calibri"/>
              </a:rPr>
              <a:t>50</a:t>
            </a:r>
            <a:r>
              <a:rPr lang="zh-TW" altLang="en-US" sz="2800" b="1" kern="0" dirty="0">
                <a:solidFill>
                  <a:srgbClr val="5EC6D3"/>
                </a:solidFill>
                <a:latin typeface="Calibri"/>
                <a:ea typeface="Calibri"/>
                <a:cs typeface="Calibri"/>
                <a:sym typeface="Calibri"/>
              </a:rPr>
              <a:t>位出席</a:t>
            </a:r>
          </a:p>
          <a:p>
            <a:pPr>
              <a:lnSpc>
                <a:spcPct val="120000"/>
              </a:lnSpc>
              <a:buClr>
                <a:srgbClr val="000000"/>
              </a:buClr>
              <a:buSzPts val="2400"/>
              <a:buFont typeface="Arial"/>
              <a:buNone/>
            </a:pPr>
            <a:endParaRPr sz="2400" b="1" kern="0" dirty="0">
              <a:solidFill>
                <a:srgbClr val="5EC6D3"/>
              </a:solidFill>
              <a:latin typeface="Calibri"/>
              <a:ea typeface="Calibri"/>
              <a:cs typeface="Calibri"/>
              <a:sym typeface="Calibri"/>
            </a:endParaRPr>
          </a:p>
        </p:txBody>
      </p:sp>
      <p:sp>
        <p:nvSpPr>
          <p:cNvPr id="30" name="Google Shape;800;p23">
            <a:extLst>
              <a:ext uri="{FF2B5EF4-FFF2-40B4-BE49-F238E27FC236}">
                <a16:creationId xmlns:a16="http://schemas.microsoft.com/office/drawing/2014/main" id="{A3D7A084-5CC5-4B38-982D-5CBE99581295}"/>
              </a:ext>
            </a:extLst>
          </p:cNvPr>
          <p:cNvSpPr txBox="1"/>
          <p:nvPr/>
        </p:nvSpPr>
        <p:spPr>
          <a:xfrm>
            <a:off x="2987614" y="4567693"/>
            <a:ext cx="6160473" cy="830997"/>
          </a:xfrm>
          <a:prstGeom prst="rect">
            <a:avLst/>
          </a:prstGeom>
          <a:noFill/>
          <a:ln>
            <a:noFill/>
          </a:ln>
        </p:spPr>
        <p:txBody>
          <a:bodyPr spcFirstLastPara="1" wrap="square" lIns="91425" tIns="45700" rIns="91425" bIns="45700" anchor="t" anchorCtr="0">
            <a:noAutofit/>
          </a:bodyPr>
          <a:lstStyle/>
          <a:p>
            <a:pPr>
              <a:lnSpc>
                <a:spcPct val="120000"/>
              </a:lnSpc>
              <a:buClr>
                <a:srgbClr val="000000"/>
              </a:buClr>
              <a:buSzPts val="2400"/>
              <a:buFont typeface="Arial"/>
              <a:buNone/>
            </a:pPr>
            <a:r>
              <a:rPr lang="en-US" altLang="zh-TW" sz="2800" b="1" kern="0" dirty="0">
                <a:solidFill>
                  <a:srgbClr val="F8841D"/>
                </a:solidFill>
                <a:latin typeface="Calibri"/>
                <a:ea typeface="Calibri"/>
                <a:cs typeface="Calibri"/>
                <a:sym typeface="Calibri"/>
              </a:rPr>
              <a:t>111/04/13(</a:t>
            </a:r>
            <a:r>
              <a:rPr lang="zh-TW" altLang="en-US" sz="2800" b="1" kern="0" dirty="0">
                <a:solidFill>
                  <a:srgbClr val="F8841D"/>
                </a:solidFill>
                <a:latin typeface="Calibri"/>
                <a:ea typeface="Calibri"/>
                <a:cs typeface="Calibri"/>
                <a:sym typeface="Calibri"/>
              </a:rPr>
              <a:t>三</a:t>
            </a:r>
            <a:r>
              <a:rPr lang="en-US" altLang="zh-TW" sz="2800" b="1" kern="0" dirty="0">
                <a:solidFill>
                  <a:srgbClr val="F8841D"/>
                </a:solidFill>
                <a:latin typeface="Calibri"/>
                <a:ea typeface="Calibri"/>
                <a:cs typeface="Calibri"/>
                <a:sym typeface="Calibri"/>
              </a:rPr>
              <a:t>)</a:t>
            </a:r>
            <a:r>
              <a:rPr lang="zh-TW" altLang="en-US" sz="2800" b="1" kern="0" dirty="0">
                <a:solidFill>
                  <a:srgbClr val="F8841D"/>
                </a:solidFill>
                <a:latin typeface="Calibri"/>
                <a:ea typeface="Calibri"/>
                <a:cs typeface="Calibri"/>
                <a:sym typeface="Calibri"/>
              </a:rPr>
              <a:t>下午</a:t>
            </a:r>
            <a:r>
              <a:rPr lang="en-US" altLang="zh-TW" sz="2800" b="1" kern="0" dirty="0">
                <a:solidFill>
                  <a:srgbClr val="F8841D"/>
                </a:solidFill>
                <a:latin typeface="Calibri"/>
                <a:ea typeface="Calibri"/>
                <a:cs typeface="Calibri"/>
                <a:sym typeface="Calibri"/>
              </a:rPr>
              <a:t>2</a:t>
            </a:r>
            <a:r>
              <a:rPr lang="zh-TW" altLang="en-US" sz="2800" b="1" kern="0" dirty="0">
                <a:solidFill>
                  <a:srgbClr val="F8841D"/>
                </a:solidFill>
                <a:latin typeface="Calibri"/>
                <a:ea typeface="Calibri"/>
                <a:cs typeface="Calibri"/>
                <a:sym typeface="Calibri"/>
              </a:rPr>
              <a:t>時，共計</a:t>
            </a:r>
            <a:r>
              <a:rPr lang="en-US" altLang="zh-TW" sz="2800" b="1" kern="0" dirty="0">
                <a:solidFill>
                  <a:srgbClr val="F8841D"/>
                </a:solidFill>
                <a:latin typeface="Calibri"/>
                <a:ea typeface="Calibri"/>
                <a:cs typeface="Calibri"/>
                <a:sym typeface="Calibri"/>
              </a:rPr>
              <a:t>80</a:t>
            </a:r>
            <a:r>
              <a:rPr lang="zh-TW" altLang="en-US" sz="2800" b="1" kern="0" dirty="0">
                <a:solidFill>
                  <a:srgbClr val="F8841D"/>
                </a:solidFill>
                <a:latin typeface="Calibri"/>
                <a:ea typeface="Calibri"/>
                <a:cs typeface="Calibri"/>
                <a:sym typeface="Calibri"/>
              </a:rPr>
              <a:t>位出席</a:t>
            </a:r>
            <a:endParaRPr lang="en-US" altLang="zh-TW" sz="2800" b="1" kern="0" dirty="0">
              <a:solidFill>
                <a:srgbClr val="F8841D"/>
              </a:solidFill>
              <a:latin typeface="Calibri"/>
              <a:ea typeface="Calibri"/>
              <a:cs typeface="Calibri"/>
              <a:sym typeface="Calibri"/>
            </a:endParaRPr>
          </a:p>
        </p:txBody>
      </p:sp>
      <p:sp>
        <p:nvSpPr>
          <p:cNvPr id="31" name="Google Shape;801;p23">
            <a:extLst>
              <a:ext uri="{FF2B5EF4-FFF2-40B4-BE49-F238E27FC236}">
                <a16:creationId xmlns:a16="http://schemas.microsoft.com/office/drawing/2014/main" id="{7AE9DE87-AB19-4254-B8DA-221D2B2A07FC}"/>
              </a:ext>
            </a:extLst>
          </p:cNvPr>
          <p:cNvSpPr txBox="1"/>
          <p:nvPr/>
        </p:nvSpPr>
        <p:spPr>
          <a:xfrm>
            <a:off x="2998517" y="3029488"/>
            <a:ext cx="6671098" cy="968081"/>
          </a:xfrm>
          <a:prstGeom prst="rect">
            <a:avLst/>
          </a:prstGeom>
          <a:noFill/>
          <a:ln>
            <a:noFill/>
          </a:ln>
        </p:spPr>
        <p:txBody>
          <a:bodyPr spcFirstLastPara="1" wrap="square" lIns="91425" tIns="45700" rIns="91425" bIns="45700" anchor="t" anchorCtr="0">
            <a:noAutofit/>
          </a:bodyPr>
          <a:lstStyle/>
          <a:p>
            <a:pPr>
              <a:lnSpc>
                <a:spcPct val="120000"/>
              </a:lnSpc>
              <a:buClr>
                <a:srgbClr val="000000"/>
              </a:buClr>
              <a:buSzPts val="2400"/>
              <a:buFont typeface="Arial"/>
              <a:buNone/>
            </a:pPr>
            <a:r>
              <a:rPr lang="en-US" altLang="zh-TW" sz="2800" b="1" kern="0" dirty="0">
                <a:solidFill>
                  <a:srgbClr val="F26D64"/>
                </a:solidFill>
                <a:latin typeface="Calibri"/>
                <a:ea typeface="Calibri"/>
                <a:cs typeface="Calibri"/>
                <a:sym typeface="Calibri"/>
              </a:rPr>
              <a:t>111/04/06(</a:t>
            </a:r>
            <a:r>
              <a:rPr lang="zh-TW" altLang="en-US" sz="2800" b="1" kern="0" dirty="0">
                <a:solidFill>
                  <a:srgbClr val="F26D64"/>
                </a:solidFill>
                <a:latin typeface="Calibri"/>
                <a:ea typeface="Calibri"/>
                <a:cs typeface="Calibri"/>
                <a:sym typeface="Calibri"/>
              </a:rPr>
              <a:t>三</a:t>
            </a:r>
            <a:r>
              <a:rPr lang="en-US" altLang="zh-TW" sz="2800" b="1" kern="0" dirty="0">
                <a:solidFill>
                  <a:srgbClr val="F26D64"/>
                </a:solidFill>
                <a:latin typeface="Calibri"/>
                <a:ea typeface="Calibri"/>
                <a:cs typeface="Calibri"/>
                <a:sym typeface="Calibri"/>
              </a:rPr>
              <a:t>)</a:t>
            </a:r>
            <a:r>
              <a:rPr lang="zh-TW" altLang="en-US" sz="2800" b="1" kern="0" dirty="0">
                <a:solidFill>
                  <a:srgbClr val="F26D64"/>
                </a:solidFill>
                <a:latin typeface="Calibri"/>
                <a:ea typeface="Calibri"/>
                <a:cs typeface="Calibri"/>
                <a:sym typeface="Calibri"/>
              </a:rPr>
              <a:t>下午</a:t>
            </a:r>
            <a:r>
              <a:rPr lang="en-US" altLang="zh-TW" sz="2800" b="1" kern="0" dirty="0">
                <a:solidFill>
                  <a:srgbClr val="F26D64"/>
                </a:solidFill>
                <a:latin typeface="Calibri"/>
                <a:ea typeface="Calibri"/>
                <a:cs typeface="Calibri"/>
                <a:sym typeface="Calibri"/>
              </a:rPr>
              <a:t>2</a:t>
            </a:r>
            <a:r>
              <a:rPr lang="zh-TW" altLang="en-US" sz="2800" b="1" kern="0" dirty="0">
                <a:solidFill>
                  <a:srgbClr val="F26D64"/>
                </a:solidFill>
                <a:latin typeface="Calibri"/>
                <a:ea typeface="Calibri"/>
                <a:cs typeface="Calibri"/>
                <a:sym typeface="Calibri"/>
              </a:rPr>
              <a:t>時，共計</a:t>
            </a:r>
            <a:r>
              <a:rPr lang="en-US" altLang="zh-TW" sz="2800" b="1" kern="0" dirty="0">
                <a:solidFill>
                  <a:srgbClr val="F26D64"/>
                </a:solidFill>
                <a:latin typeface="Calibri"/>
                <a:ea typeface="Calibri"/>
                <a:cs typeface="Calibri"/>
                <a:sym typeface="Calibri"/>
              </a:rPr>
              <a:t>40</a:t>
            </a:r>
            <a:r>
              <a:rPr lang="zh-TW" altLang="en-US" sz="2800" b="1" kern="0" dirty="0">
                <a:solidFill>
                  <a:srgbClr val="F26D64"/>
                </a:solidFill>
                <a:latin typeface="Calibri"/>
                <a:ea typeface="Calibri"/>
                <a:cs typeface="Calibri"/>
                <a:sym typeface="Calibri"/>
              </a:rPr>
              <a:t>位出席</a:t>
            </a:r>
            <a:endParaRPr lang="en-US" altLang="zh-TW" sz="2800" b="1" kern="0" dirty="0">
              <a:solidFill>
                <a:srgbClr val="F26D64"/>
              </a:solidFill>
              <a:latin typeface="Calibri"/>
              <a:ea typeface="Calibri"/>
              <a:cs typeface="Calibri"/>
              <a:sym typeface="Calibri"/>
            </a:endParaRPr>
          </a:p>
        </p:txBody>
      </p:sp>
      <p:sp>
        <p:nvSpPr>
          <p:cNvPr id="32" name="Google Shape;620;p18">
            <a:extLst>
              <a:ext uri="{FF2B5EF4-FFF2-40B4-BE49-F238E27FC236}">
                <a16:creationId xmlns:a16="http://schemas.microsoft.com/office/drawing/2014/main" id="{4A3415F9-A83D-4D04-B184-5631A6A32A87}"/>
              </a:ext>
            </a:extLst>
          </p:cNvPr>
          <p:cNvSpPr txBox="1">
            <a:spLocks/>
          </p:cNvSpPr>
          <p:nvPr/>
        </p:nvSpPr>
        <p:spPr>
          <a:xfrm>
            <a:off x="241784" y="1167082"/>
            <a:ext cx="11152248" cy="1527040"/>
          </a:xfrm>
          <a:prstGeom prst="roundRect">
            <a:avLst>
              <a:gd name="adj" fmla="val 16667"/>
            </a:avLst>
          </a:prstGeom>
          <a:solidFill>
            <a:srgbClr val="9BBB40"/>
          </a:solidFill>
          <a:ln>
            <a:noFill/>
          </a:ln>
        </p:spPr>
        <p:txBody>
          <a:bodyPr spcFirstLastPara="1" vert="horz" wrap="square" lIns="91425" tIns="45700" rIns="91425" bIns="4570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2396" indent="0">
              <a:lnSpc>
                <a:spcPct val="100000"/>
              </a:lnSpc>
              <a:buClr>
                <a:srgbClr val="000000"/>
              </a:buClr>
              <a:buFont typeface="Arial"/>
              <a:buNone/>
            </a:pPr>
            <a:r>
              <a:rPr lang="zh-TW" altLang="en-US" sz="2400" b="1">
                <a:solidFill>
                  <a:schemeClr val="lt1"/>
                </a:solidFill>
                <a:latin typeface="Impact"/>
                <a:ea typeface="Impact"/>
                <a:cs typeface="Impact"/>
                <a:sym typeface="Impact"/>
              </a:rPr>
              <a:t>一、校長科技領導要如何從願景、制度及軟硬體建構</a:t>
            </a:r>
            <a:r>
              <a:rPr lang="en-US" altLang="zh-TW" sz="2400" b="1">
                <a:solidFill>
                  <a:schemeClr val="lt1"/>
                </a:solidFill>
                <a:latin typeface="Impact"/>
                <a:ea typeface="Impact"/>
                <a:cs typeface="Impact"/>
                <a:sym typeface="Impact"/>
              </a:rPr>
              <a:t>?</a:t>
            </a:r>
          </a:p>
          <a:p>
            <a:pPr marL="152396" indent="0">
              <a:lnSpc>
                <a:spcPct val="100000"/>
              </a:lnSpc>
              <a:buClr>
                <a:srgbClr val="000000"/>
              </a:buClr>
              <a:buFont typeface="Arial"/>
              <a:buNone/>
            </a:pPr>
            <a:r>
              <a:rPr lang="zh-TW" altLang="en-US" sz="2400" b="1">
                <a:solidFill>
                  <a:schemeClr val="lt1"/>
                </a:solidFill>
                <a:latin typeface="Impact"/>
                <a:ea typeface="Impact"/>
                <a:cs typeface="Impact"/>
                <a:sym typeface="Impact"/>
              </a:rPr>
              <a:t>二、校長科技領導要如何協助教師、學生與家長進行數位學習</a:t>
            </a:r>
            <a:r>
              <a:rPr lang="en-US" altLang="zh-TW" sz="2400" b="1">
                <a:solidFill>
                  <a:schemeClr val="lt1"/>
                </a:solidFill>
                <a:latin typeface="Impact"/>
                <a:ea typeface="Impact"/>
                <a:cs typeface="Impact"/>
                <a:sym typeface="Impact"/>
              </a:rPr>
              <a:t>?</a:t>
            </a:r>
          </a:p>
          <a:p>
            <a:pPr marL="152396" indent="0">
              <a:lnSpc>
                <a:spcPct val="100000"/>
              </a:lnSpc>
              <a:buClr>
                <a:srgbClr val="000000"/>
              </a:buClr>
              <a:buFont typeface="Arial"/>
              <a:buNone/>
            </a:pPr>
            <a:r>
              <a:rPr lang="zh-TW" altLang="en-US" sz="2400" b="1">
                <a:solidFill>
                  <a:schemeClr val="lt1"/>
                </a:solidFill>
                <a:latin typeface="Impact"/>
                <a:ea typeface="Impact"/>
                <a:cs typeface="Impact"/>
                <a:sym typeface="Impact"/>
              </a:rPr>
              <a:t>三、校長科技領導要如何促進中小學數位學習精進方案推動</a:t>
            </a:r>
            <a:r>
              <a:rPr lang="en-US" altLang="zh-TW" sz="2400" b="1">
                <a:solidFill>
                  <a:schemeClr val="lt1"/>
                </a:solidFill>
                <a:latin typeface="Impact"/>
                <a:ea typeface="Impact"/>
                <a:cs typeface="Impact"/>
                <a:sym typeface="Impact"/>
              </a:rPr>
              <a:t>?</a:t>
            </a:r>
            <a:endParaRPr lang="zh-TW" altLang="en-US" kern="0" dirty="0">
              <a:solidFill>
                <a:srgbClr val="FFFFFF"/>
              </a:solidFill>
              <a:latin typeface="Calibri"/>
              <a:ea typeface="Calibri"/>
              <a:cs typeface="Calibri"/>
              <a:sym typeface="Calibri"/>
            </a:endParaRPr>
          </a:p>
        </p:txBody>
      </p:sp>
      <p:sp>
        <p:nvSpPr>
          <p:cNvPr id="33" name="語音泡泡: 橢圓形 1">
            <a:extLst>
              <a:ext uri="{FF2B5EF4-FFF2-40B4-BE49-F238E27FC236}">
                <a16:creationId xmlns:a16="http://schemas.microsoft.com/office/drawing/2014/main" id="{1C3EF9BF-6BAD-454B-AD1E-2D89FD84B5EE}"/>
              </a:ext>
            </a:extLst>
          </p:cNvPr>
          <p:cNvSpPr/>
          <p:nvPr/>
        </p:nvSpPr>
        <p:spPr>
          <a:xfrm>
            <a:off x="9446215" y="3618057"/>
            <a:ext cx="2255253" cy="1362042"/>
          </a:xfrm>
          <a:prstGeom prst="wedgeEllipseCallout">
            <a:avLst>
              <a:gd name="adj1" fmla="val -49554"/>
              <a:gd name="adj2" fmla="val 41435"/>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Impact"/>
                <a:ea typeface="Impact"/>
                <a:cs typeface="Impact"/>
                <a:sym typeface="Impact"/>
              </a:rPr>
              <a:t>累積共</a:t>
            </a:r>
            <a:r>
              <a:rPr lang="en-US" altLang="zh-TW" sz="2400" b="1" dirty="0">
                <a:latin typeface="Impact"/>
                <a:ea typeface="Impact"/>
                <a:cs typeface="Impact"/>
                <a:sym typeface="Impact"/>
              </a:rPr>
              <a:t>215</a:t>
            </a:r>
            <a:r>
              <a:rPr lang="zh-TW" altLang="en-US" sz="2400" b="1" dirty="0">
                <a:latin typeface="Impact"/>
                <a:ea typeface="Impact"/>
                <a:cs typeface="Impact"/>
                <a:sym typeface="Impact"/>
              </a:rPr>
              <a:t>人次與會</a:t>
            </a:r>
            <a:endParaRPr lang="zh-TW" altLang="en-US" sz="2400" dirty="0"/>
          </a:p>
        </p:txBody>
      </p:sp>
    </p:spTree>
    <p:extLst>
      <p:ext uri="{BB962C8B-B14F-4D97-AF65-F5344CB8AC3E}">
        <p14:creationId xmlns:p14="http://schemas.microsoft.com/office/powerpoint/2010/main" val="82417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Google Shape;2743;p75"/>
          <p:cNvSpPr/>
          <p:nvPr/>
        </p:nvSpPr>
        <p:spPr>
          <a:xfrm>
            <a:off x="8942080" y="957881"/>
            <a:ext cx="3184616" cy="1918852"/>
          </a:xfrm>
          <a:prstGeom prst="wedgeRectCallout">
            <a:avLst>
              <a:gd name="adj1" fmla="val -37546"/>
              <a:gd name="adj2" fmla="val 84403"/>
            </a:avLst>
          </a:prstGeom>
          <a:solidFill>
            <a:schemeClr val="accent2">
              <a:lumMod val="75000"/>
            </a:scheme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Microsoft JhengHei"/>
                <a:ea typeface="Microsoft JhengHei"/>
                <a:sym typeface="Microsoft JhengHei"/>
              </a:rPr>
              <a:t>基本理念</a:t>
            </a:r>
            <a:endParaRPr lang="zh-TW" altLang="en-US" dirty="0"/>
          </a:p>
        </p:txBody>
      </p:sp>
      <p:grpSp>
        <p:nvGrpSpPr>
          <p:cNvPr id="5" name="群組 4"/>
          <p:cNvGrpSpPr/>
          <p:nvPr/>
        </p:nvGrpSpPr>
        <p:grpSpPr>
          <a:xfrm>
            <a:off x="1695539" y="5516238"/>
            <a:ext cx="1836000" cy="1380542"/>
            <a:chOff x="10367035" y="2979045"/>
            <a:chExt cx="1836000" cy="1380542"/>
          </a:xfrm>
        </p:grpSpPr>
        <p:sp>
          <p:nvSpPr>
            <p:cNvPr id="99" name="Google Shape;602;p17"/>
            <p:cNvSpPr/>
            <p:nvPr/>
          </p:nvSpPr>
          <p:spPr>
            <a:xfrm>
              <a:off x="10481686" y="2979045"/>
              <a:ext cx="1601429" cy="1380542"/>
            </a:xfrm>
            <a:prstGeom prst="hexagon">
              <a:avLst>
                <a:gd name="adj" fmla="val 25000"/>
                <a:gd name="vf" fmla="val 115470"/>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BBB40"/>
                </a:solidFill>
                <a:latin typeface="Calibri"/>
                <a:ea typeface="Calibri"/>
                <a:cs typeface="Calibri"/>
                <a:sym typeface="Calibri"/>
              </a:endParaRPr>
            </a:p>
          </p:txBody>
        </p:sp>
        <p:sp>
          <p:nvSpPr>
            <p:cNvPr id="102" name="Google Shape;610;p17"/>
            <p:cNvSpPr txBox="1"/>
            <p:nvPr/>
          </p:nvSpPr>
          <p:spPr>
            <a:xfrm>
              <a:off x="10367035" y="3044079"/>
              <a:ext cx="1836000" cy="954195"/>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美國</a:t>
              </a:r>
              <a:endParaRPr lang="en-US" altLang="zh-TW"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國家工程院</a:t>
              </a:r>
              <a:endParaRPr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400"/>
                <a:buFont typeface="Arial"/>
                <a:buNone/>
              </a:pPr>
              <a:r>
                <a:rPr lang="zh-TW" altLang="en-US" sz="1400" b="0" i="0" u="none" strike="noStrike" cap="none" dirty="0">
                  <a:solidFill>
                    <a:schemeClr val="lt1"/>
                  </a:solidFill>
                  <a:latin typeface="Calibri"/>
                  <a:ea typeface="Calibri"/>
                  <a:cs typeface="Calibri"/>
                  <a:sym typeface="Calibri"/>
                </a:rPr>
                <a:t>未來</a:t>
              </a:r>
              <a:r>
                <a:rPr lang="en-US" altLang="zh-TW" sz="1400" b="0" i="0" u="none" strike="noStrike" cap="none" dirty="0">
                  <a:solidFill>
                    <a:schemeClr val="lt1"/>
                  </a:solidFill>
                  <a:latin typeface="Calibri"/>
                  <a:ea typeface="Calibri"/>
                  <a:cs typeface="Calibri"/>
                  <a:sym typeface="Calibri"/>
                </a:rPr>
                <a:t>14</a:t>
              </a:r>
              <a:r>
                <a:rPr lang="zh-TW" altLang="en-US" sz="1400" b="0" i="0" u="none" strike="noStrike" cap="none" dirty="0">
                  <a:solidFill>
                    <a:schemeClr val="lt1"/>
                  </a:solidFill>
                  <a:latin typeface="Calibri"/>
                  <a:ea typeface="Calibri"/>
                  <a:cs typeface="Calibri"/>
                  <a:sym typeface="Calibri"/>
                </a:rPr>
                <a:t>個</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400"/>
                <a:buFont typeface="Arial"/>
                <a:buNone/>
              </a:pPr>
              <a:r>
                <a:rPr lang="zh-TW" altLang="en-US" sz="1400" b="0" i="0" u="none" strike="noStrike" cap="none" dirty="0">
                  <a:solidFill>
                    <a:schemeClr val="lt1"/>
                  </a:solidFill>
                  <a:latin typeface="Calibri"/>
                  <a:ea typeface="Calibri"/>
                  <a:cs typeface="Calibri"/>
                  <a:sym typeface="Calibri"/>
                </a:rPr>
                <a:t>重大挑戰之一</a:t>
              </a:r>
              <a:endParaRPr sz="1400" b="0" i="0" u="none" strike="noStrike" cap="none" dirty="0">
                <a:solidFill>
                  <a:srgbClr val="000000"/>
                </a:solidFill>
                <a:latin typeface="Arial"/>
                <a:ea typeface="Arial"/>
                <a:cs typeface="Arial"/>
                <a:sym typeface="Arial"/>
              </a:endParaRPr>
            </a:p>
          </p:txBody>
        </p:sp>
      </p:grpSp>
      <p:grpSp>
        <p:nvGrpSpPr>
          <p:cNvPr id="6" name="群組 5"/>
          <p:cNvGrpSpPr/>
          <p:nvPr/>
        </p:nvGrpSpPr>
        <p:grpSpPr>
          <a:xfrm>
            <a:off x="-37007" y="5238489"/>
            <a:ext cx="1836000" cy="1380542"/>
            <a:chOff x="9100944" y="5076075"/>
            <a:chExt cx="1836000" cy="1380542"/>
          </a:xfrm>
        </p:grpSpPr>
        <p:sp>
          <p:nvSpPr>
            <p:cNvPr id="98" name="Google Shape;600;p17"/>
            <p:cNvSpPr/>
            <p:nvPr/>
          </p:nvSpPr>
          <p:spPr>
            <a:xfrm>
              <a:off x="9198795" y="5076075"/>
              <a:ext cx="1601429" cy="1380542"/>
            </a:xfrm>
            <a:prstGeom prst="hexagon">
              <a:avLst>
                <a:gd name="adj" fmla="val 25000"/>
                <a:gd name="vf" fmla="val 115470"/>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611;p17"/>
            <p:cNvSpPr txBox="1"/>
            <p:nvPr/>
          </p:nvSpPr>
          <p:spPr>
            <a:xfrm>
              <a:off x="9100944" y="5132668"/>
              <a:ext cx="1836000" cy="95763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en-US" altLang="zh-CN" sz="2000" b="1" dirty="0">
                  <a:solidFill>
                    <a:schemeClr val="lt1"/>
                  </a:solidFill>
                  <a:latin typeface="Calibri"/>
                  <a:ea typeface="Calibri"/>
                  <a:cs typeface="Calibri"/>
                  <a:sym typeface="Calibri"/>
                </a:rPr>
                <a:t>UNESCO</a:t>
              </a: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「青島宣言」</a:t>
              </a:r>
              <a:endParaRPr lang="en-US" altLang="zh-TW" sz="1400"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Arial"/>
                  <a:cs typeface="Calibri"/>
                  <a:sym typeface="Calibri"/>
                </a:rPr>
                <a:t>人工智慧與</a:t>
              </a:r>
              <a:endParaRPr lang="en-US" altLang="zh-TW" sz="1400" b="0" i="0" u="none" strike="noStrike" cap="none"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Arial"/>
                  <a:cs typeface="Calibri"/>
                  <a:sym typeface="Calibri"/>
                </a:rPr>
                <a:t>教育共識</a:t>
              </a:r>
              <a:endParaRPr sz="1400" b="0" i="0" u="none" strike="noStrike" cap="none" dirty="0">
                <a:solidFill>
                  <a:srgbClr val="000000"/>
                </a:solidFill>
                <a:latin typeface="Arial"/>
                <a:ea typeface="Arial"/>
                <a:cs typeface="Arial"/>
                <a:sym typeface="Arial"/>
              </a:endParaRPr>
            </a:p>
          </p:txBody>
        </p:sp>
      </p:grpSp>
      <p:grpSp>
        <p:nvGrpSpPr>
          <p:cNvPr id="111" name="群組 110"/>
          <p:cNvGrpSpPr/>
          <p:nvPr/>
        </p:nvGrpSpPr>
        <p:grpSpPr>
          <a:xfrm>
            <a:off x="459846" y="3588304"/>
            <a:ext cx="1836000" cy="1380542"/>
            <a:chOff x="9100944" y="5076075"/>
            <a:chExt cx="1836000" cy="1380542"/>
          </a:xfrm>
        </p:grpSpPr>
        <p:sp>
          <p:nvSpPr>
            <p:cNvPr id="112" name="Google Shape;600;p17"/>
            <p:cNvSpPr/>
            <p:nvPr/>
          </p:nvSpPr>
          <p:spPr>
            <a:xfrm>
              <a:off x="9198795" y="5076075"/>
              <a:ext cx="1601429" cy="1380542"/>
            </a:xfrm>
            <a:prstGeom prst="hexagon">
              <a:avLst>
                <a:gd name="adj" fmla="val 25000"/>
                <a:gd name="vf" fmla="val 115470"/>
              </a:avLst>
            </a:prstGeom>
            <a:solidFill>
              <a:schemeClr val="tx2">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611;p17"/>
            <p:cNvSpPr txBox="1"/>
            <p:nvPr/>
          </p:nvSpPr>
          <p:spPr>
            <a:xfrm>
              <a:off x="9100944" y="5076075"/>
              <a:ext cx="1836000" cy="1014225"/>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sz="2000" b="1" dirty="0">
                  <a:solidFill>
                    <a:schemeClr val="lt1"/>
                  </a:solidFill>
                  <a:latin typeface="Calibri"/>
                  <a:ea typeface="Calibri"/>
                  <a:cs typeface="Calibri"/>
                  <a:sym typeface="Calibri"/>
                </a:rPr>
                <a:t>美國</a:t>
              </a:r>
              <a:endParaRPr lang="en-US" altLang="zh-TW" sz="2000" b="1"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2000" b="1" dirty="0">
                  <a:solidFill>
                    <a:schemeClr val="lt1"/>
                  </a:solidFill>
                  <a:latin typeface="Calibri"/>
                  <a:ea typeface="Calibri"/>
                  <a:cs typeface="Calibri"/>
                  <a:sym typeface="Calibri"/>
                </a:rPr>
                <a:t>蘭德智庫</a:t>
              </a:r>
              <a:endParaRPr lang="en-US" altLang="zh-TW" sz="2000" b="1"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客製化教學</a:t>
              </a:r>
              <a:endParaRPr lang="en-US" altLang="zh-TW" sz="1400"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提升學生表現</a:t>
              </a:r>
              <a:endParaRPr sz="1400" b="0" i="0" u="none" strike="noStrike" cap="none" dirty="0">
                <a:solidFill>
                  <a:srgbClr val="000000"/>
                </a:solidFill>
                <a:latin typeface="Arial"/>
                <a:ea typeface="Arial"/>
                <a:cs typeface="Arial"/>
                <a:sym typeface="Arial"/>
              </a:endParaRPr>
            </a:p>
          </p:txBody>
        </p:sp>
      </p:grpSp>
      <p:grpSp>
        <p:nvGrpSpPr>
          <p:cNvPr id="8" name="群組 7"/>
          <p:cNvGrpSpPr/>
          <p:nvPr/>
        </p:nvGrpSpPr>
        <p:grpSpPr>
          <a:xfrm>
            <a:off x="7045" y="1002248"/>
            <a:ext cx="10276763" cy="4875675"/>
            <a:chOff x="1068735" y="1125091"/>
            <a:chExt cx="10276763" cy="4875675"/>
          </a:xfrm>
        </p:grpSpPr>
        <p:grpSp>
          <p:nvGrpSpPr>
            <p:cNvPr id="33" name="Google Shape;652;p19"/>
            <p:cNvGrpSpPr/>
            <p:nvPr/>
          </p:nvGrpSpPr>
          <p:grpSpPr>
            <a:xfrm>
              <a:off x="4039739" y="4735431"/>
              <a:ext cx="4074039" cy="1265335"/>
              <a:chOff x="3138311" y="4819788"/>
              <a:chExt cx="5699125" cy="1770064"/>
            </a:xfrm>
          </p:grpSpPr>
          <p:sp>
            <p:nvSpPr>
              <p:cNvPr id="34" name="Google Shape;653;p19"/>
              <p:cNvSpPr/>
              <p:nvPr/>
            </p:nvSpPr>
            <p:spPr>
              <a:xfrm>
                <a:off x="3138311" y="6381889"/>
                <a:ext cx="5699125" cy="207963"/>
              </a:xfrm>
              <a:custGeom>
                <a:avLst/>
                <a:gdLst/>
                <a:ahLst/>
                <a:cxnLst/>
                <a:rect l="l" t="t" r="r" b="b"/>
                <a:pathLst>
                  <a:path w="1517" h="55" extrusionOk="0">
                    <a:moveTo>
                      <a:pt x="1491" y="0"/>
                    </a:moveTo>
                    <a:cubicBezTo>
                      <a:pt x="1491" y="0"/>
                      <a:pt x="1503" y="32"/>
                      <a:pt x="1447" y="32"/>
                    </a:cubicBezTo>
                    <a:cubicBezTo>
                      <a:pt x="1425" y="32"/>
                      <a:pt x="1116" y="32"/>
                      <a:pt x="794" y="32"/>
                    </a:cubicBezTo>
                    <a:cubicBezTo>
                      <a:pt x="722" y="32"/>
                      <a:pt x="722" y="32"/>
                      <a:pt x="722" y="32"/>
                    </a:cubicBezTo>
                    <a:cubicBezTo>
                      <a:pt x="401" y="32"/>
                      <a:pt x="92" y="32"/>
                      <a:pt x="70" y="32"/>
                    </a:cubicBezTo>
                    <a:cubicBezTo>
                      <a:pt x="14" y="32"/>
                      <a:pt x="26" y="0"/>
                      <a:pt x="26" y="0"/>
                    </a:cubicBezTo>
                    <a:cubicBezTo>
                      <a:pt x="26" y="0"/>
                      <a:pt x="0" y="34"/>
                      <a:pt x="96" y="55"/>
                    </a:cubicBezTo>
                    <a:cubicBezTo>
                      <a:pt x="1420" y="55"/>
                      <a:pt x="1420" y="55"/>
                      <a:pt x="1420" y="55"/>
                    </a:cubicBezTo>
                    <a:cubicBezTo>
                      <a:pt x="1517" y="34"/>
                      <a:pt x="1491" y="0"/>
                      <a:pt x="1491" y="0"/>
                    </a:cubicBezTo>
                    <a:close/>
                  </a:path>
                </a:pathLst>
              </a:custGeom>
              <a:gradFill>
                <a:gsLst>
                  <a:gs pos="0">
                    <a:srgbClr val="000000"/>
                  </a:gs>
                  <a:gs pos="51000">
                    <a:srgbClr val="7A7A7A"/>
                  </a:gs>
                  <a:gs pos="100000">
                    <a:srgbClr val="A5A5A5"/>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654;p19"/>
              <p:cNvSpPr/>
              <p:nvPr/>
            </p:nvSpPr>
            <p:spPr>
              <a:xfrm>
                <a:off x="3190698" y="4819788"/>
                <a:ext cx="5594350" cy="1682752"/>
              </a:xfrm>
              <a:custGeom>
                <a:avLst/>
                <a:gdLst/>
                <a:ahLst/>
                <a:cxnLst/>
                <a:rect l="l" t="t" r="r" b="b"/>
                <a:pathLst>
                  <a:path w="1489" h="446" extrusionOk="0">
                    <a:moveTo>
                      <a:pt x="1477" y="414"/>
                    </a:moveTo>
                    <a:cubicBezTo>
                      <a:pt x="1477" y="414"/>
                      <a:pt x="1218" y="44"/>
                      <a:pt x="1207" y="26"/>
                    </a:cubicBezTo>
                    <a:cubicBezTo>
                      <a:pt x="1190" y="1"/>
                      <a:pt x="1175" y="0"/>
                      <a:pt x="1175" y="0"/>
                    </a:cubicBezTo>
                    <a:cubicBezTo>
                      <a:pt x="247" y="0"/>
                      <a:pt x="247" y="0"/>
                      <a:pt x="247" y="0"/>
                    </a:cubicBezTo>
                    <a:cubicBezTo>
                      <a:pt x="247" y="0"/>
                      <a:pt x="225" y="6"/>
                      <a:pt x="215" y="26"/>
                    </a:cubicBezTo>
                    <a:cubicBezTo>
                      <a:pt x="206" y="45"/>
                      <a:pt x="12" y="414"/>
                      <a:pt x="12" y="414"/>
                    </a:cubicBezTo>
                    <a:cubicBezTo>
                      <a:pt x="12" y="414"/>
                      <a:pt x="0" y="446"/>
                      <a:pt x="56" y="446"/>
                    </a:cubicBezTo>
                    <a:cubicBezTo>
                      <a:pt x="78" y="446"/>
                      <a:pt x="387" y="446"/>
                      <a:pt x="708" y="446"/>
                    </a:cubicBezTo>
                    <a:cubicBezTo>
                      <a:pt x="708" y="446"/>
                      <a:pt x="708" y="446"/>
                      <a:pt x="708" y="446"/>
                    </a:cubicBezTo>
                    <a:cubicBezTo>
                      <a:pt x="709" y="446"/>
                      <a:pt x="709" y="446"/>
                      <a:pt x="709" y="446"/>
                    </a:cubicBezTo>
                    <a:cubicBezTo>
                      <a:pt x="709" y="446"/>
                      <a:pt x="709" y="446"/>
                      <a:pt x="709" y="446"/>
                    </a:cubicBezTo>
                    <a:cubicBezTo>
                      <a:pt x="1031" y="446"/>
                      <a:pt x="1411" y="446"/>
                      <a:pt x="1433" y="446"/>
                    </a:cubicBezTo>
                    <a:cubicBezTo>
                      <a:pt x="1489" y="446"/>
                      <a:pt x="1477" y="414"/>
                      <a:pt x="1477" y="414"/>
                    </a:cubicBezTo>
                    <a:close/>
                  </a:path>
                </a:pathLst>
              </a:custGeom>
              <a:gradFill>
                <a:gsLst>
                  <a:gs pos="0">
                    <a:srgbClr val="7A7A7A"/>
                  </a:gs>
                  <a:gs pos="17000">
                    <a:srgbClr val="535353"/>
                  </a:gs>
                  <a:gs pos="100000">
                    <a:srgbClr val="000000"/>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655;p19"/>
              <p:cNvSpPr/>
              <p:nvPr/>
            </p:nvSpPr>
            <p:spPr>
              <a:xfrm>
                <a:off x="3792362" y="4965839"/>
                <a:ext cx="4387851" cy="1352551"/>
              </a:xfrm>
              <a:custGeom>
                <a:avLst/>
                <a:gdLst/>
                <a:ahLst/>
                <a:cxnLst/>
                <a:rect l="l" t="t" r="r" b="b"/>
                <a:pathLst>
                  <a:path w="2764" h="852" extrusionOk="0">
                    <a:moveTo>
                      <a:pt x="343" y="0"/>
                    </a:moveTo>
                    <a:lnTo>
                      <a:pt x="2284" y="0"/>
                    </a:lnTo>
                    <a:lnTo>
                      <a:pt x="2764" y="852"/>
                    </a:lnTo>
                    <a:lnTo>
                      <a:pt x="0" y="852"/>
                    </a:lnTo>
                    <a:lnTo>
                      <a:pt x="343" y="0"/>
                    </a:lnTo>
                    <a:close/>
                  </a:path>
                </a:pathLst>
              </a:custGeom>
              <a:solidFill>
                <a:srgbClr val="5EC6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 name="Google Shape;661;p19"/>
            <p:cNvSpPr/>
            <p:nvPr/>
          </p:nvSpPr>
          <p:spPr>
            <a:xfrm>
              <a:off x="3559570" y="3136429"/>
              <a:ext cx="1083533" cy="1083533"/>
            </a:xfrm>
            <a:prstGeom prst="ellipse">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662;p19"/>
            <p:cNvSpPr/>
            <p:nvPr/>
          </p:nvSpPr>
          <p:spPr>
            <a:xfrm>
              <a:off x="5406324" y="2280262"/>
              <a:ext cx="1083533" cy="1083533"/>
            </a:xfrm>
            <a:prstGeom prst="ellipse">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663;p19"/>
            <p:cNvSpPr/>
            <p:nvPr/>
          </p:nvSpPr>
          <p:spPr>
            <a:xfrm>
              <a:off x="7242887" y="3171890"/>
              <a:ext cx="1083533" cy="1083533"/>
            </a:xfrm>
            <a:prstGeom prst="ellipse">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673;p19"/>
            <p:cNvSpPr txBox="1"/>
            <p:nvPr/>
          </p:nvSpPr>
          <p:spPr>
            <a:xfrm>
              <a:off x="1068735" y="2200570"/>
              <a:ext cx="3418570" cy="830997"/>
            </a:xfrm>
            <a:prstGeom prst="rect">
              <a:avLst/>
            </a:prstGeom>
            <a:noFill/>
            <a:ln>
              <a:noFill/>
            </a:ln>
          </p:spPr>
          <p:txBody>
            <a:bodyPr spcFirstLastPara="1" wrap="square" lIns="91425" tIns="45700" rIns="91425" bIns="45700" anchor="t" anchorCtr="0">
              <a:noAutofit/>
            </a:bodyPr>
            <a:lstStyle/>
            <a:p>
              <a:pPr lvl="0" algn="r">
                <a:lnSpc>
                  <a:spcPct val="120000"/>
                </a:lnSpc>
                <a:buClr>
                  <a:srgbClr val="000000"/>
                </a:buClr>
                <a:buSzPts val="2400"/>
              </a:pPr>
              <a:r>
                <a:rPr lang="zh-CN" altLang="en-US" sz="2400" b="1" dirty="0">
                  <a:solidFill>
                    <a:srgbClr val="546E7A"/>
                  </a:solidFill>
                  <a:ea typeface="Calibri"/>
                  <a:cs typeface="Calibri"/>
                  <a:sym typeface="Calibri"/>
                </a:rPr>
                <a:t>個人化學習（</a:t>
              </a:r>
              <a:r>
                <a:rPr lang="en-US" altLang="zh-CN" sz="2400" b="1" dirty="0">
                  <a:solidFill>
                    <a:srgbClr val="546E7A"/>
                  </a:solidFill>
                  <a:ea typeface="Calibri"/>
                  <a:cs typeface="Calibri"/>
                  <a:sym typeface="Calibri"/>
                </a:rPr>
                <a:t>personalized learning</a:t>
              </a:r>
              <a:r>
                <a:rPr lang="zh-CN" altLang="en-US" sz="2400" b="1" dirty="0">
                  <a:solidFill>
                    <a:srgbClr val="546E7A"/>
                  </a:solidFill>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83" name="Google Shape;674;p19"/>
            <p:cNvSpPr txBox="1"/>
            <p:nvPr/>
          </p:nvSpPr>
          <p:spPr>
            <a:xfrm>
              <a:off x="3656028" y="1125091"/>
              <a:ext cx="4567371" cy="830997"/>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CN" altLang="en-US" sz="2400" b="1" dirty="0">
                  <a:solidFill>
                    <a:srgbClr val="5EC6D3"/>
                  </a:solidFill>
                  <a:ea typeface="Calibri"/>
                  <a:cs typeface="Calibri"/>
                  <a:sym typeface="Calibri"/>
                </a:rPr>
                <a:t>人工智慧導入數位學習</a:t>
              </a:r>
              <a:endParaRPr lang="en-US" altLang="zh-CN" sz="2400" b="1" dirty="0">
                <a:solidFill>
                  <a:srgbClr val="5EC6D3"/>
                </a:solidFill>
                <a:ea typeface="Calibri"/>
                <a:cs typeface="Calibri"/>
                <a:sym typeface="Calibri"/>
              </a:endParaRPr>
            </a:p>
            <a:p>
              <a:pPr lvl="0" algn="ctr">
                <a:lnSpc>
                  <a:spcPct val="120000"/>
                </a:lnSpc>
                <a:buClr>
                  <a:srgbClr val="000000"/>
                </a:buClr>
                <a:buSzPts val="2400"/>
              </a:pPr>
              <a:r>
                <a:rPr lang="en-US" altLang="zh-CN" sz="2400" b="1" dirty="0">
                  <a:solidFill>
                    <a:srgbClr val="5EC6D3"/>
                  </a:solidFill>
                  <a:ea typeface="Calibri"/>
                  <a:cs typeface="Calibri"/>
                  <a:sym typeface="Calibri"/>
                </a:rPr>
                <a:t>(Artificial Intelligence in e-learning)</a:t>
              </a:r>
              <a:endParaRPr sz="1400" b="0" i="0" u="none" strike="noStrike" cap="none" dirty="0">
                <a:solidFill>
                  <a:srgbClr val="000000"/>
                </a:solidFill>
                <a:latin typeface="Arial"/>
                <a:ea typeface="Arial"/>
                <a:cs typeface="Arial"/>
                <a:sym typeface="Arial"/>
              </a:endParaRPr>
            </a:p>
          </p:txBody>
        </p:sp>
        <p:sp>
          <p:nvSpPr>
            <p:cNvPr id="84" name="Google Shape;675;p19"/>
            <p:cNvSpPr txBox="1"/>
            <p:nvPr/>
          </p:nvSpPr>
          <p:spPr>
            <a:xfrm>
              <a:off x="8488980" y="3171890"/>
              <a:ext cx="2856518" cy="830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400"/>
                <a:buFont typeface="Arial"/>
                <a:buNone/>
              </a:pPr>
              <a:r>
                <a:rPr lang="zh-TW" altLang="en-US" sz="2400" b="1" dirty="0">
                  <a:solidFill>
                    <a:srgbClr val="F8841D"/>
                  </a:solidFill>
                  <a:latin typeface="Calibri"/>
                  <a:ea typeface="Calibri"/>
                  <a:cs typeface="Calibri"/>
                  <a:sym typeface="Calibri"/>
                </a:rPr>
                <a:t>未來</a:t>
              </a:r>
              <a:r>
                <a:rPr lang="zh-TW" altLang="en-US" sz="2400" b="1" i="0" u="none" strike="noStrike" cap="none" dirty="0">
                  <a:solidFill>
                    <a:srgbClr val="F8841D"/>
                  </a:solidFill>
                  <a:latin typeface="Calibri"/>
                  <a:ea typeface="Calibri"/>
                  <a:cs typeface="Calibri"/>
                  <a:sym typeface="Calibri"/>
                </a:rPr>
                <a:t>重要趨勢</a:t>
              </a:r>
            </a:p>
            <a:p>
              <a:pPr marL="0" marR="0" lvl="0" indent="0" algn="l" rtl="0">
                <a:lnSpc>
                  <a:spcPct val="120000"/>
                </a:lnSpc>
                <a:spcBef>
                  <a:spcPts val="0"/>
                </a:spcBef>
                <a:spcAft>
                  <a:spcPts val="0"/>
                </a:spcAft>
                <a:buClr>
                  <a:srgbClr val="000000"/>
                </a:buClr>
                <a:buSzPts val="2400"/>
                <a:buFont typeface="Arial"/>
                <a:buNone/>
              </a:pPr>
              <a:r>
                <a:rPr lang="zh-TW" altLang="en-US" sz="1600" b="0" i="0" u="none" strike="noStrike" cap="none" dirty="0">
                  <a:solidFill>
                    <a:srgbClr val="595959"/>
                  </a:solidFill>
                  <a:latin typeface="Calibri"/>
                  <a:ea typeface="Calibri"/>
                  <a:cs typeface="Calibri"/>
                  <a:sym typeface="Calibri"/>
                </a:rPr>
                <a:t>科技輔助自主學習</a:t>
              </a:r>
              <a:endParaRPr sz="1400" b="0" i="0" u="none" strike="noStrike" cap="none" dirty="0">
                <a:solidFill>
                  <a:srgbClr val="000000"/>
                </a:solidFill>
                <a:latin typeface="Arial"/>
                <a:ea typeface="Arial"/>
                <a:cs typeface="Arial"/>
                <a:sym typeface="Arial"/>
              </a:endParaRPr>
            </a:p>
          </p:txBody>
        </p:sp>
        <p:sp>
          <p:nvSpPr>
            <p:cNvPr id="117" name="Google Shape;1463;p42"/>
            <p:cNvSpPr/>
            <p:nvPr/>
          </p:nvSpPr>
          <p:spPr>
            <a:xfrm>
              <a:off x="3992922" y="3394122"/>
              <a:ext cx="202699" cy="181909"/>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464;p42"/>
            <p:cNvSpPr/>
            <p:nvPr/>
          </p:nvSpPr>
          <p:spPr>
            <a:xfrm>
              <a:off x="3920158" y="3633203"/>
              <a:ext cx="350824" cy="275463"/>
            </a:xfrm>
            <a:custGeom>
              <a:avLst/>
              <a:gdLst/>
              <a:ahLst/>
              <a:cxnLst/>
              <a:rect l="l" t="t" r="r" b="b"/>
              <a:pathLst>
                <a:path w="19" h="15" extrusionOk="0">
                  <a:moveTo>
                    <a:pt x="10" y="0"/>
                  </a:moveTo>
                  <a:cubicBezTo>
                    <a:pt x="2" y="0"/>
                    <a:pt x="0" y="15"/>
                    <a:pt x="0" y="15"/>
                  </a:cubicBezTo>
                  <a:cubicBezTo>
                    <a:pt x="19" y="15"/>
                    <a:pt x="19" y="15"/>
                    <a:pt x="19" y="15"/>
                  </a:cubicBezTo>
                  <a:cubicBezTo>
                    <a:pt x="19" y="15"/>
                    <a:pt x="17"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9" name="Google Shape;1579;p45"/>
            <p:cNvGrpSpPr/>
            <p:nvPr/>
          </p:nvGrpSpPr>
          <p:grpSpPr>
            <a:xfrm>
              <a:off x="5702860" y="2603663"/>
              <a:ext cx="492727" cy="474612"/>
              <a:chOff x="4564644" y="1812730"/>
              <a:chExt cx="215900" cy="207963"/>
            </a:xfrm>
          </p:grpSpPr>
          <p:sp>
            <p:nvSpPr>
              <p:cNvPr id="120" name="Google Shape;1580;p45"/>
              <p:cNvSpPr/>
              <p:nvPr/>
            </p:nvSpPr>
            <p:spPr>
              <a:xfrm>
                <a:off x="4564644" y="1812730"/>
                <a:ext cx="215900" cy="207963"/>
              </a:xfrm>
              <a:custGeom>
                <a:avLst/>
                <a:gdLst/>
                <a:ahLst/>
                <a:cxnLst/>
                <a:rect l="l" t="t" r="r" b="b"/>
                <a:pathLst>
                  <a:path w="133" h="127" extrusionOk="0">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21" name="Google Shape;1581;p45"/>
              <p:cNvSpPr/>
              <p:nvPr/>
            </p:nvSpPr>
            <p:spPr>
              <a:xfrm>
                <a:off x="4666245" y="1949257"/>
                <a:ext cx="15875" cy="174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sp>
          <p:nvSpPr>
            <p:cNvPr id="122" name="Google Shape;1802;p51"/>
            <p:cNvSpPr/>
            <p:nvPr/>
          </p:nvSpPr>
          <p:spPr>
            <a:xfrm>
              <a:off x="7336577" y="3503968"/>
              <a:ext cx="890668" cy="423982"/>
            </a:xfrm>
            <a:custGeom>
              <a:avLst/>
              <a:gdLst/>
              <a:ahLst/>
              <a:cxnLst/>
              <a:rect l="l" t="t" r="r" b="b"/>
              <a:pathLst>
                <a:path w="584" h="278" extrusionOk="0">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4" name="群組 113"/>
          <p:cNvGrpSpPr/>
          <p:nvPr/>
        </p:nvGrpSpPr>
        <p:grpSpPr>
          <a:xfrm>
            <a:off x="8358447" y="4383234"/>
            <a:ext cx="1836000" cy="1380542"/>
            <a:chOff x="7814745" y="2979045"/>
            <a:chExt cx="1836000" cy="1380542"/>
          </a:xfrm>
        </p:grpSpPr>
        <p:sp>
          <p:nvSpPr>
            <p:cNvPr id="115" name="Google Shape;604;p17"/>
            <p:cNvSpPr/>
            <p:nvPr/>
          </p:nvSpPr>
          <p:spPr>
            <a:xfrm>
              <a:off x="7948158" y="2979045"/>
              <a:ext cx="1601429" cy="1380542"/>
            </a:xfrm>
            <a:prstGeom prst="hexagon">
              <a:avLst>
                <a:gd name="adj" fmla="val 25000"/>
                <a:gd name="vf" fmla="val 115470"/>
              </a:avLst>
            </a:prstGeom>
            <a:solidFill>
              <a:srgbClr val="F268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609;p17"/>
            <p:cNvSpPr txBox="1"/>
            <p:nvPr/>
          </p:nvSpPr>
          <p:spPr>
            <a:xfrm>
              <a:off x="7814745" y="3060158"/>
              <a:ext cx="1836000" cy="93811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蓋茲基金會</a:t>
              </a:r>
              <a:endParaRPr lang="en-US" altLang="zh-TW"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投入數億美元</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支持個人化學習的</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研究與開發</a:t>
              </a:r>
              <a:endParaRPr sz="1400" b="0" i="0" u="none" strike="noStrike" cap="none" dirty="0">
                <a:solidFill>
                  <a:srgbClr val="000000"/>
                </a:solidFill>
                <a:latin typeface="Arial"/>
                <a:ea typeface="Arial"/>
                <a:cs typeface="Arial"/>
                <a:sym typeface="Arial"/>
              </a:endParaRPr>
            </a:p>
          </p:txBody>
        </p:sp>
      </p:grpSp>
      <p:grpSp>
        <p:nvGrpSpPr>
          <p:cNvPr id="10" name="群組 9"/>
          <p:cNvGrpSpPr/>
          <p:nvPr/>
        </p:nvGrpSpPr>
        <p:grpSpPr>
          <a:xfrm>
            <a:off x="8848234" y="1008001"/>
            <a:ext cx="3372308" cy="2485593"/>
            <a:chOff x="8840786" y="1590548"/>
            <a:chExt cx="3372308" cy="2485593"/>
          </a:xfrm>
        </p:grpSpPr>
        <p:sp>
          <p:nvSpPr>
            <p:cNvPr id="128" name="Google Shape;2747;p75"/>
            <p:cNvSpPr txBox="1"/>
            <p:nvPr/>
          </p:nvSpPr>
          <p:spPr>
            <a:xfrm>
              <a:off x="9306831" y="1590548"/>
              <a:ext cx="2426314" cy="400110"/>
            </a:xfrm>
            <a:prstGeom prst="rect">
              <a:avLst/>
            </a:prstGeom>
            <a:noFill/>
            <a:ln>
              <a:noFill/>
            </a:ln>
          </p:spPr>
          <p:txBody>
            <a:bodyPr spcFirstLastPara="1" wrap="square" lIns="91425" tIns="45700" rIns="91425" bIns="45700" anchor="t" anchorCtr="0">
              <a:noAutofit/>
            </a:bodyPr>
            <a:lstStyle/>
            <a:p>
              <a:pPr lvl="0" algn="ctr">
                <a:buClr>
                  <a:srgbClr val="000000"/>
                </a:buClr>
                <a:buSzPts val="2000"/>
              </a:pPr>
              <a:r>
                <a:rPr lang="zh-CN" altLang="en-US" sz="2000" b="1" dirty="0">
                  <a:solidFill>
                    <a:schemeClr val="lt1"/>
                  </a:solidFill>
                  <a:latin typeface="Arial"/>
                  <a:ea typeface="Arial"/>
                  <a:cs typeface="Arial"/>
                  <a:sym typeface="Arial"/>
                </a:rPr>
                <a:t>關鍵</a:t>
              </a:r>
            </a:p>
          </p:txBody>
        </p:sp>
        <p:sp>
          <p:nvSpPr>
            <p:cNvPr id="129" name="Google Shape;2748;p75"/>
            <p:cNvSpPr/>
            <p:nvPr/>
          </p:nvSpPr>
          <p:spPr>
            <a:xfrm>
              <a:off x="8840786" y="1926878"/>
              <a:ext cx="3372308" cy="2149263"/>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400"/>
              </a:pPr>
              <a:r>
                <a:rPr lang="en-US" altLang="zh-TW" sz="1400" dirty="0">
                  <a:solidFill>
                    <a:schemeClr val="lt1"/>
                  </a:solidFill>
                  <a:latin typeface="Arial"/>
                  <a:ea typeface="Arial"/>
                  <a:cs typeface="Arial"/>
                  <a:sym typeface="Arial"/>
                </a:rPr>
                <a:t>1.</a:t>
              </a:r>
              <a:r>
                <a:rPr lang="zh-TW" altLang="en-US" sz="1400" dirty="0">
                  <a:solidFill>
                    <a:schemeClr val="lt1"/>
                  </a:solidFill>
                  <a:latin typeface="Arial"/>
                  <a:ea typeface="Arial"/>
                  <a:cs typeface="Arial"/>
                  <a:sym typeface="Arial"/>
                </a:rPr>
                <a:t>支持自主學習的人工智慧的學習系統</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2.</a:t>
              </a:r>
              <a:r>
                <a:rPr lang="zh-TW" altLang="en-US" sz="1400" dirty="0">
                  <a:solidFill>
                    <a:schemeClr val="lt1"/>
                  </a:solidFill>
                  <a:latin typeface="Arial"/>
                  <a:ea typeface="Arial"/>
                  <a:cs typeface="Arial"/>
                  <a:sym typeface="Arial"/>
                </a:rPr>
                <a:t>個人化學習載具與網路</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3.</a:t>
              </a:r>
              <a:r>
                <a:rPr lang="zh-TW" altLang="en-US" sz="1400" dirty="0">
                  <a:solidFill>
                    <a:schemeClr val="lt1"/>
                  </a:solidFill>
                  <a:latin typeface="Arial"/>
                  <a:ea typeface="Arial"/>
                  <a:cs typeface="Arial"/>
                  <a:sym typeface="Arial"/>
                </a:rPr>
                <a:t>科技輔助自主學習的教學與學習模式</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4.</a:t>
              </a:r>
              <a:r>
                <a:rPr lang="zh-TW" altLang="en-US" sz="1400" dirty="0">
                  <a:solidFill>
                    <a:schemeClr val="lt1"/>
                  </a:solidFill>
                  <a:latin typeface="Arial"/>
                  <a:ea typeface="Arial"/>
                  <a:cs typeface="Arial"/>
                  <a:sym typeface="Arial"/>
                </a:rPr>
                <a:t>教師培力與支持系統</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5.</a:t>
              </a:r>
              <a:r>
                <a:rPr lang="zh-TW" altLang="en-US" sz="1400" dirty="0">
                  <a:solidFill>
                    <a:schemeClr val="lt1"/>
                  </a:solidFill>
                  <a:latin typeface="Arial"/>
                  <a:ea typeface="Arial"/>
                  <a:cs typeface="Arial"/>
                  <a:sym typeface="Arial"/>
                </a:rPr>
                <a:t>學習分析與大數據的應用</a:t>
              </a:r>
            </a:p>
          </p:txBody>
        </p:sp>
      </p:grpSp>
      <p:grpSp>
        <p:nvGrpSpPr>
          <p:cNvPr id="4" name="群組 3"/>
          <p:cNvGrpSpPr/>
          <p:nvPr/>
        </p:nvGrpSpPr>
        <p:grpSpPr>
          <a:xfrm>
            <a:off x="6976370" y="5444174"/>
            <a:ext cx="1836000" cy="1380542"/>
            <a:chOff x="7814745" y="2979045"/>
            <a:chExt cx="1836000" cy="1380542"/>
          </a:xfrm>
        </p:grpSpPr>
        <p:sp>
          <p:nvSpPr>
            <p:cNvPr id="100" name="Google Shape;604;p17"/>
            <p:cNvSpPr/>
            <p:nvPr/>
          </p:nvSpPr>
          <p:spPr>
            <a:xfrm>
              <a:off x="7948158" y="2979045"/>
              <a:ext cx="1601429" cy="1380542"/>
            </a:xfrm>
            <a:prstGeom prst="hexagon">
              <a:avLst>
                <a:gd name="adj" fmla="val 25000"/>
                <a:gd name="vf" fmla="val 115470"/>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609;p17"/>
            <p:cNvSpPr txBox="1"/>
            <p:nvPr/>
          </p:nvSpPr>
          <p:spPr>
            <a:xfrm>
              <a:off x="7814745" y="3296351"/>
              <a:ext cx="1836000" cy="70192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sz="2000" b="1" i="0" u="none" strike="noStrike" cap="none" dirty="0">
                  <a:solidFill>
                    <a:schemeClr val="lt1"/>
                  </a:solidFill>
                  <a:latin typeface="Calibri"/>
                  <a:ea typeface="Calibri"/>
                  <a:cs typeface="Calibri"/>
                  <a:sym typeface="Calibri"/>
                </a:rPr>
                <a:t>美國教育部</a:t>
              </a:r>
              <a:endParaRPr lang="en-US" altLang="zh-TW" sz="2000"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邁向巔峰計畫</a:t>
              </a:r>
              <a:endParaRPr sz="1400" b="0" i="0" u="none" strike="noStrike" cap="none" dirty="0">
                <a:solidFill>
                  <a:srgbClr val="000000"/>
                </a:solidFill>
                <a:latin typeface="Arial"/>
                <a:ea typeface="Arial"/>
                <a:cs typeface="Arial"/>
                <a:sym typeface="Arial"/>
              </a:endParaRPr>
            </a:p>
          </p:txBody>
        </p:sp>
      </p:grpSp>
      <p:grpSp>
        <p:nvGrpSpPr>
          <p:cNvPr id="130" name="Google Shape;656;p19"/>
          <p:cNvGrpSpPr/>
          <p:nvPr/>
        </p:nvGrpSpPr>
        <p:grpSpPr>
          <a:xfrm>
            <a:off x="3822374" y="3550591"/>
            <a:ext cx="2157199" cy="1648053"/>
            <a:chOff x="7164566" y="4996155"/>
            <a:chExt cx="423145" cy="323274"/>
          </a:xfrm>
        </p:grpSpPr>
        <p:sp>
          <p:nvSpPr>
            <p:cNvPr id="131" name="Google Shape;657;p19"/>
            <p:cNvSpPr/>
            <p:nvPr/>
          </p:nvSpPr>
          <p:spPr>
            <a:xfrm>
              <a:off x="7277581" y="5164362"/>
              <a:ext cx="199746" cy="86733"/>
            </a:xfrm>
            <a:custGeom>
              <a:avLst/>
              <a:gdLst/>
              <a:ahLst/>
              <a:cxnLst/>
              <a:rect l="l" t="t" r="r" b="b"/>
              <a:pathLst>
                <a:path w="32" h="14" extrusionOk="0">
                  <a:moveTo>
                    <a:pt x="27" y="14"/>
                  </a:moveTo>
                  <a:cubicBezTo>
                    <a:pt x="26" y="14"/>
                    <a:pt x="25" y="13"/>
                    <a:pt x="24" y="12"/>
                  </a:cubicBezTo>
                  <a:cubicBezTo>
                    <a:pt x="22" y="10"/>
                    <a:pt x="19" y="9"/>
                    <a:pt x="16" y="9"/>
                  </a:cubicBezTo>
                  <a:cubicBezTo>
                    <a:pt x="13" y="9"/>
                    <a:pt x="10" y="10"/>
                    <a:pt x="8" y="12"/>
                  </a:cubicBezTo>
                  <a:cubicBezTo>
                    <a:pt x="6" y="14"/>
                    <a:pt x="4" y="14"/>
                    <a:pt x="2" y="12"/>
                  </a:cubicBezTo>
                  <a:cubicBezTo>
                    <a:pt x="0" y="11"/>
                    <a:pt x="0" y="8"/>
                    <a:pt x="2" y="7"/>
                  </a:cubicBezTo>
                  <a:cubicBezTo>
                    <a:pt x="5" y="3"/>
                    <a:pt x="11" y="0"/>
                    <a:pt x="16" y="0"/>
                  </a:cubicBezTo>
                  <a:cubicBezTo>
                    <a:pt x="22" y="0"/>
                    <a:pt x="27" y="3"/>
                    <a:pt x="30" y="7"/>
                  </a:cubicBezTo>
                  <a:cubicBezTo>
                    <a:pt x="32" y="8"/>
                    <a:pt x="32" y="11"/>
                    <a:pt x="30" y="12"/>
                  </a:cubicBezTo>
                  <a:cubicBezTo>
                    <a:pt x="29" y="13"/>
                    <a:pt x="28" y="14"/>
                    <a:pt x="27" y="14"/>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658;p19"/>
            <p:cNvSpPr/>
            <p:nvPr/>
          </p:nvSpPr>
          <p:spPr>
            <a:xfrm>
              <a:off x="7222387" y="5077631"/>
              <a:ext cx="310132" cy="113015"/>
            </a:xfrm>
            <a:custGeom>
              <a:avLst/>
              <a:gdLst/>
              <a:ahLst/>
              <a:cxnLst/>
              <a:rect l="l" t="t" r="r" b="b"/>
              <a:pathLst>
                <a:path w="50" h="18" extrusionOk="0">
                  <a:moveTo>
                    <a:pt x="46" y="17"/>
                  </a:moveTo>
                  <a:cubicBezTo>
                    <a:pt x="45" y="17"/>
                    <a:pt x="43" y="17"/>
                    <a:pt x="43" y="16"/>
                  </a:cubicBezTo>
                  <a:cubicBezTo>
                    <a:pt x="38" y="11"/>
                    <a:pt x="32" y="9"/>
                    <a:pt x="25" y="9"/>
                  </a:cubicBezTo>
                  <a:cubicBezTo>
                    <a:pt x="18" y="9"/>
                    <a:pt x="12" y="11"/>
                    <a:pt x="8" y="16"/>
                  </a:cubicBezTo>
                  <a:cubicBezTo>
                    <a:pt x="6" y="18"/>
                    <a:pt x="3" y="18"/>
                    <a:pt x="2" y="16"/>
                  </a:cubicBezTo>
                  <a:cubicBezTo>
                    <a:pt x="0" y="14"/>
                    <a:pt x="0" y="12"/>
                    <a:pt x="2" y="10"/>
                  </a:cubicBezTo>
                  <a:cubicBezTo>
                    <a:pt x="8" y="4"/>
                    <a:pt x="16" y="0"/>
                    <a:pt x="25" y="0"/>
                  </a:cubicBezTo>
                  <a:cubicBezTo>
                    <a:pt x="34" y="0"/>
                    <a:pt x="42" y="4"/>
                    <a:pt x="48" y="10"/>
                  </a:cubicBezTo>
                  <a:cubicBezTo>
                    <a:pt x="50" y="12"/>
                    <a:pt x="50" y="14"/>
                    <a:pt x="49" y="16"/>
                  </a:cubicBezTo>
                  <a:cubicBezTo>
                    <a:pt x="48" y="17"/>
                    <a:pt x="47" y="17"/>
                    <a:pt x="46" y="17"/>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659;p19"/>
            <p:cNvSpPr/>
            <p:nvPr/>
          </p:nvSpPr>
          <p:spPr>
            <a:xfrm>
              <a:off x="7164566" y="4996155"/>
              <a:ext cx="423145" cy="126155"/>
            </a:xfrm>
            <a:custGeom>
              <a:avLst/>
              <a:gdLst/>
              <a:ahLst/>
              <a:cxnLst/>
              <a:rect l="l" t="t" r="r" b="b"/>
              <a:pathLst>
                <a:path w="68" h="20" extrusionOk="0">
                  <a:moveTo>
                    <a:pt x="64" y="20"/>
                  </a:moveTo>
                  <a:cubicBezTo>
                    <a:pt x="63" y="20"/>
                    <a:pt x="62" y="19"/>
                    <a:pt x="61" y="19"/>
                  </a:cubicBezTo>
                  <a:cubicBezTo>
                    <a:pt x="54" y="12"/>
                    <a:pt x="44" y="8"/>
                    <a:pt x="34" y="8"/>
                  </a:cubicBezTo>
                  <a:cubicBezTo>
                    <a:pt x="24" y="8"/>
                    <a:pt x="15" y="12"/>
                    <a:pt x="7" y="19"/>
                  </a:cubicBezTo>
                  <a:cubicBezTo>
                    <a:pt x="6" y="20"/>
                    <a:pt x="3" y="20"/>
                    <a:pt x="2" y="19"/>
                  </a:cubicBezTo>
                  <a:cubicBezTo>
                    <a:pt x="0" y="17"/>
                    <a:pt x="0" y="14"/>
                    <a:pt x="2" y="13"/>
                  </a:cubicBezTo>
                  <a:cubicBezTo>
                    <a:pt x="10" y="4"/>
                    <a:pt x="22" y="0"/>
                    <a:pt x="34" y="0"/>
                  </a:cubicBezTo>
                  <a:cubicBezTo>
                    <a:pt x="46" y="0"/>
                    <a:pt x="58" y="4"/>
                    <a:pt x="67" y="13"/>
                  </a:cubicBezTo>
                  <a:cubicBezTo>
                    <a:pt x="68" y="14"/>
                    <a:pt x="68" y="17"/>
                    <a:pt x="67" y="19"/>
                  </a:cubicBezTo>
                  <a:cubicBezTo>
                    <a:pt x="66" y="19"/>
                    <a:pt x="65" y="20"/>
                    <a:pt x="64" y="20"/>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660;p19"/>
            <p:cNvSpPr/>
            <p:nvPr/>
          </p:nvSpPr>
          <p:spPr>
            <a:xfrm>
              <a:off x="7345915" y="5258979"/>
              <a:ext cx="63078" cy="60450"/>
            </a:xfrm>
            <a:prstGeom prst="ellipse">
              <a:avLst/>
            </a:pr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489398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1" name="Google Shape;2288;p63"/>
          <p:cNvSpPr txBox="1"/>
          <p:nvPr/>
        </p:nvSpPr>
        <p:spPr>
          <a:xfrm>
            <a:off x="7894024" y="1668009"/>
            <a:ext cx="4117106" cy="2457981"/>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F26D64"/>
                </a:solidFill>
                <a:latin typeface="微軟正黑體" panose="020B0604030504040204" pitchFamily="34" charset="-120"/>
                <a:ea typeface="微軟正黑體" panose="020B0604030504040204" pitchFamily="34" charset="-120"/>
                <a:cs typeface="Calibri"/>
                <a:sym typeface="Calibri"/>
              </a:rPr>
              <a:t>師資培育及藝術教育司</a:t>
            </a:r>
            <a:endParaRPr lang="en-US" altLang="zh-TW" sz="2400" b="1" dirty="0">
              <a:solidFill>
                <a:srgbClr val="F26D64"/>
              </a:solidFill>
              <a:latin typeface="微軟正黑體" panose="020B0604030504040204" pitchFamily="34" charset="-120"/>
              <a:ea typeface="微軟正黑體" panose="020B0604030504040204" pitchFamily="34" charset="-120"/>
              <a:cs typeface="Calibri"/>
              <a:sym typeface="Calibri"/>
            </a:endParaRPr>
          </a:p>
          <a:p>
            <a:pPr marL="180975" lvl="0" indent="-180975">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培育校長課程與教學領導初階人才</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975" lvl="0" indent="-180975">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培育校長課程與教學領導</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領航人才</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975" lvl="0" indent="-180975">
              <a:lnSpc>
                <a:spcPct val="120000"/>
              </a:lnSpc>
              <a:buClr>
                <a:srgbClr val="000000"/>
              </a:buClr>
              <a:buSzPts val="24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校長專業發展回流暨增能學習</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975" lvl="0" indent="-180975">
              <a:lnSpc>
                <a:spcPct val="120000"/>
              </a:lnSpc>
              <a:buClr>
                <a:srgbClr val="000000"/>
              </a:buClr>
              <a:buSzPts val="24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4.</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校長專業學習社群</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975" lvl="0" indent="-180975">
              <a:lnSpc>
                <a:spcPct val="120000"/>
              </a:lnSpc>
              <a:buClr>
                <a:srgbClr val="000000"/>
              </a:buClr>
              <a:buSzPts val="24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5.</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校長及教師未來課程與教學領導國際學術研討會暨各區工作坊</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lvl="0">
              <a:lnSpc>
                <a:spcPct val="120000"/>
              </a:lnSpc>
              <a:buClr>
                <a:srgbClr val="000000"/>
              </a:buClr>
              <a:buSzPts val="2400"/>
            </a:pP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2" name="Google Shape;2289;p63"/>
          <p:cNvSpPr txBox="1"/>
          <p:nvPr/>
        </p:nvSpPr>
        <p:spPr>
          <a:xfrm>
            <a:off x="7880638" y="4650090"/>
            <a:ext cx="3902606" cy="1883424"/>
          </a:xfrm>
          <a:prstGeom prst="rect">
            <a:avLst/>
          </a:prstGeom>
          <a:solidFill>
            <a:srgbClr val="FFFFFF">
              <a:alpha val="89804"/>
            </a:srgbClr>
          </a:solid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546E7A"/>
                </a:solidFill>
                <a:latin typeface="微軟正黑體" panose="020B0604030504040204" pitchFamily="34" charset="-120"/>
                <a:ea typeface="微軟正黑體" panose="020B0604030504040204" pitchFamily="34" charset="-120"/>
                <a:cs typeface="Calibri"/>
                <a:sym typeface="Calibri"/>
              </a:rPr>
              <a:t>國家教育研究院</a:t>
            </a:r>
            <a:endParaRPr lang="en-US" altLang="zh-TW" sz="2400" b="1" dirty="0">
              <a:solidFill>
                <a:srgbClr val="546E7A"/>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國民中小學校長儲訓班</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回流教育</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儲訓班結訓次年起</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年內辦理</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次</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p>
          <a:p>
            <a:pPr marL="265113" lvl="0" indent="-265113">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在職校長增能研習</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53" name="Google Shape;2290;p63"/>
          <p:cNvSpPr txBox="1"/>
          <p:nvPr/>
        </p:nvSpPr>
        <p:spPr>
          <a:xfrm>
            <a:off x="262761" y="1672368"/>
            <a:ext cx="4253703" cy="2457981"/>
          </a:xfrm>
          <a:prstGeom prst="rect">
            <a:avLst/>
          </a:prstGeom>
          <a:solidFill>
            <a:srgbClr val="FFFFFF">
              <a:alpha val="85098"/>
            </a:srgbClr>
          </a:solid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F8841D"/>
                </a:solidFill>
                <a:latin typeface="微軟正黑體" panose="020B0604030504040204" pitchFamily="34" charset="-120"/>
                <a:ea typeface="微軟正黑體" panose="020B0604030504040204" pitchFamily="34" charset="-120"/>
                <a:cs typeface="Calibri"/>
                <a:sym typeface="Calibri"/>
              </a:rPr>
              <a:t>國民及學前教育署</a:t>
            </a:r>
            <a:endParaRPr lang="en-US" altLang="zh-TW" sz="2400" b="1" i="0" u="none" strike="noStrike" cap="none" dirty="0">
              <a:solidFill>
                <a:srgbClr val="F8841D"/>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b="0" i="0" u="none" strike="noStrike" cap="none"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 補助各縣市政府辦理校長公開授課與專業回饋之專業成長。</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endParaRPr>
          </a:p>
          <a:p>
            <a:pPr lvl="0">
              <a:lnSpc>
                <a:spcPct val="120000"/>
              </a:lnSpc>
              <a:buClr>
                <a:srgbClr val="000000"/>
              </a:buClr>
              <a:buSzPts val="2400"/>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建構與實施「校長專業精進支持系統」</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3.</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「高中職優質化輔助方案計畫」</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年</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9</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12</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rPr>
              <a:t>月辦理校長新課綱工作坊與專題講座</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cs typeface="Calibri"/>
              <a:sym typeface="Calibri"/>
            </a:endParaRPr>
          </a:p>
        </p:txBody>
      </p:sp>
      <p:sp>
        <p:nvSpPr>
          <p:cNvPr id="54" name="Google Shape;2291;p63"/>
          <p:cNvSpPr txBox="1"/>
          <p:nvPr/>
        </p:nvSpPr>
        <p:spPr>
          <a:xfrm>
            <a:off x="236334" y="4125990"/>
            <a:ext cx="4234624" cy="2617114"/>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5EC6D3"/>
                </a:solidFill>
                <a:latin typeface="微軟正黑體" panose="020B0604030504040204" pitchFamily="34" charset="-120"/>
                <a:ea typeface="微軟正黑體" panose="020B0604030504040204" pitchFamily="34" charset="-120"/>
                <a:cs typeface="Calibri"/>
                <a:sym typeface="Calibri"/>
              </a:rPr>
              <a:t>資訊及科技教育司</a:t>
            </a:r>
            <a:endParaRPr lang="en-US" altLang="zh-TW" sz="2400" b="1" dirty="0">
              <a:solidFill>
                <a:srgbClr val="5EC6D3"/>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「提升校長及教師資訊知能計畫」</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107</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109</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學年度各縣市政府累計辦理約</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2,000</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場次研習，共計</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90,461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人次教師參與。</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65113" lvl="0" indent="-265113">
              <a:lnSpc>
                <a:spcPct val="120000"/>
              </a:lnSpc>
              <a:buClr>
                <a:srgbClr val="000000"/>
              </a:buClr>
              <a:buSzPts val="24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 補助縣市成立數位學習推動辦公室，明訂辦理校長或行政主管增能研習。</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grpSp>
        <p:nvGrpSpPr>
          <p:cNvPr id="3" name="群組 2">
            <a:extLst>
              <a:ext uri="{FF2B5EF4-FFF2-40B4-BE49-F238E27FC236}">
                <a16:creationId xmlns:a16="http://schemas.microsoft.com/office/drawing/2014/main" id="{0AB7E3A6-3B13-4230-ABAE-F75CD909F677}"/>
              </a:ext>
            </a:extLst>
          </p:cNvPr>
          <p:cNvGrpSpPr/>
          <p:nvPr/>
        </p:nvGrpSpPr>
        <p:grpSpPr>
          <a:xfrm>
            <a:off x="4484077" y="2396047"/>
            <a:ext cx="2956405" cy="2789584"/>
            <a:chOff x="4358795" y="1814314"/>
            <a:chExt cx="3474410" cy="3478696"/>
          </a:xfrm>
        </p:grpSpPr>
        <p:sp>
          <p:nvSpPr>
            <p:cNvPr id="47" name="Google Shape;2284;p63"/>
            <p:cNvSpPr/>
            <p:nvPr/>
          </p:nvSpPr>
          <p:spPr>
            <a:xfrm>
              <a:off x="6160555" y="1814314"/>
              <a:ext cx="1670588" cy="1989240"/>
            </a:xfrm>
            <a:custGeom>
              <a:avLst/>
              <a:gdLst/>
              <a:ahLst/>
              <a:cxnLst/>
              <a:rect l="l" t="t" r="r" b="b"/>
              <a:pathLst>
                <a:path w="1965411" h="2340300" extrusionOk="0">
                  <a:moveTo>
                    <a:pt x="795261" y="0"/>
                  </a:moveTo>
                  <a:cubicBezTo>
                    <a:pt x="1441517" y="0"/>
                    <a:pt x="1965411" y="523894"/>
                    <a:pt x="1965411" y="1170150"/>
                  </a:cubicBezTo>
                  <a:cubicBezTo>
                    <a:pt x="1965411" y="1816406"/>
                    <a:pt x="1441517" y="2340300"/>
                    <a:pt x="795261" y="2340300"/>
                  </a:cubicBezTo>
                  <a:cubicBezTo>
                    <a:pt x="487766" y="2340300"/>
                    <a:pt x="207973" y="2221693"/>
                    <a:pt x="0" y="2026800"/>
                  </a:cubicBezTo>
                  <a:cubicBezTo>
                    <a:pt x="215871" y="1805818"/>
                    <a:pt x="348501" y="1503473"/>
                    <a:pt x="348501" y="1170150"/>
                  </a:cubicBezTo>
                  <a:cubicBezTo>
                    <a:pt x="348501" y="836827"/>
                    <a:pt x="215871" y="534482"/>
                    <a:pt x="0" y="313500"/>
                  </a:cubicBezTo>
                  <a:cubicBezTo>
                    <a:pt x="207973" y="118607"/>
                    <a:pt x="487766" y="0"/>
                    <a:pt x="795261" y="0"/>
                  </a:cubicBezTo>
                  <a:close/>
                </a:path>
              </a:pathLst>
            </a:custGeom>
            <a:solidFill>
              <a:srgbClr val="F268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48" name="Google Shape;2285;p63"/>
            <p:cNvSpPr/>
            <p:nvPr/>
          </p:nvSpPr>
          <p:spPr>
            <a:xfrm rot="5400000">
              <a:off x="6003291" y="3449556"/>
              <a:ext cx="1670587" cy="1989241"/>
            </a:xfrm>
            <a:custGeom>
              <a:avLst/>
              <a:gdLst/>
              <a:ahLst/>
              <a:cxnLst/>
              <a:rect l="l" t="t" r="r" b="b"/>
              <a:pathLst>
                <a:path w="1965411" h="2340300" extrusionOk="0">
                  <a:moveTo>
                    <a:pt x="795261" y="0"/>
                  </a:moveTo>
                  <a:cubicBezTo>
                    <a:pt x="1441517" y="0"/>
                    <a:pt x="1965411" y="523894"/>
                    <a:pt x="1965411" y="1170150"/>
                  </a:cubicBezTo>
                  <a:cubicBezTo>
                    <a:pt x="1965411" y="1816406"/>
                    <a:pt x="1441517" y="2340300"/>
                    <a:pt x="795261" y="2340300"/>
                  </a:cubicBezTo>
                  <a:cubicBezTo>
                    <a:pt x="487766" y="2340300"/>
                    <a:pt x="207973" y="2221693"/>
                    <a:pt x="0" y="2026800"/>
                  </a:cubicBezTo>
                  <a:cubicBezTo>
                    <a:pt x="215871" y="1805818"/>
                    <a:pt x="348501" y="1503473"/>
                    <a:pt x="348501" y="1170150"/>
                  </a:cubicBezTo>
                  <a:cubicBezTo>
                    <a:pt x="348501" y="836827"/>
                    <a:pt x="215871" y="534482"/>
                    <a:pt x="0" y="313500"/>
                  </a:cubicBezTo>
                  <a:cubicBezTo>
                    <a:pt x="207973" y="118607"/>
                    <a:pt x="487766" y="0"/>
                    <a:pt x="795261"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49" name="Google Shape;2286;p63"/>
            <p:cNvSpPr/>
            <p:nvPr/>
          </p:nvSpPr>
          <p:spPr>
            <a:xfrm rot="10800000">
              <a:off x="4366378" y="3303770"/>
              <a:ext cx="1670588" cy="1989240"/>
            </a:xfrm>
            <a:custGeom>
              <a:avLst/>
              <a:gdLst/>
              <a:ahLst/>
              <a:cxnLst/>
              <a:rect l="l" t="t" r="r" b="b"/>
              <a:pathLst>
                <a:path w="1965411" h="2340300" extrusionOk="0">
                  <a:moveTo>
                    <a:pt x="795261" y="0"/>
                  </a:moveTo>
                  <a:cubicBezTo>
                    <a:pt x="1441517" y="0"/>
                    <a:pt x="1965411" y="523894"/>
                    <a:pt x="1965411" y="1170150"/>
                  </a:cubicBezTo>
                  <a:cubicBezTo>
                    <a:pt x="1965411" y="1816406"/>
                    <a:pt x="1441517" y="2340300"/>
                    <a:pt x="795261" y="2340300"/>
                  </a:cubicBezTo>
                  <a:cubicBezTo>
                    <a:pt x="487766" y="2340300"/>
                    <a:pt x="207973" y="2221693"/>
                    <a:pt x="0" y="2026800"/>
                  </a:cubicBezTo>
                  <a:cubicBezTo>
                    <a:pt x="215871" y="1805818"/>
                    <a:pt x="348501" y="1503473"/>
                    <a:pt x="348501" y="1170150"/>
                  </a:cubicBezTo>
                  <a:cubicBezTo>
                    <a:pt x="348501" y="836827"/>
                    <a:pt x="215871" y="534482"/>
                    <a:pt x="0" y="313500"/>
                  </a:cubicBezTo>
                  <a:cubicBezTo>
                    <a:pt x="207973" y="118607"/>
                    <a:pt x="487766" y="0"/>
                    <a:pt x="795261" y="0"/>
                  </a:cubicBezTo>
                  <a:close/>
                </a:path>
              </a:pathLst>
            </a:cu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50" name="Google Shape;2287;p63"/>
            <p:cNvSpPr/>
            <p:nvPr/>
          </p:nvSpPr>
          <p:spPr>
            <a:xfrm rot="-5400000">
              <a:off x="4518122" y="1666857"/>
              <a:ext cx="1670587" cy="1989241"/>
            </a:xfrm>
            <a:custGeom>
              <a:avLst/>
              <a:gdLst/>
              <a:ahLst/>
              <a:cxnLst/>
              <a:rect l="l" t="t" r="r" b="b"/>
              <a:pathLst>
                <a:path w="1965411" h="2340300" extrusionOk="0">
                  <a:moveTo>
                    <a:pt x="795261" y="0"/>
                  </a:moveTo>
                  <a:cubicBezTo>
                    <a:pt x="1441517" y="0"/>
                    <a:pt x="1965411" y="523894"/>
                    <a:pt x="1965411" y="1170150"/>
                  </a:cubicBezTo>
                  <a:cubicBezTo>
                    <a:pt x="1965411" y="1816406"/>
                    <a:pt x="1441517" y="2340300"/>
                    <a:pt x="795261" y="2340300"/>
                  </a:cubicBezTo>
                  <a:cubicBezTo>
                    <a:pt x="487766" y="2340300"/>
                    <a:pt x="207973" y="2221693"/>
                    <a:pt x="0" y="2026800"/>
                  </a:cubicBezTo>
                  <a:cubicBezTo>
                    <a:pt x="215871" y="1805818"/>
                    <a:pt x="348501" y="1503473"/>
                    <a:pt x="348501" y="1170150"/>
                  </a:cubicBezTo>
                  <a:cubicBezTo>
                    <a:pt x="348501" y="836827"/>
                    <a:pt x="215871" y="534482"/>
                    <a:pt x="0" y="313500"/>
                  </a:cubicBezTo>
                  <a:cubicBezTo>
                    <a:pt x="207973" y="118607"/>
                    <a:pt x="487766" y="0"/>
                    <a:pt x="795261" y="0"/>
                  </a:cubicBezTo>
                  <a:close/>
                </a:path>
              </a:pathLst>
            </a:cu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55" name="Google Shape;2294;p63"/>
            <p:cNvSpPr/>
            <p:nvPr/>
          </p:nvSpPr>
          <p:spPr>
            <a:xfrm flipH="1">
              <a:off x="4876386" y="3971605"/>
              <a:ext cx="650570" cy="653569"/>
            </a:xfrm>
            <a:custGeom>
              <a:avLst/>
              <a:gdLst/>
              <a:ahLst/>
              <a:cxnLst/>
              <a:rect l="l" t="t" r="r" b="b"/>
              <a:pathLst>
                <a:path w="264" h="265" extrusionOk="0">
                  <a:moveTo>
                    <a:pt x="149" y="58"/>
                  </a:moveTo>
                  <a:cubicBezTo>
                    <a:pt x="116" y="58"/>
                    <a:pt x="116" y="58"/>
                    <a:pt x="116" y="58"/>
                  </a:cubicBezTo>
                  <a:cubicBezTo>
                    <a:pt x="116" y="116"/>
                    <a:pt x="116" y="116"/>
                    <a:pt x="116" y="116"/>
                  </a:cubicBezTo>
                  <a:cubicBezTo>
                    <a:pt x="60" y="116"/>
                    <a:pt x="60" y="116"/>
                    <a:pt x="60" y="116"/>
                  </a:cubicBezTo>
                  <a:cubicBezTo>
                    <a:pt x="60" y="148"/>
                    <a:pt x="60" y="148"/>
                    <a:pt x="60" y="148"/>
                  </a:cubicBezTo>
                  <a:cubicBezTo>
                    <a:pt x="116" y="148"/>
                    <a:pt x="116" y="148"/>
                    <a:pt x="116" y="148"/>
                  </a:cubicBezTo>
                  <a:cubicBezTo>
                    <a:pt x="116" y="207"/>
                    <a:pt x="116" y="207"/>
                    <a:pt x="116" y="207"/>
                  </a:cubicBezTo>
                  <a:cubicBezTo>
                    <a:pt x="149" y="207"/>
                    <a:pt x="149" y="207"/>
                    <a:pt x="149" y="207"/>
                  </a:cubicBezTo>
                  <a:cubicBezTo>
                    <a:pt x="149" y="148"/>
                    <a:pt x="149" y="148"/>
                    <a:pt x="149" y="148"/>
                  </a:cubicBezTo>
                  <a:cubicBezTo>
                    <a:pt x="205" y="148"/>
                    <a:pt x="205" y="148"/>
                    <a:pt x="205" y="148"/>
                  </a:cubicBezTo>
                  <a:cubicBezTo>
                    <a:pt x="205" y="116"/>
                    <a:pt x="205" y="116"/>
                    <a:pt x="205" y="116"/>
                  </a:cubicBezTo>
                  <a:cubicBezTo>
                    <a:pt x="149" y="116"/>
                    <a:pt x="149" y="116"/>
                    <a:pt x="149" y="116"/>
                  </a:cubicBezTo>
                  <a:cubicBezTo>
                    <a:pt x="149" y="58"/>
                    <a:pt x="149" y="58"/>
                    <a:pt x="149" y="58"/>
                  </a:cubicBezTo>
                  <a:moveTo>
                    <a:pt x="132" y="235"/>
                  </a:moveTo>
                  <a:cubicBezTo>
                    <a:pt x="76" y="235"/>
                    <a:pt x="30" y="189"/>
                    <a:pt x="30" y="133"/>
                  </a:cubicBezTo>
                  <a:cubicBezTo>
                    <a:pt x="30" y="76"/>
                    <a:pt x="76" y="30"/>
                    <a:pt x="132" y="30"/>
                  </a:cubicBezTo>
                  <a:cubicBezTo>
                    <a:pt x="189" y="30"/>
                    <a:pt x="235" y="76"/>
                    <a:pt x="235" y="133"/>
                  </a:cubicBezTo>
                  <a:cubicBezTo>
                    <a:pt x="235" y="189"/>
                    <a:pt x="189" y="235"/>
                    <a:pt x="132" y="235"/>
                  </a:cubicBezTo>
                  <a:moveTo>
                    <a:pt x="132" y="0"/>
                  </a:moveTo>
                  <a:cubicBezTo>
                    <a:pt x="59" y="0"/>
                    <a:pt x="0" y="60"/>
                    <a:pt x="0" y="133"/>
                  </a:cubicBezTo>
                  <a:cubicBezTo>
                    <a:pt x="0" y="206"/>
                    <a:pt x="59" y="265"/>
                    <a:pt x="132" y="265"/>
                  </a:cubicBezTo>
                  <a:cubicBezTo>
                    <a:pt x="205" y="265"/>
                    <a:pt x="264" y="206"/>
                    <a:pt x="264" y="133"/>
                  </a:cubicBezTo>
                  <a:cubicBezTo>
                    <a:pt x="264" y="60"/>
                    <a:pt x="205" y="0"/>
                    <a:pt x="132"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sp>
          <p:nvSpPr>
            <p:cNvPr id="56" name="Google Shape;2295;p63"/>
            <p:cNvSpPr/>
            <p:nvPr/>
          </p:nvSpPr>
          <p:spPr>
            <a:xfrm flipH="1">
              <a:off x="5081344" y="2202042"/>
              <a:ext cx="544141" cy="897907"/>
            </a:xfrm>
            <a:custGeom>
              <a:avLst/>
              <a:gdLst/>
              <a:ahLst/>
              <a:cxnLst/>
              <a:rect l="l" t="t" r="r" b="b"/>
              <a:pathLst>
                <a:path w="221" h="365" extrusionOk="0">
                  <a:moveTo>
                    <a:pt x="110" y="324"/>
                  </a:moveTo>
                  <a:cubicBezTo>
                    <a:pt x="99" y="324"/>
                    <a:pt x="87" y="321"/>
                    <a:pt x="76" y="315"/>
                  </a:cubicBezTo>
                  <a:cubicBezTo>
                    <a:pt x="43" y="297"/>
                    <a:pt x="31" y="254"/>
                    <a:pt x="50" y="221"/>
                  </a:cubicBezTo>
                  <a:cubicBezTo>
                    <a:pt x="63" y="198"/>
                    <a:pt x="86" y="186"/>
                    <a:pt x="110" y="186"/>
                  </a:cubicBezTo>
                  <a:cubicBezTo>
                    <a:pt x="122" y="186"/>
                    <a:pt x="134" y="188"/>
                    <a:pt x="144" y="194"/>
                  </a:cubicBezTo>
                  <a:cubicBezTo>
                    <a:pt x="178" y="213"/>
                    <a:pt x="190" y="256"/>
                    <a:pt x="171" y="289"/>
                  </a:cubicBezTo>
                  <a:cubicBezTo>
                    <a:pt x="158" y="312"/>
                    <a:pt x="135" y="324"/>
                    <a:pt x="110" y="324"/>
                  </a:cubicBezTo>
                  <a:moveTo>
                    <a:pt x="97" y="145"/>
                  </a:moveTo>
                  <a:cubicBezTo>
                    <a:pt x="64" y="154"/>
                    <a:pt x="64" y="154"/>
                    <a:pt x="64" y="154"/>
                  </a:cubicBezTo>
                  <a:cubicBezTo>
                    <a:pt x="70" y="174"/>
                    <a:pt x="70" y="174"/>
                    <a:pt x="70" y="174"/>
                  </a:cubicBezTo>
                  <a:cubicBezTo>
                    <a:pt x="59" y="179"/>
                    <a:pt x="49" y="187"/>
                    <a:pt x="41" y="196"/>
                  </a:cubicBezTo>
                  <a:cubicBezTo>
                    <a:pt x="23" y="186"/>
                    <a:pt x="23" y="186"/>
                    <a:pt x="23" y="186"/>
                  </a:cubicBezTo>
                  <a:cubicBezTo>
                    <a:pt x="6" y="216"/>
                    <a:pt x="6" y="216"/>
                    <a:pt x="6" y="216"/>
                  </a:cubicBezTo>
                  <a:cubicBezTo>
                    <a:pt x="24" y="226"/>
                    <a:pt x="24" y="226"/>
                    <a:pt x="24" y="226"/>
                  </a:cubicBezTo>
                  <a:cubicBezTo>
                    <a:pt x="20" y="238"/>
                    <a:pt x="19" y="250"/>
                    <a:pt x="20" y="263"/>
                  </a:cubicBezTo>
                  <a:cubicBezTo>
                    <a:pt x="0" y="268"/>
                    <a:pt x="0" y="268"/>
                    <a:pt x="0" y="268"/>
                  </a:cubicBezTo>
                  <a:cubicBezTo>
                    <a:pt x="9" y="301"/>
                    <a:pt x="9" y="301"/>
                    <a:pt x="9" y="301"/>
                  </a:cubicBezTo>
                  <a:cubicBezTo>
                    <a:pt x="29" y="296"/>
                    <a:pt x="29" y="296"/>
                    <a:pt x="29" y="296"/>
                  </a:cubicBezTo>
                  <a:cubicBezTo>
                    <a:pt x="34" y="306"/>
                    <a:pt x="42" y="316"/>
                    <a:pt x="52" y="324"/>
                  </a:cubicBezTo>
                  <a:cubicBezTo>
                    <a:pt x="42" y="342"/>
                    <a:pt x="42" y="342"/>
                    <a:pt x="42" y="342"/>
                  </a:cubicBezTo>
                  <a:cubicBezTo>
                    <a:pt x="72" y="359"/>
                    <a:pt x="72" y="359"/>
                    <a:pt x="72" y="359"/>
                  </a:cubicBezTo>
                  <a:cubicBezTo>
                    <a:pt x="82" y="341"/>
                    <a:pt x="82" y="341"/>
                    <a:pt x="82" y="341"/>
                  </a:cubicBezTo>
                  <a:cubicBezTo>
                    <a:pt x="91" y="344"/>
                    <a:pt x="101" y="346"/>
                    <a:pt x="110" y="346"/>
                  </a:cubicBezTo>
                  <a:cubicBezTo>
                    <a:pt x="113" y="346"/>
                    <a:pt x="115" y="346"/>
                    <a:pt x="118" y="346"/>
                  </a:cubicBezTo>
                  <a:cubicBezTo>
                    <a:pt x="123" y="365"/>
                    <a:pt x="123" y="365"/>
                    <a:pt x="123" y="365"/>
                  </a:cubicBezTo>
                  <a:cubicBezTo>
                    <a:pt x="156" y="356"/>
                    <a:pt x="156" y="356"/>
                    <a:pt x="156" y="356"/>
                  </a:cubicBezTo>
                  <a:cubicBezTo>
                    <a:pt x="151" y="336"/>
                    <a:pt x="151" y="336"/>
                    <a:pt x="151" y="336"/>
                  </a:cubicBezTo>
                  <a:cubicBezTo>
                    <a:pt x="162" y="331"/>
                    <a:pt x="172" y="323"/>
                    <a:pt x="180" y="314"/>
                  </a:cubicBezTo>
                  <a:cubicBezTo>
                    <a:pt x="198" y="324"/>
                    <a:pt x="198" y="324"/>
                    <a:pt x="198" y="324"/>
                  </a:cubicBezTo>
                  <a:cubicBezTo>
                    <a:pt x="214" y="294"/>
                    <a:pt x="214" y="294"/>
                    <a:pt x="214" y="294"/>
                  </a:cubicBezTo>
                  <a:cubicBezTo>
                    <a:pt x="197" y="284"/>
                    <a:pt x="197" y="284"/>
                    <a:pt x="197" y="284"/>
                  </a:cubicBezTo>
                  <a:cubicBezTo>
                    <a:pt x="201" y="272"/>
                    <a:pt x="202" y="259"/>
                    <a:pt x="201" y="247"/>
                  </a:cubicBezTo>
                  <a:cubicBezTo>
                    <a:pt x="221" y="242"/>
                    <a:pt x="221" y="242"/>
                    <a:pt x="221" y="242"/>
                  </a:cubicBezTo>
                  <a:cubicBezTo>
                    <a:pt x="211" y="209"/>
                    <a:pt x="211" y="209"/>
                    <a:pt x="211" y="209"/>
                  </a:cubicBezTo>
                  <a:cubicBezTo>
                    <a:pt x="192" y="214"/>
                    <a:pt x="192" y="214"/>
                    <a:pt x="192" y="214"/>
                  </a:cubicBezTo>
                  <a:cubicBezTo>
                    <a:pt x="186" y="203"/>
                    <a:pt x="179" y="194"/>
                    <a:pt x="169" y="186"/>
                  </a:cubicBezTo>
                  <a:cubicBezTo>
                    <a:pt x="179" y="168"/>
                    <a:pt x="179" y="168"/>
                    <a:pt x="179" y="168"/>
                  </a:cubicBezTo>
                  <a:cubicBezTo>
                    <a:pt x="149" y="151"/>
                    <a:pt x="149" y="151"/>
                    <a:pt x="149" y="151"/>
                  </a:cubicBezTo>
                  <a:cubicBezTo>
                    <a:pt x="139" y="169"/>
                    <a:pt x="139" y="169"/>
                    <a:pt x="139" y="169"/>
                  </a:cubicBezTo>
                  <a:cubicBezTo>
                    <a:pt x="130" y="166"/>
                    <a:pt x="120" y="164"/>
                    <a:pt x="110" y="164"/>
                  </a:cubicBezTo>
                  <a:cubicBezTo>
                    <a:pt x="108" y="164"/>
                    <a:pt x="105" y="164"/>
                    <a:pt x="103" y="164"/>
                  </a:cubicBezTo>
                  <a:cubicBezTo>
                    <a:pt x="97" y="145"/>
                    <a:pt x="97" y="145"/>
                    <a:pt x="97" y="145"/>
                  </a:cubicBezTo>
                  <a:moveTo>
                    <a:pt x="97" y="122"/>
                  </a:moveTo>
                  <a:cubicBezTo>
                    <a:pt x="89" y="122"/>
                    <a:pt x="81" y="120"/>
                    <a:pt x="74" y="116"/>
                  </a:cubicBezTo>
                  <a:cubicBezTo>
                    <a:pt x="51" y="103"/>
                    <a:pt x="43" y="74"/>
                    <a:pt x="56" y="51"/>
                  </a:cubicBezTo>
                  <a:cubicBezTo>
                    <a:pt x="65" y="36"/>
                    <a:pt x="81" y="27"/>
                    <a:pt x="97" y="27"/>
                  </a:cubicBezTo>
                  <a:cubicBezTo>
                    <a:pt x="105" y="27"/>
                    <a:pt x="113" y="29"/>
                    <a:pt x="120" y="34"/>
                  </a:cubicBezTo>
                  <a:cubicBezTo>
                    <a:pt x="143" y="46"/>
                    <a:pt x="151" y="75"/>
                    <a:pt x="138" y="98"/>
                  </a:cubicBezTo>
                  <a:cubicBezTo>
                    <a:pt x="130" y="113"/>
                    <a:pt x="114" y="122"/>
                    <a:pt x="97" y="122"/>
                  </a:cubicBezTo>
                  <a:moveTo>
                    <a:pt x="88" y="0"/>
                  </a:moveTo>
                  <a:cubicBezTo>
                    <a:pt x="66" y="6"/>
                    <a:pt x="66" y="6"/>
                    <a:pt x="66" y="6"/>
                  </a:cubicBezTo>
                  <a:cubicBezTo>
                    <a:pt x="70" y="19"/>
                    <a:pt x="70" y="19"/>
                    <a:pt x="70" y="19"/>
                  </a:cubicBezTo>
                  <a:cubicBezTo>
                    <a:pt x="62" y="23"/>
                    <a:pt x="55" y="28"/>
                    <a:pt x="50" y="35"/>
                  </a:cubicBezTo>
                  <a:cubicBezTo>
                    <a:pt x="38" y="28"/>
                    <a:pt x="38" y="28"/>
                    <a:pt x="38" y="28"/>
                  </a:cubicBezTo>
                  <a:cubicBezTo>
                    <a:pt x="26" y="48"/>
                    <a:pt x="26" y="48"/>
                    <a:pt x="26" y="48"/>
                  </a:cubicBezTo>
                  <a:cubicBezTo>
                    <a:pt x="39" y="55"/>
                    <a:pt x="39" y="55"/>
                    <a:pt x="39" y="55"/>
                  </a:cubicBezTo>
                  <a:cubicBezTo>
                    <a:pt x="36" y="63"/>
                    <a:pt x="35" y="72"/>
                    <a:pt x="36" y="80"/>
                  </a:cubicBezTo>
                  <a:cubicBezTo>
                    <a:pt x="22" y="83"/>
                    <a:pt x="22" y="83"/>
                    <a:pt x="22" y="83"/>
                  </a:cubicBezTo>
                  <a:cubicBezTo>
                    <a:pt x="29" y="106"/>
                    <a:pt x="29" y="106"/>
                    <a:pt x="29" y="106"/>
                  </a:cubicBezTo>
                  <a:cubicBezTo>
                    <a:pt x="42" y="102"/>
                    <a:pt x="42" y="102"/>
                    <a:pt x="42" y="102"/>
                  </a:cubicBezTo>
                  <a:cubicBezTo>
                    <a:pt x="45" y="110"/>
                    <a:pt x="51" y="116"/>
                    <a:pt x="57" y="122"/>
                  </a:cubicBezTo>
                  <a:cubicBezTo>
                    <a:pt x="50" y="134"/>
                    <a:pt x="50" y="134"/>
                    <a:pt x="50" y="134"/>
                  </a:cubicBezTo>
                  <a:cubicBezTo>
                    <a:pt x="71" y="145"/>
                    <a:pt x="71" y="145"/>
                    <a:pt x="71" y="145"/>
                  </a:cubicBezTo>
                  <a:cubicBezTo>
                    <a:pt x="78" y="133"/>
                    <a:pt x="78" y="133"/>
                    <a:pt x="78" y="133"/>
                  </a:cubicBezTo>
                  <a:cubicBezTo>
                    <a:pt x="84" y="135"/>
                    <a:pt x="91" y="136"/>
                    <a:pt x="97" y="136"/>
                  </a:cubicBezTo>
                  <a:cubicBezTo>
                    <a:pt x="99" y="136"/>
                    <a:pt x="101" y="136"/>
                    <a:pt x="102" y="136"/>
                  </a:cubicBezTo>
                  <a:cubicBezTo>
                    <a:pt x="106" y="149"/>
                    <a:pt x="106" y="149"/>
                    <a:pt x="106" y="149"/>
                  </a:cubicBezTo>
                  <a:cubicBezTo>
                    <a:pt x="128" y="143"/>
                    <a:pt x="128" y="143"/>
                    <a:pt x="128" y="143"/>
                  </a:cubicBezTo>
                  <a:cubicBezTo>
                    <a:pt x="125" y="130"/>
                    <a:pt x="125" y="130"/>
                    <a:pt x="125" y="130"/>
                  </a:cubicBezTo>
                  <a:cubicBezTo>
                    <a:pt x="132" y="126"/>
                    <a:pt x="139" y="121"/>
                    <a:pt x="144" y="114"/>
                  </a:cubicBezTo>
                  <a:cubicBezTo>
                    <a:pt x="156" y="121"/>
                    <a:pt x="156" y="121"/>
                    <a:pt x="156" y="121"/>
                  </a:cubicBezTo>
                  <a:cubicBezTo>
                    <a:pt x="168" y="101"/>
                    <a:pt x="168" y="101"/>
                    <a:pt x="168" y="101"/>
                  </a:cubicBezTo>
                  <a:cubicBezTo>
                    <a:pt x="156" y="94"/>
                    <a:pt x="156" y="94"/>
                    <a:pt x="156" y="94"/>
                  </a:cubicBezTo>
                  <a:cubicBezTo>
                    <a:pt x="158" y="86"/>
                    <a:pt x="159" y="78"/>
                    <a:pt x="159" y="69"/>
                  </a:cubicBezTo>
                  <a:cubicBezTo>
                    <a:pt x="172" y="66"/>
                    <a:pt x="172" y="66"/>
                    <a:pt x="172" y="66"/>
                  </a:cubicBezTo>
                  <a:cubicBezTo>
                    <a:pt x="166" y="43"/>
                    <a:pt x="166" y="43"/>
                    <a:pt x="166" y="43"/>
                  </a:cubicBezTo>
                  <a:cubicBezTo>
                    <a:pt x="152" y="47"/>
                    <a:pt x="152" y="47"/>
                    <a:pt x="152" y="47"/>
                  </a:cubicBezTo>
                  <a:cubicBezTo>
                    <a:pt x="149" y="40"/>
                    <a:pt x="144" y="33"/>
                    <a:pt x="137" y="27"/>
                  </a:cubicBezTo>
                  <a:cubicBezTo>
                    <a:pt x="144" y="15"/>
                    <a:pt x="144" y="15"/>
                    <a:pt x="144" y="15"/>
                  </a:cubicBezTo>
                  <a:cubicBezTo>
                    <a:pt x="123" y="4"/>
                    <a:pt x="123" y="4"/>
                    <a:pt x="123" y="4"/>
                  </a:cubicBezTo>
                  <a:cubicBezTo>
                    <a:pt x="117" y="16"/>
                    <a:pt x="117" y="16"/>
                    <a:pt x="117" y="16"/>
                  </a:cubicBezTo>
                  <a:cubicBezTo>
                    <a:pt x="110" y="14"/>
                    <a:pt x="104" y="13"/>
                    <a:pt x="97" y="13"/>
                  </a:cubicBezTo>
                  <a:cubicBezTo>
                    <a:pt x="95" y="13"/>
                    <a:pt x="94" y="13"/>
                    <a:pt x="92" y="13"/>
                  </a:cubicBezTo>
                  <a:cubicBezTo>
                    <a:pt x="88" y="0"/>
                    <a:pt x="88" y="0"/>
                    <a:pt x="88"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sp>
          <p:nvSpPr>
            <p:cNvPr id="57" name="Google Shape;2296;p63"/>
            <p:cNvSpPr/>
            <p:nvPr/>
          </p:nvSpPr>
          <p:spPr>
            <a:xfrm flipH="1">
              <a:off x="6821866" y="2473542"/>
              <a:ext cx="575620" cy="598106"/>
            </a:xfrm>
            <a:custGeom>
              <a:avLst/>
              <a:gdLst/>
              <a:ahLst/>
              <a:cxnLst/>
              <a:rect l="l" t="t" r="r" b="b"/>
              <a:pathLst>
                <a:path w="234" h="243" extrusionOk="0">
                  <a:moveTo>
                    <a:pt x="117" y="89"/>
                  </a:moveTo>
                  <a:cubicBezTo>
                    <a:pt x="99" y="89"/>
                    <a:pt x="85" y="104"/>
                    <a:pt x="85" y="121"/>
                  </a:cubicBezTo>
                  <a:cubicBezTo>
                    <a:pt x="85" y="139"/>
                    <a:pt x="99" y="153"/>
                    <a:pt x="117" y="153"/>
                  </a:cubicBezTo>
                  <a:cubicBezTo>
                    <a:pt x="135" y="153"/>
                    <a:pt x="149" y="139"/>
                    <a:pt x="149" y="121"/>
                  </a:cubicBezTo>
                  <a:cubicBezTo>
                    <a:pt x="149" y="104"/>
                    <a:pt x="135" y="89"/>
                    <a:pt x="117" y="89"/>
                  </a:cubicBezTo>
                  <a:moveTo>
                    <a:pt x="90" y="7"/>
                  </a:moveTo>
                  <a:cubicBezTo>
                    <a:pt x="38" y="19"/>
                    <a:pt x="0" y="66"/>
                    <a:pt x="0" y="121"/>
                  </a:cubicBezTo>
                  <a:cubicBezTo>
                    <a:pt x="0" y="153"/>
                    <a:pt x="12" y="182"/>
                    <a:pt x="34" y="204"/>
                  </a:cubicBezTo>
                  <a:cubicBezTo>
                    <a:pt x="37" y="207"/>
                    <a:pt x="41" y="210"/>
                    <a:pt x="44" y="213"/>
                  </a:cubicBezTo>
                  <a:cubicBezTo>
                    <a:pt x="33" y="243"/>
                    <a:pt x="33" y="243"/>
                    <a:pt x="33" y="243"/>
                  </a:cubicBezTo>
                  <a:cubicBezTo>
                    <a:pt x="117" y="232"/>
                    <a:pt x="117" y="232"/>
                    <a:pt x="117" y="232"/>
                  </a:cubicBezTo>
                  <a:cubicBezTo>
                    <a:pt x="60" y="169"/>
                    <a:pt x="60" y="169"/>
                    <a:pt x="60" y="169"/>
                  </a:cubicBezTo>
                  <a:cubicBezTo>
                    <a:pt x="49" y="200"/>
                    <a:pt x="49" y="200"/>
                    <a:pt x="49" y="200"/>
                  </a:cubicBezTo>
                  <a:cubicBezTo>
                    <a:pt x="47" y="198"/>
                    <a:pt x="46" y="196"/>
                    <a:pt x="44" y="194"/>
                  </a:cubicBezTo>
                  <a:cubicBezTo>
                    <a:pt x="24" y="175"/>
                    <a:pt x="13" y="149"/>
                    <a:pt x="13" y="121"/>
                  </a:cubicBezTo>
                  <a:cubicBezTo>
                    <a:pt x="13" y="72"/>
                    <a:pt x="48" y="31"/>
                    <a:pt x="94" y="21"/>
                  </a:cubicBezTo>
                  <a:cubicBezTo>
                    <a:pt x="90" y="7"/>
                    <a:pt x="90" y="7"/>
                    <a:pt x="90" y="7"/>
                  </a:cubicBezTo>
                  <a:moveTo>
                    <a:pt x="200" y="0"/>
                  </a:moveTo>
                  <a:cubicBezTo>
                    <a:pt x="117" y="11"/>
                    <a:pt x="117" y="11"/>
                    <a:pt x="117" y="11"/>
                  </a:cubicBezTo>
                  <a:cubicBezTo>
                    <a:pt x="173" y="73"/>
                    <a:pt x="173" y="73"/>
                    <a:pt x="173" y="73"/>
                  </a:cubicBezTo>
                  <a:cubicBezTo>
                    <a:pt x="184" y="43"/>
                    <a:pt x="184" y="43"/>
                    <a:pt x="184" y="43"/>
                  </a:cubicBezTo>
                  <a:cubicBezTo>
                    <a:pt x="206" y="62"/>
                    <a:pt x="220" y="90"/>
                    <a:pt x="220" y="121"/>
                  </a:cubicBezTo>
                  <a:cubicBezTo>
                    <a:pt x="220" y="149"/>
                    <a:pt x="209" y="175"/>
                    <a:pt x="190" y="194"/>
                  </a:cubicBezTo>
                  <a:cubicBezTo>
                    <a:pt x="176" y="208"/>
                    <a:pt x="159" y="218"/>
                    <a:pt x="140" y="222"/>
                  </a:cubicBezTo>
                  <a:cubicBezTo>
                    <a:pt x="143" y="235"/>
                    <a:pt x="143" y="235"/>
                    <a:pt x="143" y="235"/>
                  </a:cubicBezTo>
                  <a:cubicBezTo>
                    <a:pt x="164" y="231"/>
                    <a:pt x="184" y="220"/>
                    <a:pt x="200" y="204"/>
                  </a:cubicBezTo>
                  <a:cubicBezTo>
                    <a:pt x="222" y="182"/>
                    <a:pt x="234" y="153"/>
                    <a:pt x="234" y="121"/>
                  </a:cubicBezTo>
                  <a:cubicBezTo>
                    <a:pt x="234" y="84"/>
                    <a:pt x="216" y="51"/>
                    <a:pt x="189" y="29"/>
                  </a:cubicBezTo>
                  <a:cubicBezTo>
                    <a:pt x="200" y="0"/>
                    <a:pt x="200" y="0"/>
                    <a:pt x="200"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sp>
          <p:nvSpPr>
            <p:cNvPr id="58" name="Google Shape;2297;p63"/>
            <p:cNvSpPr/>
            <p:nvPr/>
          </p:nvSpPr>
          <p:spPr>
            <a:xfrm flipH="1">
              <a:off x="6561256" y="3971605"/>
              <a:ext cx="586113" cy="665560"/>
            </a:xfrm>
            <a:custGeom>
              <a:avLst/>
              <a:gdLst/>
              <a:ahLst/>
              <a:cxnLst/>
              <a:rect l="l" t="t" r="r" b="b"/>
              <a:pathLst>
                <a:path w="238" h="270" extrusionOk="0">
                  <a:moveTo>
                    <a:pt x="122" y="76"/>
                  </a:moveTo>
                  <a:cubicBezTo>
                    <a:pt x="116" y="76"/>
                    <a:pt x="116" y="76"/>
                    <a:pt x="116" y="76"/>
                  </a:cubicBezTo>
                  <a:cubicBezTo>
                    <a:pt x="116" y="150"/>
                    <a:pt x="116" y="150"/>
                    <a:pt x="116" y="150"/>
                  </a:cubicBezTo>
                  <a:cubicBezTo>
                    <a:pt x="110" y="156"/>
                    <a:pt x="110" y="156"/>
                    <a:pt x="110" y="156"/>
                  </a:cubicBezTo>
                  <a:cubicBezTo>
                    <a:pt x="114" y="160"/>
                    <a:pt x="114" y="160"/>
                    <a:pt x="114" y="160"/>
                  </a:cubicBezTo>
                  <a:cubicBezTo>
                    <a:pt x="116" y="158"/>
                    <a:pt x="116" y="158"/>
                    <a:pt x="116" y="158"/>
                  </a:cubicBezTo>
                  <a:cubicBezTo>
                    <a:pt x="116" y="166"/>
                    <a:pt x="116" y="166"/>
                    <a:pt x="116" y="166"/>
                  </a:cubicBezTo>
                  <a:cubicBezTo>
                    <a:pt x="122" y="166"/>
                    <a:pt x="122" y="166"/>
                    <a:pt x="122" y="166"/>
                  </a:cubicBezTo>
                  <a:cubicBezTo>
                    <a:pt x="122" y="152"/>
                    <a:pt x="122" y="152"/>
                    <a:pt x="122" y="152"/>
                  </a:cubicBezTo>
                  <a:cubicBezTo>
                    <a:pt x="163" y="111"/>
                    <a:pt x="163" y="111"/>
                    <a:pt x="163" y="111"/>
                  </a:cubicBezTo>
                  <a:cubicBezTo>
                    <a:pt x="160" y="107"/>
                    <a:pt x="160" y="107"/>
                    <a:pt x="160" y="107"/>
                  </a:cubicBezTo>
                  <a:cubicBezTo>
                    <a:pt x="122" y="144"/>
                    <a:pt x="122" y="144"/>
                    <a:pt x="122" y="144"/>
                  </a:cubicBezTo>
                  <a:cubicBezTo>
                    <a:pt x="122" y="76"/>
                    <a:pt x="122" y="76"/>
                    <a:pt x="122" y="76"/>
                  </a:cubicBezTo>
                  <a:moveTo>
                    <a:pt x="116" y="70"/>
                  </a:moveTo>
                  <a:cubicBezTo>
                    <a:pt x="122" y="70"/>
                    <a:pt x="122" y="70"/>
                    <a:pt x="122" y="70"/>
                  </a:cubicBezTo>
                  <a:cubicBezTo>
                    <a:pt x="122" y="48"/>
                    <a:pt x="122" y="48"/>
                    <a:pt x="122" y="48"/>
                  </a:cubicBezTo>
                  <a:cubicBezTo>
                    <a:pt x="148" y="49"/>
                    <a:pt x="172" y="60"/>
                    <a:pt x="189" y="76"/>
                  </a:cubicBezTo>
                  <a:cubicBezTo>
                    <a:pt x="174" y="92"/>
                    <a:pt x="174" y="92"/>
                    <a:pt x="174" y="92"/>
                  </a:cubicBezTo>
                  <a:cubicBezTo>
                    <a:pt x="179" y="96"/>
                    <a:pt x="179" y="96"/>
                    <a:pt x="179" y="96"/>
                  </a:cubicBezTo>
                  <a:cubicBezTo>
                    <a:pt x="194" y="81"/>
                    <a:pt x="194" y="81"/>
                    <a:pt x="194" y="81"/>
                  </a:cubicBezTo>
                  <a:cubicBezTo>
                    <a:pt x="210" y="98"/>
                    <a:pt x="221" y="122"/>
                    <a:pt x="222" y="148"/>
                  </a:cubicBezTo>
                  <a:cubicBezTo>
                    <a:pt x="200" y="148"/>
                    <a:pt x="200" y="148"/>
                    <a:pt x="200" y="148"/>
                  </a:cubicBezTo>
                  <a:cubicBezTo>
                    <a:pt x="200" y="154"/>
                    <a:pt x="200" y="154"/>
                    <a:pt x="200" y="154"/>
                  </a:cubicBezTo>
                  <a:cubicBezTo>
                    <a:pt x="222" y="154"/>
                    <a:pt x="222" y="154"/>
                    <a:pt x="222" y="154"/>
                  </a:cubicBezTo>
                  <a:cubicBezTo>
                    <a:pt x="221" y="180"/>
                    <a:pt x="210" y="204"/>
                    <a:pt x="194" y="221"/>
                  </a:cubicBezTo>
                  <a:cubicBezTo>
                    <a:pt x="179" y="206"/>
                    <a:pt x="179" y="206"/>
                    <a:pt x="179" y="206"/>
                  </a:cubicBezTo>
                  <a:cubicBezTo>
                    <a:pt x="174" y="210"/>
                    <a:pt x="174" y="210"/>
                    <a:pt x="174" y="210"/>
                  </a:cubicBezTo>
                  <a:cubicBezTo>
                    <a:pt x="189" y="226"/>
                    <a:pt x="189" y="226"/>
                    <a:pt x="189" y="226"/>
                  </a:cubicBezTo>
                  <a:cubicBezTo>
                    <a:pt x="172" y="242"/>
                    <a:pt x="148" y="253"/>
                    <a:pt x="122" y="254"/>
                  </a:cubicBezTo>
                  <a:cubicBezTo>
                    <a:pt x="122" y="232"/>
                    <a:pt x="122" y="232"/>
                    <a:pt x="122" y="232"/>
                  </a:cubicBezTo>
                  <a:cubicBezTo>
                    <a:pt x="116" y="232"/>
                    <a:pt x="116" y="232"/>
                    <a:pt x="116" y="232"/>
                  </a:cubicBezTo>
                  <a:cubicBezTo>
                    <a:pt x="116" y="254"/>
                    <a:pt x="116" y="254"/>
                    <a:pt x="116" y="254"/>
                  </a:cubicBezTo>
                  <a:cubicBezTo>
                    <a:pt x="90" y="253"/>
                    <a:pt x="67" y="242"/>
                    <a:pt x="49" y="226"/>
                  </a:cubicBezTo>
                  <a:cubicBezTo>
                    <a:pt x="64" y="210"/>
                    <a:pt x="64" y="210"/>
                    <a:pt x="64" y="210"/>
                  </a:cubicBezTo>
                  <a:cubicBezTo>
                    <a:pt x="60" y="206"/>
                    <a:pt x="60" y="206"/>
                    <a:pt x="60" y="206"/>
                  </a:cubicBezTo>
                  <a:cubicBezTo>
                    <a:pt x="44" y="221"/>
                    <a:pt x="44" y="221"/>
                    <a:pt x="44" y="221"/>
                  </a:cubicBezTo>
                  <a:cubicBezTo>
                    <a:pt x="28" y="204"/>
                    <a:pt x="17" y="180"/>
                    <a:pt x="17" y="154"/>
                  </a:cubicBezTo>
                  <a:cubicBezTo>
                    <a:pt x="38" y="154"/>
                    <a:pt x="38" y="154"/>
                    <a:pt x="38" y="154"/>
                  </a:cubicBezTo>
                  <a:cubicBezTo>
                    <a:pt x="38" y="148"/>
                    <a:pt x="38" y="148"/>
                    <a:pt x="38" y="148"/>
                  </a:cubicBezTo>
                  <a:cubicBezTo>
                    <a:pt x="17" y="148"/>
                    <a:pt x="17" y="148"/>
                    <a:pt x="17" y="148"/>
                  </a:cubicBezTo>
                  <a:cubicBezTo>
                    <a:pt x="17" y="122"/>
                    <a:pt x="28" y="98"/>
                    <a:pt x="44" y="81"/>
                  </a:cubicBezTo>
                  <a:cubicBezTo>
                    <a:pt x="60" y="96"/>
                    <a:pt x="60" y="96"/>
                    <a:pt x="60" y="96"/>
                  </a:cubicBezTo>
                  <a:cubicBezTo>
                    <a:pt x="64" y="92"/>
                    <a:pt x="64" y="92"/>
                    <a:pt x="64" y="92"/>
                  </a:cubicBezTo>
                  <a:cubicBezTo>
                    <a:pt x="49" y="76"/>
                    <a:pt x="49" y="76"/>
                    <a:pt x="49" y="76"/>
                  </a:cubicBezTo>
                  <a:cubicBezTo>
                    <a:pt x="67" y="60"/>
                    <a:pt x="90" y="49"/>
                    <a:pt x="116" y="48"/>
                  </a:cubicBezTo>
                  <a:cubicBezTo>
                    <a:pt x="116" y="70"/>
                    <a:pt x="116" y="70"/>
                    <a:pt x="116" y="70"/>
                  </a:cubicBezTo>
                  <a:moveTo>
                    <a:pt x="147" y="0"/>
                  </a:moveTo>
                  <a:cubicBezTo>
                    <a:pt x="91" y="0"/>
                    <a:pt x="91" y="0"/>
                    <a:pt x="91" y="0"/>
                  </a:cubicBezTo>
                  <a:cubicBezTo>
                    <a:pt x="91" y="23"/>
                    <a:pt x="91" y="23"/>
                    <a:pt x="91" y="23"/>
                  </a:cubicBezTo>
                  <a:cubicBezTo>
                    <a:pt x="112" y="23"/>
                    <a:pt x="112" y="23"/>
                    <a:pt x="112" y="23"/>
                  </a:cubicBezTo>
                  <a:cubicBezTo>
                    <a:pt x="112" y="32"/>
                    <a:pt x="112" y="32"/>
                    <a:pt x="112" y="32"/>
                  </a:cubicBezTo>
                  <a:cubicBezTo>
                    <a:pt x="50" y="36"/>
                    <a:pt x="0" y="88"/>
                    <a:pt x="0" y="151"/>
                  </a:cubicBezTo>
                  <a:cubicBezTo>
                    <a:pt x="0" y="217"/>
                    <a:pt x="54" y="270"/>
                    <a:pt x="119" y="270"/>
                  </a:cubicBezTo>
                  <a:cubicBezTo>
                    <a:pt x="185" y="270"/>
                    <a:pt x="238" y="217"/>
                    <a:pt x="238" y="151"/>
                  </a:cubicBezTo>
                  <a:cubicBezTo>
                    <a:pt x="238" y="88"/>
                    <a:pt x="189" y="36"/>
                    <a:pt x="126" y="32"/>
                  </a:cubicBezTo>
                  <a:cubicBezTo>
                    <a:pt x="126" y="23"/>
                    <a:pt x="126" y="23"/>
                    <a:pt x="126" y="23"/>
                  </a:cubicBezTo>
                  <a:cubicBezTo>
                    <a:pt x="147" y="23"/>
                    <a:pt x="147" y="23"/>
                    <a:pt x="147" y="23"/>
                  </a:cubicBezTo>
                  <a:cubicBezTo>
                    <a:pt x="147" y="0"/>
                    <a:pt x="147" y="0"/>
                    <a:pt x="147" y="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grpSp>
      <p:sp>
        <p:nvSpPr>
          <p:cNvPr id="59" name="Google Shape;2292;p63"/>
          <p:cNvSpPr txBox="1"/>
          <p:nvPr/>
        </p:nvSpPr>
        <p:spPr>
          <a:xfrm>
            <a:off x="350520" y="1099229"/>
            <a:ext cx="4133557" cy="504241"/>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400"/>
              <a:buFont typeface="Arial"/>
              <a:buNone/>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一、</a:t>
            </a:r>
            <a:r>
              <a:rPr lang="zh-TW" altLang="en-US"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提升校長科技領導能力</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Tree>
    <p:extLst>
      <p:ext uri="{BB962C8B-B14F-4D97-AF65-F5344CB8AC3E}">
        <p14:creationId xmlns:p14="http://schemas.microsoft.com/office/powerpoint/2010/main" val="392366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9" name="Google Shape;2292;p63"/>
          <p:cNvSpPr txBox="1"/>
          <p:nvPr/>
        </p:nvSpPr>
        <p:spPr>
          <a:xfrm>
            <a:off x="350520" y="1099229"/>
            <a:ext cx="4133557"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二、深化教師數位教學能力</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
        <p:nvSpPr>
          <p:cNvPr id="103" name="Google Shape;519;p15"/>
          <p:cNvSpPr/>
          <p:nvPr/>
        </p:nvSpPr>
        <p:spPr>
          <a:xfrm>
            <a:off x="8306462" y="1666643"/>
            <a:ext cx="3007377" cy="7200000"/>
          </a:xfrm>
          <a:prstGeom prst="rect">
            <a:avLst/>
          </a:prstGeom>
          <a:noFill/>
          <a:ln>
            <a:noFill/>
          </a:ln>
        </p:spPr>
        <p:txBody>
          <a:bodyPr spcFirstLastPara="1" wrap="square" lIns="91425" tIns="45700" rIns="91425" bIns="45700" anchor="t" anchorCtr="0">
            <a:noAutofit/>
          </a:bodyPr>
          <a:lstStyle/>
          <a:p>
            <a:pPr lvl="0" algn="just">
              <a:lnSpc>
                <a:spcPct val="123000"/>
              </a:lnSpc>
              <a:buClr>
                <a:srgbClr val="000000"/>
              </a:buClr>
              <a:buSzPts val="1600"/>
            </a:pPr>
            <a:r>
              <a:rPr lang="en-US" altLang="zh-TW" dirty="0">
                <a:solidFill>
                  <a:schemeClr val="lt1"/>
                </a:solidFill>
                <a:latin typeface="微軟正黑體" panose="020B0604030504040204" pitchFamily="34" charset="-120"/>
                <a:ea typeface="微軟正黑體" panose="020B0604030504040204" pitchFamily="34" charset="-120"/>
                <a:cs typeface="Arial"/>
                <a:sym typeface="Arial"/>
              </a:rPr>
              <a:t>1.</a:t>
            </a:r>
            <a:r>
              <a:rPr lang="zh-TW" altLang="en-US" dirty="0">
                <a:solidFill>
                  <a:schemeClr val="lt1"/>
                </a:solidFill>
                <a:latin typeface="微軟正黑體" panose="020B0604030504040204" pitchFamily="34" charset="-120"/>
                <a:ea typeface="微軟正黑體" panose="020B0604030504040204" pitchFamily="34" charset="-120"/>
                <a:cs typeface="Arial"/>
                <a:sym typeface="Arial"/>
              </a:rPr>
              <a:t>補助前瞻基礎建設之高級中等學校新興科技教育遠距示範服務計畫之區域推廣中心及促進學校。辦理跨年級、縣市及國際交流等遠距教學活動，及新興科技遠距教學研習及新興科技課程開發工作坊，培養全國高級中等學校普及新興科技認知之師資。</a:t>
            </a:r>
            <a:endParaRPr sz="16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p:txBody>
      </p:sp>
      <p:grpSp>
        <p:nvGrpSpPr>
          <p:cNvPr id="106" name="群組 105"/>
          <p:cNvGrpSpPr/>
          <p:nvPr/>
        </p:nvGrpSpPr>
        <p:grpSpPr>
          <a:xfrm>
            <a:off x="4203660" y="1666644"/>
            <a:ext cx="3960000" cy="5040000"/>
            <a:chOff x="713720" y="650330"/>
            <a:chExt cx="3497795" cy="4554706"/>
          </a:xfrm>
        </p:grpSpPr>
        <p:sp>
          <p:nvSpPr>
            <p:cNvPr id="107" name="Google Shape;2099;p58"/>
            <p:cNvSpPr/>
            <p:nvPr/>
          </p:nvSpPr>
          <p:spPr>
            <a:xfrm>
              <a:off x="713720" y="655599"/>
              <a:ext cx="3497795" cy="4549437"/>
            </a:xfrm>
            <a:prstGeom prst="roundRect">
              <a:avLst>
                <a:gd name="adj" fmla="val 16667"/>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08" name="Google Shape;2100;p58"/>
            <p:cNvSpPr/>
            <p:nvPr/>
          </p:nvSpPr>
          <p:spPr>
            <a:xfrm rot="10800000">
              <a:off x="764954" y="650330"/>
              <a:ext cx="3401310" cy="527485"/>
            </a:xfrm>
            <a:custGeom>
              <a:avLst/>
              <a:gdLst/>
              <a:ahLst/>
              <a:cxnLst/>
              <a:rect l="l" t="t" r="r" b="b"/>
              <a:pathLst>
                <a:path w="2336129" h="527485" extrusionOk="0">
                  <a:moveTo>
                    <a:pt x="1168064" y="0"/>
                  </a:moveTo>
                  <a:cubicBezTo>
                    <a:pt x="1581663" y="0"/>
                    <a:pt x="1975684" y="55637"/>
                    <a:pt x="2334066" y="156250"/>
                  </a:cubicBezTo>
                  <a:lnTo>
                    <a:pt x="2336129" y="156910"/>
                  </a:lnTo>
                  <a:lnTo>
                    <a:pt x="2330165" y="216071"/>
                  </a:lnTo>
                  <a:cubicBezTo>
                    <a:pt x="2293798" y="393795"/>
                    <a:pt x="2136548" y="527485"/>
                    <a:pt x="1948073" y="527485"/>
                  </a:cubicBezTo>
                  <a:lnTo>
                    <a:pt x="388056" y="527485"/>
                  </a:lnTo>
                  <a:cubicBezTo>
                    <a:pt x="199581" y="527485"/>
                    <a:pt x="42331" y="393795"/>
                    <a:pt x="5964" y="216071"/>
                  </a:cubicBezTo>
                  <a:lnTo>
                    <a:pt x="0" y="156909"/>
                  </a:lnTo>
                  <a:lnTo>
                    <a:pt x="2063" y="156250"/>
                  </a:lnTo>
                  <a:cubicBezTo>
                    <a:pt x="360445" y="55637"/>
                    <a:pt x="754466" y="0"/>
                    <a:pt x="1168064" y="0"/>
                  </a:cubicBezTo>
                  <a:close/>
                </a:path>
              </a:pathLst>
            </a:custGeom>
            <a:solidFill>
              <a:srgbClr val="546E7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10" name="Google Shape;2109;p58"/>
            <p:cNvSpPr/>
            <p:nvPr/>
          </p:nvSpPr>
          <p:spPr>
            <a:xfrm>
              <a:off x="1053556" y="724449"/>
              <a:ext cx="2954216" cy="400110"/>
            </a:xfrm>
            <a:prstGeom prst="rect">
              <a:avLst/>
            </a:prstGeom>
            <a:noFill/>
            <a:ln>
              <a:noFill/>
            </a:ln>
          </p:spPr>
          <p:txBody>
            <a:bodyPr spcFirstLastPara="1" wrap="square" lIns="91425" tIns="45700" rIns="91425" bIns="45700" anchor="t" anchorCtr="0">
              <a:noAutofit/>
            </a:bodyPr>
            <a:lstStyle/>
            <a:p>
              <a:pPr lvl="0" algn="ctr">
                <a:buClr>
                  <a:srgbClr val="000000"/>
                </a:buClr>
                <a:buSzPts val="2000"/>
              </a:pPr>
              <a:r>
                <a:rPr lang="zh-TW" altLang="en-US" sz="2000" b="1" dirty="0">
                  <a:solidFill>
                    <a:schemeClr val="lt1"/>
                  </a:solidFill>
                  <a:latin typeface="微軟正黑體" panose="020B0604030504040204" pitchFamily="34" charset="-120"/>
                  <a:ea typeface="微軟正黑體" panose="020B0604030504040204" pitchFamily="34" charset="-120"/>
                  <a:cs typeface="Impact"/>
                  <a:sym typeface="Impact"/>
                </a:rPr>
                <a:t>師資培育及藝術教育司</a:t>
              </a:r>
            </a:p>
          </p:txBody>
        </p:sp>
        <p:sp>
          <p:nvSpPr>
            <p:cNvPr id="111" name="Google Shape;2113;p58"/>
            <p:cNvSpPr txBox="1"/>
            <p:nvPr/>
          </p:nvSpPr>
          <p:spPr>
            <a:xfrm>
              <a:off x="898058" y="1252696"/>
              <a:ext cx="3265213" cy="3342069"/>
            </a:xfrm>
            <a:prstGeom prst="rect">
              <a:avLst/>
            </a:prstGeom>
            <a:noFill/>
            <a:ln>
              <a:noFill/>
            </a:ln>
          </p:spPr>
          <p:txBody>
            <a:bodyPr spcFirstLastPara="1" wrap="square" lIns="91425" tIns="45700" rIns="91425" bIns="45700" anchor="t" anchorCtr="0">
              <a:noAutofit/>
            </a:bodyPr>
            <a:lstStyle/>
            <a:p>
              <a:pPr marL="180000" lvl="0" indent="-457200">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辦理在職教師數位教學增能課程及補助大學辦理師資生運用數位教學培訓：</a:t>
              </a:r>
            </a:p>
            <a:p>
              <a:pPr marL="180000" lvl="0" indent="-457200">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「教師數位學習增能工作坊計畫」</a:t>
              </a:r>
            </a:p>
            <a:p>
              <a:pPr marL="180000" lvl="0" indent="-457200">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補助師資培育之大學辦理師資生數位教學增能課程活動及規劃建置師資生運用數位教學檢測工具</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於</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110</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年啟動</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180000" lvl="0" indent="-457200">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年</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5</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月底止，業補助</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35</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所師資培育之大學辦理數位教學相關增能課程及活動。</a:t>
              </a:r>
            </a:p>
          </p:txBody>
        </p:sp>
      </p:grpSp>
      <p:grpSp>
        <p:nvGrpSpPr>
          <p:cNvPr id="112" name="群組 111"/>
          <p:cNvGrpSpPr/>
          <p:nvPr/>
        </p:nvGrpSpPr>
        <p:grpSpPr>
          <a:xfrm>
            <a:off x="8195847" y="1666644"/>
            <a:ext cx="3960000" cy="5040000"/>
            <a:chOff x="8305897" y="650329"/>
            <a:chExt cx="3499755" cy="4918600"/>
          </a:xfrm>
        </p:grpSpPr>
        <p:sp>
          <p:nvSpPr>
            <p:cNvPr id="113" name="Google Shape;2103;p58"/>
            <p:cNvSpPr/>
            <p:nvPr/>
          </p:nvSpPr>
          <p:spPr>
            <a:xfrm>
              <a:off x="8305897" y="710387"/>
              <a:ext cx="3499755" cy="4858542"/>
            </a:xfrm>
            <a:prstGeom prst="roundRect">
              <a:avLst>
                <a:gd name="adj" fmla="val 16667"/>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14" name="Google Shape;2100;p58"/>
            <p:cNvSpPr/>
            <p:nvPr/>
          </p:nvSpPr>
          <p:spPr>
            <a:xfrm rot="10800000">
              <a:off x="8357974" y="650329"/>
              <a:ext cx="3401310" cy="527485"/>
            </a:xfrm>
            <a:custGeom>
              <a:avLst/>
              <a:gdLst/>
              <a:ahLst/>
              <a:cxnLst/>
              <a:rect l="l" t="t" r="r" b="b"/>
              <a:pathLst>
                <a:path w="2336129" h="527485" extrusionOk="0">
                  <a:moveTo>
                    <a:pt x="1168064" y="0"/>
                  </a:moveTo>
                  <a:cubicBezTo>
                    <a:pt x="1581663" y="0"/>
                    <a:pt x="1975684" y="55637"/>
                    <a:pt x="2334066" y="156250"/>
                  </a:cubicBezTo>
                  <a:lnTo>
                    <a:pt x="2336129" y="156910"/>
                  </a:lnTo>
                  <a:lnTo>
                    <a:pt x="2330165" y="216071"/>
                  </a:lnTo>
                  <a:cubicBezTo>
                    <a:pt x="2293798" y="393795"/>
                    <a:pt x="2136548" y="527485"/>
                    <a:pt x="1948073" y="527485"/>
                  </a:cubicBezTo>
                  <a:lnTo>
                    <a:pt x="388056" y="527485"/>
                  </a:lnTo>
                  <a:cubicBezTo>
                    <a:pt x="199581" y="527485"/>
                    <a:pt x="42331" y="393795"/>
                    <a:pt x="5964" y="216071"/>
                  </a:cubicBezTo>
                  <a:lnTo>
                    <a:pt x="0" y="156909"/>
                  </a:lnTo>
                  <a:lnTo>
                    <a:pt x="2063" y="156250"/>
                  </a:lnTo>
                  <a:cubicBezTo>
                    <a:pt x="360445" y="55637"/>
                    <a:pt x="754466" y="0"/>
                    <a:pt x="1168064" y="0"/>
                  </a:cubicBezTo>
                  <a:close/>
                </a:path>
              </a:pathLst>
            </a:custGeom>
            <a:solidFill>
              <a:srgbClr val="546E7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15" name="Google Shape;2115;p58"/>
            <p:cNvSpPr txBox="1"/>
            <p:nvPr/>
          </p:nvSpPr>
          <p:spPr>
            <a:xfrm>
              <a:off x="8431566" y="1218085"/>
              <a:ext cx="3248414" cy="1473416"/>
            </a:xfrm>
            <a:prstGeom prst="rect">
              <a:avLst/>
            </a:prstGeom>
            <a:noFill/>
            <a:ln>
              <a:noFill/>
            </a:ln>
          </p:spPr>
          <p:txBody>
            <a:bodyPr spcFirstLastPara="1" wrap="square" lIns="91425" tIns="45700" rIns="91425" bIns="45700" anchor="t" anchorCtr="0">
              <a:noAutofit/>
            </a:bodyPr>
            <a:lstStyle/>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補助前瞻基礎建設之高級中等學校新興科技教育遠距示範服務計畫之區域推廣中心及促進學校。辦理跨年級、縣市及國際交流等遠距教學活動，及新興科技遠距教學研習及新興科技課程開發工作坊，培養全國高級中等學校普及新興科技認知之師資。</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年</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5</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月底止，已辦理教師增能研習</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101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場、教師增能工作坊</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28</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場，培養具備新興科技遠距教學專業能力師資計</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61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位。</a:t>
              </a:r>
            </a:p>
          </p:txBody>
        </p:sp>
        <p:sp>
          <p:nvSpPr>
            <p:cNvPr id="116" name="Google Shape;2111;p58"/>
            <p:cNvSpPr/>
            <p:nvPr/>
          </p:nvSpPr>
          <p:spPr>
            <a:xfrm>
              <a:off x="8867509" y="710386"/>
              <a:ext cx="2376529" cy="400110"/>
            </a:xfrm>
            <a:prstGeom prst="rect">
              <a:avLst/>
            </a:prstGeom>
            <a:noFill/>
            <a:ln>
              <a:noFill/>
            </a:ln>
          </p:spPr>
          <p:txBody>
            <a:bodyPr spcFirstLastPara="1" wrap="square" lIns="91425" tIns="45700" rIns="91425" bIns="45700" anchor="t" anchorCtr="0">
              <a:noAutofit/>
            </a:bodyPr>
            <a:lstStyle/>
            <a:p>
              <a:pPr lvl="0" algn="ctr">
                <a:buClr>
                  <a:srgbClr val="000000"/>
                </a:buClr>
                <a:buSzPts val="2000"/>
              </a:pPr>
              <a:r>
                <a:rPr lang="zh-TW" altLang="en-US" sz="2000" b="1" dirty="0">
                  <a:solidFill>
                    <a:schemeClr val="lt1"/>
                  </a:solidFill>
                  <a:latin typeface="微軟正黑體" panose="020B0604030504040204" pitchFamily="34" charset="-120"/>
                  <a:ea typeface="微軟正黑體" panose="020B0604030504040204" pitchFamily="34" charset="-120"/>
                  <a:cs typeface="Impact"/>
                  <a:sym typeface="Impact"/>
                </a:rPr>
                <a:t>國民及學前教育署</a:t>
              </a:r>
            </a:p>
          </p:txBody>
        </p:sp>
      </p:grpSp>
      <p:grpSp>
        <p:nvGrpSpPr>
          <p:cNvPr id="117" name="群組 116"/>
          <p:cNvGrpSpPr/>
          <p:nvPr/>
        </p:nvGrpSpPr>
        <p:grpSpPr>
          <a:xfrm>
            <a:off x="212651" y="1666643"/>
            <a:ext cx="3960000" cy="5040000"/>
            <a:chOff x="259899" y="1229516"/>
            <a:chExt cx="3497795" cy="4759979"/>
          </a:xfrm>
        </p:grpSpPr>
        <p:sp>
          <p:nvSpPr>
            <p:cNvPr id="118" name="Google Shape;2105;p58"/>
            <p:cNvSpPr/>
            <p:nvPr/>
          </p:nvSpPr>
          <p:spPr>
            <a:xfrm>
              <a:off x="259899" y="1273130"/>
              <a:ext cx="3497795" cy="4716365"/>
            </a:xfrm>
            <a:prstGeom prst="roundRect">
              <a:avLst>
                <a:gd name="adj" fmla="val 16667"/>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19" name="Google Shape;2100;p58"/>
            <p:cNvSpPr/>
            <p:nvPr/>
          </p:nvSpPr>
          <p:spPr>
            <a:xfrm rot="10800000">
              <a:off x="299349" y="1229516"/>
              <a:ext cx="3401310" cy="527485"/>
            </a:xfrm>
            <a:custGeom>
              <a:avLst/>
              <a:gdLst/>
              <a:ahLst/>
              <a:cxnLst/>
              <a:rect l="l" t="t" r="r" b="b"/>
              <a:pathLst>
                <a:path w="2336129" h="527485" extrusionOk="0">
                  <a:moveTo>
                    <a:pt x="1168064" y="0"/>
                  </a:moveTo>
                  <a:cubicBezTo>
                    <a:pt x="1581663" y="0"/>
                    <a:pt x="1975684" y="55637"/>
                    <a:pt x="2334066" y="156250"/>
                  </a:cubicBezTo>
                  <a:lnTo>
                    <a:pt x="2336129" y="156910"/>
                  </a:lnTo>
                  <a:lnTo>
                    <a:pt x="2330165" y="216071"/>
                  </a:lnTo>
                  <a:cubicBezTo>
                    <a:pt x="2293798" y="393795"/>
                    <a:pt x="2136548" y="527485"/>
                    <a:pt x="1948073" y="527485"/>
                  </a:cubicBezTo>
                  <a:lnTo>
                    <a:pt x="388056" y="527485"/>
                  </a:lnTo>
                  <a:cubicBezTo>
                    <a:pt x="199581" y="527485"/>
                    <a:pt x="42331" y="393795"/>
                    <a:pt x="5964" y="216071"/>
                  </a:cubicBezTo>
                  <a:lnTo>
                    <a:pt x="0" y="156909"/>
                  </a:lnTo>
                  <a:lnTo>
                    <a:pt x="2063" y="156250"/>
                  </a:lnTo>
                  <a:cubicBezTo>
                    <a:pt x="360445" y="55637"/>
                    <a:pt x="754466" y="0"/>
                    <a:pt x="1168064" y="0"/>
                  </a:cubicBezTo>
                  <a:close/>
                </a:path>
              </a:pathLst>
            </a:custGeom>
            <a:solidFill>
              <a:srgbClr val="546E7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20" name="Google Shape;2116;p58"/>
            <p:cNvSpPr txBox="1"/>
            <p:nvPr/>
          </p:nvSpPr>
          <p:spPr>
            <a:xfrm>
              <a:off x="433906" y="1739528"/>
              <a:ext cx="3208167" cy="3971159"/>
            </a:xfrm>
            <a:prstGeom prst="rect">
              <a:avLst/>
            </a:prstGeom>
            <a:noFill/>
            <a:ln>
              <a:noFill/>
            </a:ln>
          </p:spPr>
          <p:txBody>
            <a:bodyPr spcFirstLastPara="1" wrap="square" lIns="91425" tIns="45700" rIns="91425" bIns="45700" anchor="t" anchorCtr="0">
              <a:noAutofit/>
            </a:bodyPr>
            <a:lstStyle/>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規劃完整在職教師數位教學增能培訓流程：</a:t>
              </a:r>
            </a:p>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 縣市成立數位學習推動辦公室，辦理教師初階及數位素養相關增能課程。</a:t>
              </a:r>
            </a:p>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由教育部輔導團隊辦理進階課程及講師培訓。</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20000"/>
                </a:lnSpc>
                <a:buClr>
                  <a:srgbClr val="000000"/>
                </a:buClr>
                <a:buSzPts val="1733"/>
              </a:pP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2.</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年已</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4,415</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人次教師參與進階科技輔助自主學習增能培訓，並已培訓</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518</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名數位學習平臺</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教育部因材網</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講師、</a:t>
              </a:r>
              <a:r>
                <a:rPr lang="en-US" altLang="zh-TW" dirty="0">
                  <a:solidFill>
                    <a:schemeClr val="lt1"/>
                  </a:solidFill>
                  <a:latin typeface="微軟正黑體" panose="020B0604030504040204" pitchFamily="34" charset="-120"/>
                  <a:ea typeface="微軟正黑體" panose="020B0604030504040204" pitchFamily="34" charset="-120"/>
                  <a:cs typeface="Calibri"/>
                  <a:sym typeface="Calibri"/>
                </a:rPr>
                <a:t>133</a:t>
              </a: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名科技輔助自主學習講師。</a:t>
              </a:r>
            </a:p>
            <a:p>
              <a:pPr lvl="0" algn="just">
                <a:lnSpc>
                  <a:spcPct val="120000"/>
                </a:lnSpc>
                <a:buClr>
                  <a:srgbClr val="000000"/>
                </a:buClr>
                <a:buSzPts val="1733"/>
              </a:pPr>
              <a:endParaRPr lang="zh-TW" altLang="en-US" sz="1733" dirty="0">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21" name="Google Shape;2112;p58"/>
            <p:cNvSpPr/>
            <p:nvPr/>
          </p:nvSpPr>
          <p:spPr>
            <a:xfrm>
              <a:off x="895859" y="1291057"/>
              <a:ext cx="2225874" cy="400110"/>
            </a:xfrm>
            <a:prstGeom prst="rect">
              <a:avLst/>
            </a:prstGeom>
            <a:noFill/>
            <a:ln>
              <a:noFill/>
            </a:ln>
          </p:spPr>
          <p:txBody>
            <a:bodyPr spcFirstLastPara="1" wrap="square" lIns="91425" tIns="45700" rIns="91425" bIns="45700" anchor="t" anchorCtr="0">
              <a:noAutofit/>
            </a:bodyPr>
            <a:lstStyle/>
            <a:p>
              <a:pPr lvl="0" algn="ctr">
                <a:buClr>
                  <a:srgbClr val="000000"/>
                </a:buClr>
                <a:buSzPts val="2000"/>
              </a:pPr>
              <a:r>
                <a:rPr lang="zh-TW" altLang="en-US" sz="2000" b="1" dirty="0">
                  <a:solidFill>
                    <a:schemeClr val="lt1"/>
                  </a:solidFill>
                  <a:latin typeface="微軟正黑體" panose="020B0604030504040204" pitchFamily="34" charset="-120"/>
                  <a:ea typeface="微軟正黑體" panose="020B0604030504040204" pitchFamily="34" charset="-120"/>
                  <a:cs typeface="Impact"/>
                  <a:sym typeface="Impact"/>
                </a:rPr>
                <a:t>資訊及科技教育司</a:t>
              </a:r>
            </a:p>
          </p:txBody>
        </p:sp>
      </p:grpSp>
    </p:spTree>
    <p:extLst>
      <p:ext uri="{BB962C8B-B14F-4D97-AF65-F5344CB8AC3E}">
        <p14:creationId xmlns:p14="http://schemas.microsoft.com/office/powerpoint/2010/main" val="54929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9" name="Google Shape;2292;p63"/>
          <p:cNvSpPr txBox="1"/>
          <p:nvPr/>
        </p:nvSpPr>
        <p:spPr>
          <a:xfrm>
            <a:off x="350521" y="1099229"/>
            <a:ext cx="5979942"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三、培養學生運用科技輔助自主學習能力</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grpSp>
        <p:nvGrpSpPr>
          <p:cNvPr id="20" name="Google Shape;134;p8"/>
          <p:cNvGrpSpPr/>
          <p:nvPr/>
        </p:nvGrpSpPr>
        <p:grpSpPr>
          <a:xfrm rot="10800000">
            <a:off x="4331919" y="1773041"/>
            <a:ext cx="3539639" cy="3311917"/>
            <a:chOff x="3557642" y="1268793"/>
            <a:chExt cx="5076708" cy="4559157"/>
          </a:xfrm>
        </p:grpSpPr>
        <p:sp>
          <p:nvSpPr>
            <p:cNvPr id="21" name="Google Shape;135;p8"/>
            <p:cNvSpPr/>
            <p:nvPr/>
          </p:nvSpPr>
          <p:spPr>
            <a:xfrm rot="2700000">
              <a:off x="5864235" y="2360617"/>
              <a:ext cx="2294839" cy="2294837"/>
            </a:xfrm>
            <a:custGeom>
              <a:avLst/>
              <a:gdLst/>
              <a:ahLst/>
              <a:cxnLst/>
              <a:rect l="l" t="t" r="r" b="b"/>
              <a:pathLst>
                <a:path w="1584176" h="1584176" extrusionOk="0">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2" name="Google Shape;136;p8"/>
            <p:cNvSpPr/>
            <p:nvPr/>
          </p:nvSpPr>
          <p:spPr>
            <a:xfrm rot="2700000">
              <a:off x="4032918" y="2360617"/>
              <a:ext cx="2294839" cy="2294837"/>
            </a:xfrm>
            <a:custGeom>
              <a:avLst/>
              <a:gdLst/>
              <a:ahLst/>
              <a:cxnLst/>
              <a:rect l="l" t="t" r="r" b="b"/>
              <a:pathLst>
                <a:path w="1584176" h="1584176" extrusionOk="0">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23" name="Google Shape;137;p8"/>
            <p:cNvSpPr/>
            <p:nvPr/>
          </p:nvSpPr>
          <p:spPr>
            <a:xfrm rot="2700000">
              <a:off x="5792099" y="1394673"/>
              <a:ext cx="607801" cy="607801"/>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4" name="Google Shape;138;p8"/>
            <p:cNvSpPr/>
            <p:nvPr/>
          </p:nvSpPr>
          <p:spPr>
            <a:xfrm rot="2700000">
              <a:off x="5792100" y="5094269"/>
              <a:ext cx="607801" cy="607801"/>
            </a:xfrm>
            <a:prstGeom prst="rect">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sp>
        <p:nvSpPr>
          <p:cNvPr id="25" name="Google Shape;139;p8"/>
          <p:cNvSpPr/>
          <p:nvPr/>
        </p:nvSpPr>
        <p:spPr>
          <a:xfrm>
            <a:off x="431267" y="2312706"/>
            <a:ext cx="3715720" cy="4220808"/>
          </a:xfrm>
          <a:prstGeom prst="rect">
            <a:avLst/>
          </a:prstGeom>
          <a:noFill/>
          <a:ln>
            <a:noFill/>
          </a:ln>
        </p:spPr>
        <p:txBody>
          <a:bodyPr spcFirstLastPara="1" wrap="square" lIns="91425" tIns="45700" rIns="91425" bIns="45700" anchor="t" anchorCtr="0">
            <a:noAutofit/>
          </a:bodyPr>
          <a:lstStyle/>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科技輔助自主學習</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計畫</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運用科技輔助自主學習四學</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學生自學、組內共學、組間互學、教師導學</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模式，培養學生自主學習能力。至</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110</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年參與計畫國中小學共計</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703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校、累積達</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7</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萬</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6,000</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位學生參與。</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30000"/>
              </a:lnSpc>
              <a:buClr>
                <a:srgbClr val="000000"/>
              </a:buClr>
              <a:buSzPts val="16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「班班有網路 生生用平板－</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推動中小學數位學習精進方案</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79388" lvl="0" indent="1588"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包含辦理學生數位素養相關推廣活動，並鼓勵學生參與本部相關推廣活動。</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
        <p:nvSpPr>
          <p:cNvPr id="26" name="Google Shape;140;p8"/>
          <p:cNvSpPr/>
          <p:nvPr/>
        </p:nvSpPr>
        <p:spPr>
          <a:xfrm>
            <a:off x="431267" y="1676459"/>
            <a:ext cx="3423522" cy="555310"/>
          </a:xfrm>
          <a:prstGeom prst="rect">
            <a:avLst/>
          </a:prstGeom>
          <a:solidFill>
            <a:srgbClr val="5EC6D3"/>
          </a:solidFill>
          <a:ln>
            <a:noFill/>
          </a:ln>
        </p:spPr>
        <p:txBody>
          <a:bodyPr spcFirstLastPara="1" wrap="square" lIns="0" tIns="0" rIns="0" bIns="0" anchor="ctr" anchorCtr="0">
            <a:noAutofit/>
          </a:bodyPr>
          <a:lstStyle/>
          <a:p>
            <a:pPr lvl="0" algn="ctr">
              <a:buClr>
                <a:srgbClr val="000000"/>
              </a:buClr>
              <a:buSzPts val="2000"/>
            </a:pPr>
            <a:r>
              <a:rPr lang="zh-TW" altLang="en-US" b="1" dirty="0">
                <a:solidFill>
                  <a:schemeClr val="lt1"/>
                </a:solidFill>
                <a:latin typeface="微軟正黑體" panose="020B0604030504040204" pitchFamily="34" charset="-120"/>
                <a:ea typeface="微軟正黑體" panose="020B0604030504040204" pitchFamily="34" charset="-120"/>
                <a:cs typeface="Impact"/>
                <a:sym typeface="Impact"/>
              </a:rPr>
              <a:t>資訊及科技教育司</a:t>
            </a:r>
          </a:p>
        </p:txBody>
      </p:sp>
      <p:sp>
        <p:nvSpPr>
          <p:cNvPr id="27" name="Google Shape;141;p8"/>
          <p:cNvSpPr/>
          <p:nvPr/>
        </p:nvSpPr>
        <p:spPr>
          <a:xfrm>
            <a:off x="8042177" y="2312706"/>
            <a:ext cx="3539640" cy="3311918"/>
          </a:xfrm>
          <a:prstGeom prst="rect">
            <a:avLst/>
          </a:prstGeom>
          <a:solidFill>
            <a:srgbClr val="FFFFFF">
              <a:alpha val="85098"/>
            </a:srgbClr>
          </a:solidFill>
          <a:ln>
            <a:noFill/>
          </a:ln>
        </p:spPr>
        <p:txBody>
          <a:bodyPr spcFirstLastPara="1" wrap="square" lIns="91425" tIns="45700" rIns="91425" bIns="45700" anchor="t" anchorCtr="0">
            <a:noAutofit/>
          </a:bodyPr>
          <a:lstStyle/>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高級中等學校科技輔助教學與學習推動計畫</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協助學校提供學生足夠的平板進行線上教學等活動，並辦理教師相關增能研習，以因應線上教學模式。</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年</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5</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月底止，業補助計</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63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校，約</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萬</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5,795</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名師生參與計畫推動。</a:t>
            </a:r>
            <a:endParaRPr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
        <p:nvSpPr>
          <p:cNvPr id="28" name="Google Shape;142;p8"/>
          <p:cNvSpPr/>
          <p:nvPr/>
        </p:nvSpPr>
        <p:spPr>
          <a:xfrm>
            <a:off x="8157294" y="1676459"/>
            <a:ext cx="3208908" cy="555310"/>
          </a:xfrm>
          <a:prstGeom prst="rect">
            <a:avLst/>
          </a:prstGeom>
          <a:solidFill>
            <a:srgbClr val="F8841D"/>
          </a:solidFill>
          <a:ln>
            <a:noFill/>
          </a:ln>
        </p:spPr>
        <p:txBody>
          <a:bodyPr spcFirstLastPara="1" wrap="square" lIns="0" tIns="0" rIns="0" bIns="0" anchor="ctr" anchorCtr="0">
            <a:noAutofit/>
          </a:bodyPr>
          <a:lstStyle/>
          <a:p>
            <a:pPr lvl="0" algn="ctr">
              <a:buClr>
                <a:srgbClr val="000000"/>
              </a:buClr>
              <a:buSzPts val="2000"/>
            </a:pPr>
            <a:r>
              <a:rPr lang="zh-TW" altLang="en-US" b="1" dirty="0">
                <a:solidFill>
                  <a:schemeClr val="lt1"/>
                </a:solidFill>
                <a:latin typeface="微軟正黑體" panose="020B0604030504040204" pitchFamily="34" charset="-120"/>
                <a:ea typeface="微軟正黑體" panose="020B0604030504040204" pitchFamily="34" charset="-120"/>
                <a:cs typeface="Impact"/>
                <a:sym typeface="Impact"/>
              </a:rPr>
              <a:t>國民及學前教育署</a:t>
            </a:r>
          </a:p>
        </p:txBody>
      </p:sp>
    </p:spTree>
    <p:extLst>
      <p:ext uri="{BB962C8B-B14F-4D97-AF65-F5344CB8AC3E}">
        <p14:creationId xmlns:p14="http://schemas.microsoft.com/office/powerpoint/2010/main" val="338878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9" name="Google Shape;2292;p63"/>
          <p:cNvSpPr txBox="1"/>
          <p:nvPr/>
        </p:nvSpPr>
        <p:spPr>
          <a:xfrm>
            <a:off x="0" y="1015609"/>
            <a:ext cx="5979942"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四、前瞻建設推動成果</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pic>
        <p:nvPicPr>
          <p:cNvPr id="14" name="圖片 13">
            <a:extLst>
              <a:ext uri="{FF2B5EF4-FFF2-40B4-BE49-F238E27FC236}">
                <a16:creationId xmlns:a16="http://schemas.microsoft.com/office/drawing/2014/main" id="{447595EB-EF34-4054-9EDE-0385DEEA45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35" b="4025"/>
          <a:stretch/>
        </p:blipFill>
        <p:spPr>
          <a:xfrm>
            <a:off x="-19634" y="1519850"/>
            <a:ext cx="12231267" cy="5338150"/>
          </a:xfrm>
          <a:prstGeom prst="rect">
            <a:avLst/>
          </a:prstGeom>
        </p:spPr>
      </p:pic>
    </p:spTree>
    <p:extLst>
      <p:ext uri="{BB962C8B-B14F-4D97-AF65-F5344CB8AC3E}">
        <p14:creationId xmlns:p14="http://schemas.microsoft.com/office/powerpoint/2010/main" val="3309009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Microsoft JhengHei"/>
                <a:ea typeface="Microsoft JhengHei"/>
                <a:cs typeface="Microsoft JhengHei"/>
                <a:sym typeface="Microsoft JhengHei"/>
              </a:rPr>
              <a:t>盤點各計畫現況</a:t>
            </a:r>
            <a:endParaRPr lang="zh-TW" altLang="en-US" dirty="0"/>
          </a:p>
        </p:txBody>
      </p:sp>
      <p:sp>
        <p:nvSpPr>
          <p:cNvPr id="23" name="Google Shape;2235;p61">
            <a:extLst>
              <a:ext uri="{FF2B5EF4-FFF2-40B4-BE49-F238E27FC236}">
                <a16:creationId xmlns:a16="http://schemas.microsoft.com/office/drawing/2014/main" id="{EE9A2E30-042A-471D-A7E6-AA992BB767AF}"/>
              </a:ext>
            </a:extLst>
          </p:cNvPr>
          <p:cNvSpPr txBox="1"/>
          <p:nvPr/>
        </p:nvSpPr>
        <p:spPr>
          <a:xfrm>
            <a:off x="8292500" y="3821595"/>
            <a:ext cx="1992353" cy="1372427"/>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1733"/>
              <a:buFont typeface="Arial"/>
              <a:buNone/>
            </a:pPr>
            <a:endParaRPr sz="1400" b="0" i="0" u="none" strike="noStrike" cap="none" dirty="0">
              <a:solidFill>
                <a:srgbClr val="000000"/>
              </a:solidFill>
              <a:latin typeface="Arial"/>
              <a:ea typeface="Arial"/>
              <a:cs typeface="Arial"/>
              <a:sym typeface="Arial"/>
            </a:endParaRPr>
          </a:p>
        </p:txBody>
      </p:sp>
      <p:grpSp>
        <p:nvGrpSpPr>
          <p:cNvPr id="3" name="群組 2"/>
          <p:cNvGrpSpPr/>
          <p:nvPr/>
        </p:nvGrpSpPr>
        <p:grpSpPr>
          <a:xfrm>
            <a:off x="884376" y="1233864"/>
            <a:ext cx="10299439" cy="4205883"/>
            <a:chOff x="884376" y="1233864"/>
            <a:chExt cx="10299439" cy="4205883"/>
          </a:xfrm>
        </p:grpSpPr>
        <p:sp>
          <p:nvSpPr>
            <p:cNvPr id="38" name="Google Shape;2794;p76">
              <a:extLst>
                <a:ext uri="{FF2B5EF4-FFF2-40B4-BE49-F238E27FC236}">
                  <a16:creationId xmlns:a16="http://schemas.microsoft.com/office/drawing/2014/main" id="{E343BB67-283E-4BAF-8CF0-167B3FF379CF}"/>
                </a:ext>
              </a:extLst>
            </p:cNvPr>
            <p:cNvSpPr txBox="1"/>
            <p:nvPr/>
          </p:nvSpPr>
          <p:spPr>
            <a:xfrm>
              <a:off x="884376" y="3129297"/>
              <a:ext cx="1980000" cy="2310450"/>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教育部補助直轄市縣（市）政府精進國民中學及國民小學教師教學專業與課程品質作業要點</a:t>
              </a:r>
            </a:p>
          </p:txBody>
        </p:sp>
        <p:grpSp>
          <p:nvGrpSpPr>
            <p:cNvPr id="2" name="群組 1"/>
            <p:cNvGrpSpPr/>
            <p:nvPr/>
          </p:nvGrpSpPr>
          <p:grpSpPr>
            <a:xfrm>
              <a:off x="916231" y="1233864"/>
              <a:ext cx="10267584" cy="3528059"/>
              <a:chOff x="916231" y="1233864"/>
              <a:chExt cx="10267584" cy="3528059"/>
            </a:xfrm>
          </p:grpSpPr>
          <p:cxnSp>
            <p:nvCxnSpPr>
              <p:cNvPr id="22" name="Google Shape;2229;p61">
                <a:extLst>
                  <a:ext uri="{FF2B5EF4-FFF2-40B4-BE49-F238E27FC236}">
                    <a16:creationId xmlns:a16="http://schemas.microsoft.com/office/drawing/2014/main" id="{433F25FE-E272-44EF-B7B7-C30FB0C95403}"/>
                  </a:ext>
                </a:extLst>
              </p:cNvPr>
              <p:cNvCxnSpPr>
                <a:cxnSpLocks/>
              </p:cNvCxnSpPr>
              <p:nvPr/>
            </p:nvCxnSpPr>
            <p:spPr>
              <a:xfrm>
                <a:off x="4579237" y="2694913"/>
                <a:ext cx="2784696" cy="11487"/>
              </a:xfrm>
              <a:prstGeom prst="straightConnector1">
                <a:avLst/>
              </a:prstGeom>
              <a:noFill/>
              <a:ln w="28575" cap="flat" cmpd="sng">
                <a:solidFill>
                  <a:schemeClr val="lt1"/>
                </a:solidFill>
                <a:prstDash val="solid"/>
                <a:miter lim="800000"/>
                <a:headEnd type="none" w="sm" len="sm"/>
                <a:tailEnd type="none" w="sm" len="sm"/>
              </a:ln>
            </p:spPr>
          </p:cxnSp>
          <p:sp>
            <p:nvSpPr>
              <p:cNvPr id="24" name="Google Shape;2237;p61">
                <a:extLst>
                  <a:ext uri="{FF2B5EF4-FFF2-40B4-BE49-F238E27FC236}">
                    <a16:creationId xmlns:a16="http://schemas.microsoft.com/office/drawing/2014/main" id="{A2301DD4-A605-47F8-A77C-63DE6C5A0788}"/>
                  </a:ext>
                </a:extLst>
              </p:cNvPr>
              <p:cNvSpPr txBox="1"/>
              <p:nvPr/>
            </p:nvSpPr>
            <p:spPr>
              <a:xfrm>
                <a:off x="8614873" y="1558097"/>
                <a:ext cx="1976883"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en-US" altLang="zh-CN" sz="2800" b="1" dirty="0">
                    <a:solidFill>
                      <a:schemeClr val="lt1"/>
                    </a:solidFill>
                    <a:latin typeface="Calibri"/>
                    <a:ea typeface="Calibri"/>
                    <a:cs typeface="Calibri"/>
                    <a:sym typeface="Calibri"/>
                  </a:rPr>
                  <a:t>111/02/23</a:t>
                </a:r>
              </a:p>
              <a:p>
                <a:pPr lvl="0" algn="ctr">
                  <a:lnSpc>
                    <a:spcPct val="120000"/>
                  </a:lnSpc>
                  <a:buClr>
                    <a:srgbClr val="000000"/>
                  </a:buClr>
                  <a:buSzPts val="2400"/>
                </a:pPr>
                <a:r>
                  <a:rPr lang="zh-TW" altLang="en-US" sz="2800" b="1" dirty="0">
                    <a:solidFill>
                      <a:schemeClr val="lt1"/>
                    </a:solidFill>
                    <a:latin typeface="Calibri"/>
                    <a:ea typeface="Calibri"/>
                    <a:cs typeface="Calibri"/>
                    <a:sym typeface="Calibri"/>
                  </a:rPr>
                  <a:t>第</a:t>
                </a:r>
                <a:r>
                  <a:rPr lang="en-US" altLang="zh-TW" sz="2800" b="1" dirty="0">
                    <a:solidFill>
                      <a:schemeClr val="lt1"/>
                    </a:solidFill>
                    <a:latin typeface="Calibri"/>
                    <a:ea typeface="Calibri"/>
                    <a:cs typeface="Calibri"/>
                    <a:sym typeface="Calibri"/>
                  </a:rPr>
                  <a:t>2</a:t>
                </a:r>
                <a:r>
                  <a:rPr lang="zh-TW" altLang="en-US" sz="2800" b="1" dirty="0">
                    <a:solidFill>
                      <a:schemeClr val="lt1"/>
                    </a:solidFill>
                    <a:latin typeface="Calibri"/>
                    <a:ea typeface="Calibri"/>
                    <a:cs typeface="Calibri"/>
                    <a:sym typeface="Calibri"/>
                  </a:rPr>
                  <a:t>次會議</a:t>
                </a:r>
                <a:endParaRPr sz="2400" b="1" i="0" u="none" strike="noStrike" cap="none" dirty="0">
                  <a:solidFill>
                    <a:schemeClr val="lt1"/>
                  </a:solidFill>
                  <a:latin typeface="Calibri"/>
                  <a:ea typeface="Calibri"/>
                  <a:cs typeface="Calibri"/>
                  <a:sym typeface="Calibri"/>
                </a:endParaRPr>
              </a:p>
            </p:txBody>
          </p:sp>
          <p:sp>
            <p:nvSpPr>
              <p:cNvPr id="25" name="Google Shape;2765;p76">
                <a:extLst>
                  <a:ext uri="{FF2B5EF4-FFF2-40B4-BE49-F238E27FC236}">
                    <a16:creationId xmlns:a16="http://schemas.microsoft.com/office/drawing/2014/main" id="{81F5A85E-AC27-4BE3-A91E-C405144B2EC3}"/>
                  </a:ext>
                </a:extLst>
              </p:cNvPr>
              <p:cNvSpPr/>
              <p:nvPr/>
            </p:nvSpPr>
            <p:spPr>
              <a:xfrm>
                <a:off x="91623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oval"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766;p76">
                <a:extLst>
                  <a:ext uri="{FF2B5EF4-FFF2-40B4-BE49-F238E27FC236}">
                    <a16:creationId xmlns:a16="http://schemas.microsoft.com/office/drawing/2014/main" id="{D2D04E23-6C77-430B-929B-3B5A5D0B17FD}"/>
                  </a:ext>
                </a:extLst>
              </p:cNvPr>
              <p:cNvSpPr/>
              <p:nvPr/>
            </p:nvSpPr>
            <p:spPr>
              <a:xfrm>
                <a:off x="294726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67;p76">
                <a:extLst>
                  <a:ext uri="{FF2B5EF4-FFF2-40B4-BE49-F238E27FC236}">
                    <a16:creationId xmlns:a16="http://schemas.microsoft.com/office/drawing/2014/main" id="{8E3F0CD9-A505-49B4-8211-80BD518EBAFA}"/>
                  </a:ext>
                </a:extLst>
              </p:cNvPr>
              <p:cNvSpPr/>
              <p:nvPr/>
            </p:nvSpPr>
            <p:spPr>
              <a:xfrm>
                <a:off x="497829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768;p76">
                <a:extLst>
                  <a:ext uri="{FF2B5EF4-FFF2-40B4-BE49-F238E27FC236}">
                    <a16:creationId xmlns:a16="http://schemas.microsoft.com/office/drawing/2014/main" id="{8C82CB2A-A0F9-4248-A5D6-AAE3300CE84E}"/>
                  </a:ext>
                </a:extLst>
              </p:cNvPr>
              <p:cNvSpPr/>
              <p:nvPr/>
            </p:nvSpPr>
            <p:spPr>
              <a:xfrm>
                <a:off x="700932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769;p76">
                <a:extLst>
                  <a:ext uri="{FF2B5EF4-FFF2-40B4-BE49-F238E27FC236}">
                    <a16:creationId xmlns:a16="http://schemas.microsoft.com/office/drawing/2014/main" id="{CD93E35F-5E02-4BD6-B670-F8363207F39B}"/>
                  </a:ext>
                </a:extLst>
              </p:cNvPr>
              <p:cNvSpPr/>
              <p:nvPr/>
            </p:nvSpPr>
            <p:spPr>
              <a:xfrm>
                <a:off x="904035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2770;p76">
                <a:extLst>
                  <a:ext uri="{FF2B5EF4-FFF2-40B4-BE49-F238E27FC236}">
                    <a16:creationId xmlns:a16="http://schemas.microsoft.com/office/drawing/2014/main" id="{15D2DFD1-4DFC-4D2D-A922-6F433AB8E2C9}"/>
                  </a:ext>
                </a:extLst>
              </p:cNvPr>
              <p:cNvSpPr/>
              <p:nvPr/>
            </p:nvSpPr>
            <p:spPr>
              <a:xfrm>
                <a:off x="3169222" y="1493847"/>
                <a:ext cx="1571264" cy="1513127"/>
              </a:xfrm>
              <a:prstGeom prst="ellipse">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2771;p76">
                <a:extLst>
                  <a:ext uri="{FF2B5EF4-FFF2-40B4-BE49-F238E27FC236}">
                    <a16:creationId xmlns:a16="http://schemas.microsoft.com/office/drawing/2014/main" id="{0FD7DF69-3728-422E-93E5-0E43E93F93BF}"/>
                  </a:ext>
                </a:extLst>
              </p:cNvPr>
              <p:cNvSpPr/>
              <p:nvPr/>
            </p:nvSpPr>
            <p:spPr>
              <a:xfrm>
                <a:off x="1160308" y="1503190"/>
                <a:ext cx="1509399" cy="1503783"/>
              </a:xfrm>
              <a:prstGeom prst="ellipse">
                <a:avLst/>
              </a:prstGeom>
              <a:solidFill>
                <a:srgbClr val="936C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2772;p76">
                <a:extLst>
                  <a:ext uri="{FF2B5EF4-FFF2-40B4-BE49-F238E27FC236}">
                    <a16:creationId xmlns:a16="http://schemas.microsoft.com/office/drawing/2014/main" id="{F795B229-7D28-442B-8F1C-3E5042A647B3}"/>
                  </a:ext>
                </a:extLst>
              </p:cNvPr>
              <p:cNvSpPr/>
              <p:nvPr/>
            </p:nvSpPr>
            <p:spPr>
              <a:xfrm>
                <a:off x="7209792" y="1503191"/>
                <a:ext cx="1596074" cy="1503784"/>
              </a:xfrm>
              <a:prstGeom prst="ellipse">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2773;p76">
                <a:extLst>
                  <a:ext uri="{FF2B5EF4-FFF2-40B4-BE49-F238E27FC236}">
                    <a16:creationId xmlns:a16="http://schemas.microsoft.com/office/drawing/2014/main" id="{9C431410-6E90-4126-8B09-089C371937FF}"/>
                  </a:ext>
                </a:extLst>
              </p:cNvPr>
              <p:cNvSpPr/>
              <p:nvPr/>
            </p:nvSpPr>
            <p:spPr>
              <a:xfrm>
                <a:off x="9240822" y="1497277"/>
                <a:ext cx="1580358" cy="1538807"/>
              </a:xfrm>
              <a:prstGeom prst="ellipse">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2774;p76">
                <a:extLst>
                  <a:ext uri="{FF2B5EF4-FFF2-40B4-BE49-F238E27FC236}">
                    <a16:creationId xmlns:a16="http://schemas.microsoft.com/office/drawing/2014/main" id="{3C845E46-BA1C-4D47-85F4-5ECB139209E0}"/>
                  </a:ext>
                </a:extLst>
              </p:cNvPr>
              <p:cNvSpPr/>
              <p:nvPr/>
            </p:nvSpPr>
            <p:spPr>
              <a:xfrm>
                <a:off x="5171240" y="1503190"/>
                <a:ext cx="1631500" cy="1521405"/>
              </a:xfrm>
              <a:prstGeom prst="ellipse">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矩形 38">
                <a:extLst>
                  <a:ext uri="{FF2B5EF4-FFF2-40B4-BE49-F238E27FC236}">
                    <a16:creationId xmlns:a16="http://schemas.microsoft.com/office/drawing/2014/main" id="{29AC2865-13C3-470E-B040-2E9CF8FF8827}"/>
                  </a:ext>
                </a:extLst>
              </p:cNvPr>
              <p:cNvSpPr/>
              <p:nvPr/>
            </p:nvSpPr>
            <p:spPr>
              <a:xfrm>
                <a:off x="3397882" y="1755977"/>
                <a:ext cx="1107996" cy="946926"/>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國教署</a:t>
                </a:r>
                <a:endParaRPr lang="en-US" altLang="zh-TW" sz="2400" b="1" dirty="0">
                  <a:solidFill>
                    <a:schemeClr val="bg1">
                      <a:lumMod val="95000"/>
                    </a:schemeClr>
                  </a:solidFill>
                  <a:latin typeface="Calibri"/>
                  <a:ea typeface="Calibri"/>
                  <a:cs typeface="Calibri"/>
                  <a:sym typeface="Calibri"/>
                </a:endParaRPr>
              </a:p>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高中職</a:t>
                </a:r>
                <a:endParaRPr lang="zh-TW" altLang="en-US" b="1" dirty="0">
                  <a:solidFill>
                    <a:srgbClr val="936CAF"/>
                  </a:solidFill>
                  <a:latin typeface="Calibri"/>
                  <a:ea typeface="Calibri"/>
                  <a:cs typeface="Calibri"/>
                  <a:sym typeface="Calibri"/>
                </a:endParaRPr>
              </a:p>
            </p:txBody>
          </p:sp>
          <p:sp>
            <p:nvSpPr>
              <p:cNvPr id="40" name="Google Shape;2803;p76">
                <a:extLst>
                  <a:ext uri="{FF2B5EF4-FFF2-40B4-BE49-F238E27FC236}">
                    <a16:creationId xmlns:a16="http://schemas.microsoft.com/office/drawing/2014/main" id="{C8FE7258-4411-43B8-9BF1-6FD2CDE6EF6D}"/>
                  </a:ext>
                </a:extLst>
              </p:cNvPr>
              <p:cNvSpPr txBox="1"/>
              <p:nvPr/>
            </p:nvSpPr>
            <p:spPr>
              <a:xfrm>
                <a:off x="916231" y="1741419"/>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國教署</a:t>
                </a:r>
                <a:endParaRPr lang="en-US" altLang="zh-TW" sz="2400" b="1" dirty="0">
                  <a:solidFill>
                    <a:schemeClr val="bg1">
                      <a:lumMod val="95000"/>
                    </a:schemeClr>
                  </a:solidFill>
                  <a:latin typeface="Calibri"/>
                  <a:ea typeface="Calibri"/>
                  <a:cs typeface="Calibri"/>
                  <a:sym typeface="Calibri"/>
                </a:endParaRPr>
              </a:p>
              <a:p>
                <a:pPr lvl="0" algn="ctr">
                  <a:lnSpc>
                    <a:spcPct val="120000"/>
                  </a:lnSpc>
                  <a:buClr>
                    <a:srgbClr val="000000"/>
                  </a:buClr>
                  <a:buSzPts val="1800"/>
                </a:pPr>
                <a:r>
                  <a:rPr lang="zh-TW" altLang="en-US" sz="2400" b="1" i="0" u="none" strike="noStrike" cap="none" dirty="0">
                    <a:solidFill>
                      <a:schemeClr val="bg1">
                        <a:lumMod val="95000"/>
                      </a:schemeClr>
                    </a:solidFill>
                    <a:latin typeface="Calibri"/>
                    <a:ea typeface="Calibri"/>
                    <a:cs typeface="Calibri"/>
                    <a:sym typeface="Calibri"/>
                  </a:rPr>
                  <a:t>國中小</a:t>
                </a:r>
                <a:endParaRPr sz="1800" b="1" i="0" u="none" strike="noStrike" cap="none" dirty="0">
                  <a:solidFill>
                    <a:srgbClr val="936CAF"/>
                  </a:solidFill>
                  <a:latin typeface="Calibri"/>
                  <a:ea typeface="Calibri"/>
                  <a:cs typeface="Calibri"/>
                  <a:sym typeface="Calibri"/>
                </a:endParaRPr>
              </a:p>
            </p:txBody>
          </p:sp>
          <p:sp>
            <p:nvSpPr>
              <p:cNvPr id="41" name="矩形 40">
                <a:extLst>
                  <a:ext uri="{FF2B5EF4-FFF2-40B4-BE49-F238E27FC236}">
                    <a16:creationId xmlns:a16="http://schemas.microsoft.com/office/drawing/2014/main" id="{B5679CAC-0B51-438D-9E5C-A7C27A86C614}"/>
                  </a:ext>
                </a:extLst>
              </p:cNvPr>
              <p:cNvSpPr/>
              <p:nvPr/>
            </p:nvSpPr>
            <p:spPr>
              <a:xfrm>
                <a:off x="5440639" y="1967230"/>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師藝司</a:t>
                </a:r>
                <a:endParaRPr lang="zh-CN" altLang="en-US" sz="2400" b="1" dirty="0">
                  <a:solidFill>
                    <a:schemeClr val="bg1">
                      <a:lumMod val="95000"/>
                    </a:schemeClr>
                  </a:solidFill>
                  <a:latin typeface="Calibri"/>
                  <a:ea typeface="Calibri"/>
                  <a:cs typeface="Calibri"/>
                  <a:sym typeface="Calibri"/>
                </a:endParaRPr>
              </a:p>
            </p:txBody>
          </p:sp>
          <p:sp>
            <p:nvSpPr>
              <p:cNvPr id="42" name="矩形 41">
                <a:extLst>
                  <a:ext uri="{FF2B5EF4-FFF2-40B4-BE49-F238E27FC236}">
                    <a16:creationId xmlns:a16="http://schemas.microsoft.com/office/drawing/2014/main" id="{A73214FC-9D35-40F9-A33E-6B10C78FEFFD}"/>
                  </a:ext>
                </a:extLst>
              </p:cNvPr>
              <p:cNvSpPr/>
              <p:nvPr/>
            </p:nvSpPr>
            <p:spPr>
              <a:xfrm>
                <a:off x="7453831" y="1977373"/>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國教院</a:t>
                </a:r>
                <a:endParaRPr lang="zh-CN" altLang="en-US" sz="2400" b="1" dirty="0">
                  <a:solidFill>
                    <a:schemeClr val="bg1">
                      <a:lumMod val="95000"/>
                    </a:schemeClr>
                  </a:solidFill>
                  <a:latin typeface="Calibri"/>
                  <a:ea typeface="Calibri"/>
                  <a:cs typeface="Calibri"/>
                  <a:sym typeface="Calibri"/>
                </a:endParaRPr>
              </a:p>
            </p:txBody>
          </p:sp>
          <p:sp>
            <p:nvSpPr>
              <p:cNvPr id="43" name="矩形 42">
                <a:extLst>
                  <a:ext uri="{FF2B5EF4-FFF2-40B4-BE49-F238E27FC236}">
                    <a16:creationId xmlns:a16="http://schemas.microsoft.com/office/drawing/2014/main" id="{B6A4EAB5-7E1B-4B66-9801-3D8E842CC32F}"/>
                  </a:ext>
                </a:extLst>
              </p:cNvPr>
              <p:cNvSpPr/>
              <p:nvPr/>
            </p:nvSpPr>
            <p:spPr>
              <a:xfrm>
                <a:off x="9483760" y="1977373"/>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資科司</a:t>
                </a:r>
                <a:endParaRPr lang="zh-CN" altLang="en-US" sz="2400" b="1" dirty="0">
                  <a:solidFill>
                    <a:schemeClr val="bg1">
                      <a:lumMod val="95000"/>
                    </a:schemeClr>
                  </a:solidFill>
                  <a:latin typeface="Calibri"/>
                  <a:ea typeface="Calibri"/>
                  <a:cs typeface="Calibri"/>
                  <a:sym typeface="Calibri"/>
                </a:endParaRPr>
              </a:p>
            </p:txBody>
          </p:sp>
          <p:sp>
            <p:nvSpPr>
              <p:cNvPr id="44" name="Google Shape;2794;p76">
                <a:extLst>
                  <a:ext uri="{FF2B5EF4-FFF2-40B4-BE49-F238E27FC236}">
                    <a16:creationId xmlns:a16="http://schemas.microsoft.com/office/drawing/2014/main" id="{AD471FF9-C6FD-475F-B99A-ECD99FB9EFEE}"/>
                  </a:ext>
                </a:extLst>
              </p:cNvPr>
              <p:cNvSpPr txBox="1"/>
              <p:nvPr/>
            </p:nvSpPr>
            <p:spPr>
              <a:xfrm>
                <a:off x="2937786" y="3147728"/>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校長專業精進支持系統建構與實施計畫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高中職優質化輔助方案計畫</a:t>
                </a:r>
              </a:p>
            </p:txBody>
          </p:sp>
          <p:sp>
            <p:nvSpPr>
              <p:cNvPr id="45" name="Google Shape;2794;p76">
                <a:extLst>
                  <a:ext uri="{FF2B5EF4-FFF2-40B4-BE49-F238E27FC236}">
                    <a16:creationId xmlns:a16="http://schemas.microsoft.com/office/drawing/2014/main" id="{D8BE28CC-25C6-4AEB-8FF0-59D9C38ED5F6}"/>
                  </a:ext>
                </a:extLst>
              </p:cNvPr>
              <p:cNvSpPr txBox="1"/>
              <p:nvPr/>
            </p:nvSpPr>
            <p:spPr>
              <a:xfrm>
                <a:off x="5017291" y="317835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中小學校長教學領導專業發展實施計畫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初階、</a:t>
                </a:r>
                <a:r>
                  <a:rPr lang="en-US" altLang="zh-TW" b="1" dirty="0">
                    <a:solidFill>
                      <a:srgbClr val="595959"/>
                    </a:solidFill>
                    <a:latin typeface="Calibri"/>
                    <a:ea typeface="Calibri"/>
                    <a:cs typeface="Calibri"/>
                    <a:sym typeface="Calibri"/>
                  </a:rPr>
                  <a:t>A+</a:t>
                </a:r>
                <a:r>
                  <a:rPr lang="zh-TW" altLang="en-US" b="1" dirty="0">
                    <a:solidFill>
                      <a:srgbClr val="595959"/>
                    </a:solidFill>
                    <a:latin typeface="Calibri"/>
                    <a:ea typeface="Calibri"/>
                    <a:cs typeface="Calibri"/>
                    <a:sym typeface="Calibri"/>
                  </a:rPr>
                  <a:t>領航人才培育、典範學習、成為專業學習社群召集人及發表分享</a:t>
                </a:r>
              </a:p>
            </p:txBody>
          </p:sp>
          <p:sp>
            <p:nvSpPr>
              <p:cNvPr id="46" name="Google Shape;2794;p76">
                <a:extLst>
                  <a:ext uri="{FF2B5EF4-FFF2-40B4-BE49-F238E27FC236}">
                    <a16:creationId xmlns:a16="http://schemas.microsoft.com/office/drawing/2014/main" id="{C2A2D246-151D-4667-A1EB-4AE931349ACB}"/>
                  </a:ext>
                </a:extLst>
              </p:cNvPr>
              <p:cNvSpPr txBox="1"/>
              <p:nvPr/>
            </p:nvSpPr>
            <p:spPr>
              <a:xfrm>
                <a:off x="7029146" y="317618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每年</a:t>
                </a:r>
                <a:r>
                  <a:rPr lang="en-US" altLang="zh-TW" b="1" dirty="0">
                    <a:solidFill>
                      <a:srgbClr val="595959"/>
                    </a:solidFill>
                    <a:latin typeface="Calibri"/>
                    <a:ea typeface="Calibri"/>
                    <a:cs typeface="Calibri"/>
                    <a:sym typeface="Calibri"/>
                  </a:rPr>
                  <a:t>3-4</a:t>
                </a:r>
                <a:r>
                  <a:rPr lang="zh-TW" altLang="en-US" b="1" dirty="0">
                    <a:solidFill>
                      <a:srgbClr val="595959"/>
                    </a:solidFill>
                    <a:latin typeface="Calibri"/>
                    <a:ea typeface="Calibri"/>
                    <a:cs typeface="Calibri"/>
                    <a:sym typeface="Calibri"/>
                  </a:rPr>
                  <a:t>月辦理</a:t>
                </a:r>
                <a:r>
                  <a:rPr lang="en-US" altLang="zh-TW" b="1" dirty="0">
                    <a:solidFill>
                      <a:srgbClr val="595959"/>
                    </a:solidFill>
                    <a:latin typeface="Calibri"/>
                    <a:ea typeface="Calibri"/>
                    <a:cs typeface="Calibri"/>
                    <a:sym typeface="Calibri"/>
                  </a:rPr>
                  <a:t>2</a:t>
                </a:r>
                <a:r>
                  <a:rPr lang="zh-TW" altLang="en-US" b="1" dirty="0">
                    <a:solidFill>
                      <a:srgbClr val="595959"/>
                    </a:solidFill>
                    <a:latin typeface="Calibri"/>
                    <a:ea typeface="Calibri"/>
                    <a:cs typeface="Calibri"/>
                    <a:sym typeface="Calibri"/>
                  </a:rPr>
                  <a:t>場次中小學校長儲訓班</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儲訓班結訓次年起</a:t>
                </a:r>
                <a:r>
                  <a:rPr lang="en-US" altLang="zh-TW" b="1" dirty="0">
                    <a:solidFill>
                      <a:srgbClr val="595959"/>
                    </a:solidFill>
                    <a:latin typeface="Calibri"/>
                    <a:ea typeface="Calibri"/>
                    <a:cs typeface="Calibri"/>
                    <a:sym typeface="Calibri"/>
                  </a:rPr>
                  <a:t>2</a:t>
                </a:r>
                <a:r>
                  <a:rPr lang="zh-TW" altLang="en-US" b="1" dirty="0">
                    <a:solidFill>
                      <a:srgbClr val="595959"/>
                    </a:solidFill>
                    <a:latin typeface="Calibri"/>
                    <a:ea typeface="Calibri"/>
                    <a:cs typeface="Calibri"/>
                    <a:sym typeface="Calibri"/>
                  </a:rPr>
                  <a:t>年內辦理</a:t>
                </a:r>
                <a:r>
                  <a:rPr lang="en-US" altLang="zh-TW" b="1" dirty="0">
                    <a:solidFill>
                      <a:srgbClr val="595959"/>
                    </a:solidFill>
                    <a:latin typeface="Calibri"/>
                    <a:ea typeface="Calibri"/>
                    <a:cs typeface="Calibri"/>
                    <a:sym typeface="Calibri"/>
                  </a:rPr>
                  <a:t>3</a:t>
                </a:r>
                <a:r>
                  <a:rPr lang="zh-TW" altLang="en-US" b="1" dirty="0">
                    <a:solidFill>
                      <a:srgbClr val="595959"/>
                    </a:solidFill>
                    <a:latin typeface="Calibri"/>
                    <a:ea typeface="Calibri"/>
                    <a:cs typeface="Calibri"/>
                    <a:sym typeface="Calibri"/>
                  </a:rPr>
                  <a:t>次回流教育</a:t>
                </a:r>
                <a:endParaRPr lang="en-US" altLang="zh-TW" b="1" dirty="0">
                  <a:solidFill>
                    <a:srgbClr val="595959"/>
                  </a:solidFill>
                  <a:latin typeface="Calibri"/>
                  <a:ea typeface="Calibri"/>
                  <a:cs typeface="Calibri"/>
                  <a:sym typeface="Calibri"/>
                </a:endParaRPr>
              </a:p>
              <a:p>
                <a:pPr marL="28575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在職校長增能研習</a:t>
                </a:r>
                <a:endParaRPr lang="en-US" altLang="zh-TW" b="1" dirty="0">
                  <a:solidFill>
                    <a:srgbClr val="595959"/>
                  </a:solidFill>
                  <a:latin typeface="Calibri"/>
                  <a:ea typeface="Calibri"/>
                  <a:cs typeface="Calibri"/>
                  <a:sym typeface="Calibri"/>
                </a:endParaRPr>
              </a:p>
            </p:txBody>
          </p:sp>
          <p:sp>
            <p:nvSpPr>
              <p:cNvPr id="47" name="Google Shape;2794;p76">
                <a:extLst>
                  <a:ext uri="{FF2B5EF4-FFF2-40B4-BE49-F238E27FC236}">
                    <a16:creationId xmlns:a16="http://schemas.microsoft.com/office/drawing/2014/main" id="{A0EE8508-05D3-4EA5-A8A3-892FBBCFB4D7}"/>
                  </a:ext>
                </a:extLst>
              </p:cNvPr>
              <p:cNvSpPr txBox="1"/>
              <p:nvPr/>
            </p:nvSpPr>
            <p:spPr>
              <a:xfrm>
                <a:off x="9041001" y="3187936"/>
                <a:ext cx="2142814"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科技輔助自主學習計畫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前瞻計畫</a:t>
                </a:r>
                <a:r>
                  <a:rPr lang="en-US" altLang="zh-TW" b="1" dirty="0">
                    <a:solidFill>
                      <a:srgbClr val="595959"/>
                    </a:solidFill>
                    <a:latin typeface="Calibri"/>
                    <a:ea typeface="Calibri"/>
                    <a:cs typeface="Calibri"/>
                    <a:sym typeface="Calibri"/>
                  </a:rPr>
                  <a:t>-</a:t>
                </a:r>
                <a:r>
                  <a:rPr lang="zh-TW" altLang="en-US" b="1" dirty="0">
                    <a:solidFill>
                      <a:srgbClr val="595959"/>
                    </a:solidFill>
                    <a:latin typeface="Calibri"/>
                    <a:ea typeface="Calibri"/>
                    <a:cs typeface="Calibri"/>
                    <a:sym typeface="Calibri"/>
                  </a:rPr>
                  <a:t>各縣市數位學習計畫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推動中小學數位學習精進方案</a:t>
                </a:r>
              </a:p>
            </p:txBody>
          </p:sp>
        </p:grpSp>
      </p:grpSp>
    </p:spTree>
    <p:extLst>
      <p:ext uri="{BB962C8B-B14F-4D97-AF65-F5344CB8AC3E}">
        <p14:creationId xmlns:p14="http://schemas.microsoft.com/office/powerpoint/2010/main" val="252065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8401594" cy="1325563"/>
          </a:xfrm>
        </p:spPr>
        <p:txBody>
          <a:bodyPr anchor="t">
            <a:normAutofit/>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從願景、制度及軟硬體建構</a:t>
            </a:r>
            <a:endParaRPr lang="zh-TW" altLang="en-US" b="1" kern="0" dirty="0">
              <a:solidFill>
                <a:srgbClr val="F1C232"/>
              </a:solidFill>
              <a:latin typeface="Microsoft JhengHei"/>
              <a:ea typeface="Microsoft JhengHei"/>
              <a:cs typeface="Microsoft JhengHei"/>
              <a:sym typeface="Microsoft JhengHei"/>
            </a:endParaRPr>
          </a:p>
        </p:txBody>
      </p:sp>
      <p:sp>
        <p:nvSpPr>
          <p:cNvPr id="31" name="Google Shape;307;p11">
            <a:extLst>
              <a:ext uri="{FF2B5EF4-FFF2-40B4-BE49-F238E27FC236}">
                <a16:creationId xmlns:a16="http://schemas.microsoft.com/office/drawing/2014/main" id="{060EC052-8FD0-4AAD-A2C9-9AAFE5E2920F}"/>
              </a:ext>
            </a:extLst>
          </p:cNvPr>
          <p:cNvSpPr/>
          <p:nvPr/>
        </p:nvSpPr>
        <p:spPr>
          <a:xfrm>
            <a:off x="724401" y="1186182"/>
            <a:ext cx="1588231" cy="785874"/>
          </a:xfrm>
          <a:prstGeom prst="rect">
            <a:avLst/>
          </a:prstGeom>
          <a:solidFill>
            <a:srgbClr val="546E7A"/>
          </a:solidFill>
          <a:ln>
            <a:noFill/>
          </a:ln>
        </p:spPr>
        <p:txBody>
          <a:bodyPr spcFirstLastPara="1" wrap="square" lIns="91425" tIns="45700" rIns="91425" bIns="45700" anchor="ctr" anchorCtr="0">
            <a:noAutofit/>
          </a:bodyPr>
          <a:lstStyle/>
          <a:p>
            <a:pPr lvl="0" algn="ctr">
              <a:buClr>
                <a:srgbClr val="FFFFFF"/>
              </a:buClr>
              <a:buSzPts val="2800"/>
            </a:pPr>
            <a:r>
              <a:rPr lang="zh-TW" altLang="en-US" sz="2800" b="1" dirty="0">
                <a:solidFill>
                  <a:srgbClr val="FFFFFF"/>
                </a:solidFill>
                <a:ea typeface="Arial"/>
                <a:cs typeface="Arial"/>
                <a:sym typeface="Arial"/>
              </a:rPr>
              <a:t>願景</a:t>
            </a:r>
            <a:endParaRPr sz="1400" b="0" i="0" u="none" strike="noStrike" cap="none" dirty="0">
              <a:solidFill>
                <a:srgbClr val="000000"/>
              </a:solidFill>
              <a:latin typeface="Arial"/>
              <a:ea typeface="Arial"/>
              <a:cs typeface="Arial"/>
              <a:sym typeface="Arial"/>
            </a:endParaRPr>
          </a:p>
        </p:txBody>
      </p:sp>
      <p:sp>
        <p:nvSpPr>
          <p:cNvPr id="14" name="Google Shape;715;p21"/>
          <p:cNvSpPr/>
          <p:nvPr/>
        </p:nvSpPr>
        <p:spPr>
          <a:xfrm>
            <a:off x="686450" y="2280032"/>
            <a:ext cx="2055545" cy="2054751"/>
          </a:xfrm>
          <a:prstGeom prst="ellipse">
            <a:avLst/>
          </a:prstGeom>
          <a:solidFill>
            <a:srgbClr val="F26D64">
              <a:alpha val="89411"/>
            </a:srgbClr>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150"/>
              <a:buFont typeface="Arial"/>
              <a:buNone/>
            </a:pPr>
            <a:endParaRPr sz="2150" b="0" i="0" u="none" strike="noStrike" cap="none">
              <a:solidFill>
                <a:srgbClr val="FFFFFF"/>
              </a:solidFill>
              <a:latin typeface="Calibri"/>
              <a:ea typeface="Calibri"/>
              <a:cs typeface="Calibri"/>
              <a:sym typeface="Calibri"/>
            </a:endParaRPr>
          </a:p>
        </p:txBody>
      </p:sp>
      <p:sp>
        <p:nvSpPr>
          <p:cNvPr id="15" name="Google Shape;716;p21"/>
          <p:cNvSpPr/>
          <p:nvPr/>
        </p:nvSpPr>
        <p:spPr>
          <a:xfrm>
            <a:off x="3515008" y="2287969"/>
            <a:ext cx="2054751" cy="2054751"/>
          </a:xfrm>
          <a:prstGeom prst="ellipse">
            <a:avLst/>
          </a:prstGeom>
          <a:solidFill>
            <a:srgbClr val="E1B805">
              <a:alpha val="89411"/>
            </a:srgbClr>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150"/>
              <a:buFont typeface="Arial"/>
              <a:buNone/>
            </a:pPr>
            <a:endParaRPr sz="2150" b="0" i="0" u="none" strike="noStrike" cap="none">
              <a:solidFill>
                <a:srgbClr val="FFFFFF"/>
              </a:solidFill>
              <a:latin typeface="Calibri"/>
              <a:ea typeface="Calibri"/>
              <a:cs typeface="Calibri"/>
              <a:sym typeface="Calibri"/>
            </a:endParaRPr>
          </a:p>
        </p:txBody>
      </p:sp>
      <p:sp>
        <p:nvSpPr>
          <p:cNvPr id="16" name="Google Shape;717;p21"/>
          <p:cNvSpPr/>
          <p:nvPr/>
        </p:nvSpPr>
        <p:spPr>
          <a:xfrm>
            <a:off x="6347532" y="2287969"/>
            <a:ext cx="2054751" cy="2054751"/>
          </a:xfrm>
          <a:prstGeom prst="ellipse">
            <a:avLst/>
          </a:prstGeom>
          <a:solidFill>
            <a:srgbClr val="5EC6D3"/>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150"/>
              <a:buFont typeface="Arial"/>
              <a:buNone/>
            </a:pPr>
            <a:endParaRPr sz="2150" b="0" i="0" u="none" strike="noStrike" cap="none">
              <a:solidFill>
                <a:srgbClr val="FFFFFF"/>
              </a:solidFill>
              <a:latin typeface="Calibri"/>
              <a:ea typeface="Calibri"/>
              <a:cs typeface="Calibri"/>
              <a:sym typeface="Calibri"/>
            </a:endParaRPr>
          </a:p>
        </p:txBody>
      </p:sp>
      <p:sp>
        <p:nvSpPr>
          <p:cNvPr id="17" name="Google Shape;718;p21"/>
          <p:cNvSpPr/>
          <p:nvPr/>
        </p:nvSpPr>
        <p:spPr>
          <a:xfrm>
            <a:off x="9176088" y="2287968"/>
            <a:ext cx="2054751" cy="2054751"/>
          </a:xfrm>
          <a:prstGeom prst="ellipse">
            <a:avLst/>
          </a:prstGeom>
          <a:solidFill>
            <a:srgbClr val="546E7A">
              <a:alpha val="89411"/>
            </a:srgbClr>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150"/>
              <a:buFont typeface="Arial"/>
              <a:buNone/>
            </a:pPr>
            <a:endParaRPr sz="2150" b="0" i="0" u="none" strike="noStrike" cap="none">
              <a:solidFill>
                <a:srgbClr val="FFFFFF"/>
              </a:solidFill>
              <a:latin typeface="Calibri"/>
              <a:ea typeface="Calibri"/>
              <a:cs typeface="Calibri"/>
              <a:sym typeface="Calibri"/>
            </a:endParaRPr>
          </a:p>
        </p:txBody>
      </p:sp>
      <p:sp>
        <p:nvSpPr>
          <p:cNvPr id="18" name="Google Shape;719;p21"/>
          <p:cNvSpPr txBox="1"/>
          <p:nvPr/>
        </p:nvSpPr>
        <p:spPr>
          <a:xfrm>
            <a:off x="2576123" y="2618918"/>
            <a:ext cx="1109518" cy="123094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7199"/>
              <a:buFont typeface="Arial"/>
              <a:buNone/>
            </a:pPr>
            <a:r>
              <a:rPr lang="zh-CN" sz="7199" b="1" i="0" u="none" strike="noStrike" cap="none">
                <a:solidFill>
                  <a:srgbClr val="546E7A"/>
                </a:solidFill>
                <a:latin typeface="Arial"/>
                <a:ea typeface="Arial"/>
                <a:cs typeface="Arial"/>
                <a:sym typeface="Arial"/>
              </a:rPr>
              <a:t>+</a:t>
            </a:r>
            <a:endParaRPr sz="7199" b="1" i="0" u="none" strike="noStrike" cap="none">
              <a:solidFill>
                <a:srgbClr val="546E7A"/>
              </a:solidFill>
              <a:latin typeface="Arial"/>
              <a:ea typeface="Arial"/>
              <a:cs typeface="Arial"/>
              <a:sym typeface="Arial"/>
            </a:endParaRPr>
          </a:p>
        </p:txBody>
      </p:sp>
      <p:sp>
        <p:nvSpPr>
          <p:cNvPr id="19" name="Google Shape;720;p21"/>
          <p:cNvSpPr txBox="1"/>
          <p:nvPr/>
        </p:nvSpPr>
        <p:spPr>
          <a:xfrm>
            <a:off x="5406268" y="2618918"/>
            <a:ext cx="1109518" cy="123094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7199"/>
              <a:buFont typeface="Arial"/>
              <a:buNone/>
            </a:pPr>
            <a:r>
              <a:rPr lang="zh-CN" sz="7199" b="1" i="0" u="none" strike="noStrike" cap="none">
                <a:solidFill>
                  <a:srgbClr val="546E7A"/>
                </a:solidFill>
                <a:latin typeface="Arial"/>
                <a:ea typeface="Arial"/>
                <a:cs typeface="Arial"/>
                <a:sym typeface="Arial"/>
              </a:rPr>
              <a:t>+</a:t>
            </a:r>
            <a:endParaRPr sz="7199" b="1" i="0" u="none" strike="noStrike" cap="none">
              <a:solidFill>
                <a:srgbClr val="546E7A"/>
              </a:solidFill>
              <a:latin typeface="Arial"/>
              <a:ea typeface="Arial"/>
              <a:cs typeface="Arial"/>
              <a:sym typeface="Arial"/>
            </a:endParaRPr>
          </a:p>
        </p:txBody>
      </p:sp>
      <p:sp>
        <p:nvSpPr>
          <p:cNvPr id="20" name="Google Shape;721;p21"/>
          <p:cNvSpPr txBox="1"/>
          <p:nvPr/>
        </p:nvSpPr>
        <p:spPr>
          <a:xfrm>
            <a:off x="8221333" y="2632412"/>
            <a:ext cx="1109518" cy="1230940"/>
          </a:xfrm>
          <a:prstGeom prst="rect">
            <a:avLst/>
          </a:prstGeom>
          <a:noFill/>
          <a:ln>
            <a:noFill/>
          </a:ln>
        </p:spPr>
        <p:txBody>
          <a:bodyPr spcFirstLastPara="1" wrap="square" lIns="121875" tIns="60925" rIns="121875" bIns="60925" anchor="t" anchorCtr="0">
            <a:noAutofit/>
          </a:bodyPr>
          <a:lstStyle/>
          <a:p>
            <a:pPr marL="0" marR="0" lvl="0" indent="0" algn="ctr" rtl="0">
              <a:lnSpc>
                <a:spcPct val="100000"/>
              </a:lnSpc>
              <a:spcBef>
                <a:spcPts val="0"/>
              </a:spcBef>
              <a:spcAft>
                <a:spcPts val="0"/>
              </a:spcAft>
              <a:buClr>
                <a:srgbClr val="000000"/>
              </a:buClr>
              <a:buSzPts val="7199"/>
              <a:buFont typeface="Arial"/>
              <a:buNone/>
            </a:pPr>
            <a:r>
              <a:rPr lang="zh-CN" sz="7199" b="1" i="0" u="none" strike="noStrike" cap="none">
                <a:solidFill>
                  <a:srgbClr val="546E7A"/>
                </a:solidFill>
                <a:latin typeface="Arial"/>
                <a:ea typeface="Arial"/>
                <a:cs typeface="Arial"/>
                <a:sym typeface="Arial"/>
              </a:rPr>
              <a:t>=</a:t>
            </a:r>
            <a:endParaRPr sz="7199" b="1" i="0" u="none" strike="noStrike" cap="none">
              <a:solidFill>
                <a:srgbClr val="546E7A"/>
              </a:solidFill>
              <a:latin typeface="Arial"/>
              <a:ea typeface="Arial"/>
              <a:cs typeface="Arial"/>
              <a:sym typeface="Arial"/>
            </a:endParaRPr>
          </a:p>
        </p:txBody>
      </p:sp>
      <p:grpSp>
        <p:nvGrpSpPr>
          <p:cNvPr id="23" name="Google Shape;724;p21"/>
          <p:cNvGrpSpPr/>
          <p:nvPr/>
        </p:nvGrpSpPr>
        <p:grpSpPr>
          <a:xfrm>
            <a:off x="9839180" y="2803455"/>
            <a:ext cx="751539" cy="1107530"/>
            <a:chOff x="6294438" y="5732463"/>
            <a:chExt cx="392113" cy="577850"/>
          </a:xfrm>
        </p:grpSpPr>
        <p:sp>
          <p:nvSpPr>
            <p:cNvPr id="24" name="Google Shape;725;p21"/>
            <p:cNvSpPr/>
            <p:nvPr/>
          </p:nvSpPr>
          <p:spPr>
            <a:xfrm>
              <a:off x="6294438" y="5732463"/>
              <a:ext cx="392113" cy="577850"/>
            </a:xfrm>
            <a:custGeom>
              <a:avLst/>
              <a:gdLst/>
              <a:ahLst/>
              <a:cxnLst/>
              <a:rect l="l" t="t" r="r" b="b"/>
              <a:pathLst>
                <a:path w="158" h="232" extrusionOk="0">
                  <a:moveTo>
                    <a:pt x="158" y="79"/>
                  </a:moveTo>
                  <a:cubicBezTo>
                    <a:pt x="158" y="35"/>
                    <a:pt x="122" y="0"/>
                    <a:pt x="79" y="0"/>
                  </a:cubicBezTo>
                  <a:cubicBezTo>
                    <a:pt x="35" y="0"/>
                    <a:pt x="0" y="35"/>
                    <a:pt x="0" y="79"/>
                  </a:cubicBezTo>
                  <a:cubicBezTo>
                    <a:pt x="0" y="112"/>
                    <a:pt x="20" y="140"/>
                    <a:pt x="48" y="152"/>
                  </a:cubicBezTo>
                  <a:cubicBezTo>
                    <a:pt x="30" y="232"/>
                    <a:pt x="30" y="232"/>
                    <a:pt x="30" y="232"/>
                  </a:cubicBezTo>
                  <a:cubicBezTo>
                    <a:pt x="81" y="196"/>
                    <a:pt x="81" y="196"/>
                    <a:pt x="81" y="196"/>
                  </a:cubicBezTo>
                  <a:cubicBezTo>
                    <a:pt x="132" y="232"/>
                    <a:pt x="132" y="232"/>
                    <a:pt x="132" y="232"/>
                  </a:cubicBezTo>
                  <a:cubicBezTo>
                    <a:pt x="115" y="149"/>
                    <a:pt x="115" y="149"/>
                    <a:pt x="115" y="149"/>
                  </a:cubicBezTo>
                  <a:cubicBezTo>
                    <a:pt x="140" y="136"/>
                    <a:pt x="158" y="109"/>
                    <a:pt x="158" y="79"/>
                  </a:cubicBezTo>
                  <a:close/>
                  <a:moveTo>
                    <a:pt x="79" y="136"/>
                  </a:moveTo>
                  <a:cubicBezTo>
                    <a:pt x="47" y="136"/>
                    <a:pt x="22" y="110"/>
                    <a:pt x="22" y="79"/>
                  </a:cubicBezTo>
                  <a:cubicBezTo>
                    <a:pt x="22" y="47"/>
                    <a:pt x="47" y="22"/>
                    <a:pt x="79" y="22"/>
                  </a:cubicBezTo>
                  <a:cubicBezTo>
                    <a:pt x="110" y="22"/>
                    <a:pt x="136" y="47"/>
                    <a:pt x="136" y="79"/>
                  </a:cubicBezTo>
                  <a:cubicBezTo>
                    <a:pt x="136" y="110"/>
                    <a:pt x="110" y="136"/>
                    <a:pt x="79" y="136"/>
                  </a:cubicBezTo>
                  <a:close/>
                  <a:moveTo>
                    <a:pt x="79" y="136"/>
                  </a:moveTo>
                  <a:cubicBezTo>
                    <a:pt x="79" y="136"/>
                    <a:pt x="79" y="136"/>
                    <a:pt x="79" y="136"/>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726;p21"/>
            <p:cNvSpPr/>
            <p:nvPr/>
          </p:nvSpPr>
          <p:spPr>
            <a:xfrm>
              <a:off x="6376988" y="5807076"/>
              <a:ext cx="227013" cy="219075"/>
            </a:xfrm>
            <a:custGeom>
              <a:avLst/>
              <a:gdLst/>
              <a:ahLst/>
              <a:cxnLst/>
              <a:rect l="l" t="t" r="r" b="b"/>
              <a:pathLst>
                <a:path w="143" h="138" extrusionOk="0">
                  <a:moveTo>
                    <a:pt x="89" y="53"/>
                  </a:moveTo>
                  <a:lnTo>
                    <a:pt x="71" y="0"/>
                  </a:lnTo>
                  <a:lnTo>
                    <a:pt x="54" y="53"/>
                  </a:lnTo>
                  <a:lnTo>
                    <a:pt x="0" y="53"/>
                  </a:lnTo>
                  <a:lnTo>
                    <a:pt x="43" y="85"/>
                  </a:lnTo>
                  <a:lnTo>
                    <a:pt x="26" y="138"/>
                  </a:lnTo>
                  <a:lnTo>
                    <a:pt x="71" y="105"/>
                  </a:lnTo>
                  <a:lnTo>
                    <a:pt x="115" y="138"/>
                  </a:lnTo>
                  <a:lnTo>
                    <a:pt x="98" y="85"/>
                  </a:lnTo>
                  <a:lnTo>
                    <a:pt x="143" y="53"/>
                  </a:lnTo>
                  <a:lnTo>
                    <a:pt x="89" y="53"/>
                  </a:lnTo>
                  <a:close/>
                  <a:moveTo>
                    <a:pt x="89" y="53"/>
                  </a:moveTo>
                  <a:lnTo>
                    <a:pt x="89" y="5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727;p21"/>
            <p:cNvSpPr/>
            <p:nvPr/>
          </p:nvSpPr>
          <p:spPr>
            <a:xfrm>
              <a:off x="6376988" y="5807076"/>
              <a:ext cx="227013" cy="219075"/>
            </a:xfrm>
            <a:custGeom>
              <a:avLst/>
              <a:gdLst/>
              <a:ahLst/>
              <a:cxnLst/>
              <a:rect l="l" t="t" r="r" b="b"/>
              <a:pathLst>
                <a:path w="143" h="138" extrusionOk="0">
                  <a:moveTo>
                    <a:pt x="89" y="53"/>
                  </a:moveTo>
                  <a:lnTo>
                    <a:pt x="71" y="0"/>
                  </a:lnTo>
                  <a:lnTo>
                    <a:pt x="54" y="53"/>
                  </a:lnTo>
                  <a:lnTo>
                    <a:pt x="0" y="53"/>
                  </a:lnTo>
                  <a:lnTo>
                    <a:pt x="43" y="85"/>
                  </a:lnTo>
                  <a:lnTo>
                    <a:pt x="26" y="138"/>
                  </a:lnTo>
                  <a:lnTo>
                    <a:pt x="71" y="105"/>
                  </a:lnTo>
                  <a:lnTo>
                    <a:pt x="115" y="138"/>
                  </a:lnTo>
                  <a:lnTo>
                    <a:pt x="98" y="85"/>
                  </a:lnTo>
                  <a:lnTo>
                    <a:pt x="143" y="53"/>
                  </a:lnTo>
                  <a:lnTo>
                    <a:pt x="89" y="53"/>
                  </a:lnTo>
                  <a:moveTo>
                    <a:pt x="89" y="53"/>
                  </a:moveTo>
                  <a:lnTo>
                    <a:pt x="89" y="5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 name="Google Shape;728;p21"/>
          <p:cNvGrpSpPr/>
          <p:nvPr/>
        </p:nvGrpSpPr>
        <p:grpSpPr>
          <a:xfrm>
            <a:off x="6956635" y="2880525"/>
            <a:ext cx="824213" cy="841724"/>
            <a:chOff x="7470775" y="5710238"/>
            <a:chExt cx="1120776" cy="1144588"/>
          </a:xfrm>
        </p:grpSpPr>
        <p:sp>
          <p:nvSpPr>
            <p:cNvPr id="38" name="Google Shape;729;p21"/>
            <p:cNvSpPr/>
            <p:nvPr/>
          </p:nvSpPr>
          <p:spPr>
            <a:xfrm>
              <a:off x="7481888" y="6024563"/>
              <a:ext cx="1109663" cy="830263"/>
            </a:xfrm>
            <a:custGeom>
              <a:avLst/>
              <a:gdLst/>
              <a:ahLst/>
              <a:cxnLst/>
              <a:rect l="l" t="t" r="r" b="b"/>
              <a:pathLst>
                <a:path w="459" h="344" extrusionOk="0">
                  <a:moveTo>
                    <a:pt x="396" y="0"/>
                  </a:moveTo>
                  <a:cubicBezTo>
                    <a:pt x="63" y="0"/>
                    <a:pt x="63" y="0"/>
                    <a:pt x="63" y="0"/>
                  </a:cubicBezTo>
                  <a:cubicBezTo>
                    <a:pt x="28" y="0"/>
                    <a:pt x="0" y="28"/>
                    <a:pt x="0" y="63"/>
                  </a:cubicBezTo>
                  <a:cubicBezTo>
                    <a:pt x="0" y="281"/>
                    <a:pt x="0" y="281"/>
                    <a:pt x="0" y="281"/>
                  </a:cubicBezTo>
                  <a:cubicBezTo>
                    <a:pt x="0" y="316"/>
                    <a:pt x="28" y="344"/>
                    <a:pt x="63" y="344"/>
                  </a:cubicBezTo>
                  <a:cubicBezTo>
                    <a:pt x="396" y="344"/>
                    <a:pt x="396" y="344"/>
                    <a:pt x="396" y="344"/>
                  </a:cubicBezTo>
                  <a:cubicBezTo>
                    <a:pt x="431" y="344"/>
                    <a:pt x="459" y="316"/>
                    <a:pt x="459" y="281"/>
                  </a:cubicBezTo>
                  <a:cubicBezTo>
                    <a:pt x="459" y="63"/>
                    <a:pt x="459" y="63"/>
                    <a:pt x="459" y="63"/>
                  </a:cubicBezTo>
                  <a:cubicBezTo>
                    <a:pt x="459" y="28"/>
                    <a:pt x="431" y="0"/>
                    <a:pt x="396" y="0"/>
                  </a:cubicBezTo>
                  <a:close/>
                  <a:moveTo>
                    <a:pt x="256" y="162"/>
                  </a:moveTo>
                  <a:cubicBezTo>
                    <a:pt x="256" y="255"/>
                    <a:pt x="256" y="255"/>
                    <a:pt x="256" y="255"/>
                  </a:cubicBezTo>
                  <a:cubicBezTo>
                    <a:pt x="256" y="270"/>
                    <a:pt x="244" y="281"/>
                    <a:pt x="230" y="281"/>
                  </a:cubicBezTo>
                  <a:cubicBezTo>
                    <a:pt x="215" y="281"/>
                    <a:pt x="203" y="270"/>
                    <a:pt x="203" y="255"/>
                  </a:cubicBezTo>
                  <a:cubicBezTo>
                    <a:pt x="203" y="162"/>
                    <a:pt x="203" y="162"/>
                    <a:pt x="203" y="162"/>
                  </a:cubicBezTo>
                  <a:cubicBezTo>
                    <a:pt x="187" y="153"/>
                    <a:pt x="177" y="136"/>
                    <a:pt x="177" y="117"/>
                  </a:cubicBezTo>
                  <a:cubicBezTo>
                    <a:pt x="177" y="88"/>
                    <a:pt x="201" y="65"/>
                    <a:pt x="230" y="65"/>
                  </a:cubicBezTo>
                  <a:cubicBezTo>
                    <a:pt x="258" y="65"/>
                    <a:pt x="282" y="88"/>
                    <a:pt x="282" y="117"/>
                  </a:cubicBezTo>
                  <a:cubicBezTo>
                    <a:pt x="282" y="136"/>
                    <a:pt x="272" y="153"/>
                    <a:pt x="256" y="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75"/>
                <a:buFont typeface="Arial"/>
                <a:buNone/>
              </a:pPr>
              <a:endParaRPr sz="1075" b="0" i="0" u="none" strike="noStrike" cap="none">
                <a:solidFill>
                  <a:schemeClr val="dk1"/>
                </a:solidFill>
                <a:latin typeface="Calibri"/>
                <a:ea typeface="Calibri"/>
                <a:cs typeface="Calibri"/>
                <a:sym typeface="Calibri"/>
              </a:endParaRPr>
            </a:p>
          </p:txBody>
        </p:sp>
        <p:sp>
          <p:nvSpPr>
            <p:cNvPr id="39" name="Google Shape;730;p21"/>
            <p:cNvSpPr/>
            <p:nvPr/>
          </p:nvSpPr>
          <p:spPr>
            <a:xfrm>
              <a:off x="7664450" y="5719763"/>
              <a:ext cx="746125" cy="438150"/>
            </a:xfrm>
            <a:custGeom>
              <a:avLst/>
              <a:gdLst/>
              <a:ahLst/>
              <a:cxnLst/>
              <a:rect l="l" t="t" r="r" b="b"/>
              <a:pathLst>
                <a:path w="309" h="181" extrusionOk="0">
                  <a:moveTo>
                    <a:pt x="56" y="181"/>
                  </a:moveTo>
                  <a:cubicBezTo>
                    <a:pt x="56" y="97"/>
                    <a:pt x="56" y="97"/>
                    <a:pt x="56" y="97"/>
                  </a:cubicBezTo>
                  <a:cubicBezTo>
                    <a:pt x="56" y="73"/>
                    <a:pt x="77" y="54"/>
                    <a:pt x="102" y="54"/>
                  </a:cubicBezTo>
                  <a:cubicBezTo>
                    <a:pt x="207" y="54"/>
                    <a:pt x="207" y="54"/>
                    <a:pt x="207" y="54"/>
                  </a:cubicBezTo>
                  <a:cubicBezTo>
                    <a:pt x="232" y="54"/>
                    <a:pt x="253" y="73"/>
                    <a:pt x="253" y="97"/>
                  </a:cubicBezTo>
                  <a:cubicBezTo>
                    <a:pt x="253" y="181"/>
                    <a:pt x="253" y="181"/>
                    <a:pt x="253" y="181"/>
                  </a:cubicBezTo>
                  <a:cubicBezTo>
                    <a:pt x="309" y="181"/>
                    <a:pt x="309" y="181"/>
                    <a:pt x="309" y="181"/>
                  </a:cubicBezTo>
                  <a:cubicBezTo>
                    <a:pt x="309" y="75"/>
                    <a:pt x="309" y="75"/>
                    <a:pt x="309" y="75"/>
                  </a:cubicBezTo>
                  <a:cubicBezTo>
                    <a:pt x="309" y="40"/>
                    <a:pt x="273" y="0"/>
                    <a:pt x="238" y="0"/>
                  </a:cubicBezTo>
                  <a:cubicBezTo>
                    <a:pt x="71" y="0"/>
                    <a:pt x="71" y="0"/>
                    <a:pt x="71" y="0"/>
                  </a:cubicBezTo>
                  <a:cubicBezTo>
                    <a:pt x="36" y="0"/>
                    <a:pt x="0" y="40"/>
                    <a:pt x="0" y="75"/>
                  </a:cubicBezTo>
                  <a:cubicBezTo>
                    <a:pt x="0" y="181"/>
                    <a:pt x="0" y="181"/>
                    <a:pt x="0" y="181"/>
                  </a:cubicBezTo>
                  <a:lnTo>
                    <a:pt x="56" y="1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75"/>
                <a:buFont typeface="Arial"/>
                <a:buNone/>
              </a:pPr>
              <a:endParaRPr sz="1075" b="0" i="0" u="none" strike="noStrike" cap="none">
                <a:solidFill>
                  <a:schemeClr val="dk1"/>
                </a:solidFill>
                <a:latin typeface="Calibri"/>
                <a:ea typeface="Calibri"/>
                <a:cs typeface="Calibri"/>
                <a:sym typeface="Calibri"/>
              </a:endParaRPr>
            </a:p>
          </p:txBody>
        </p:sp>
        <p:sp>
          <p:nvSpPr>
            <p:cNvPr id="40" name="Google Shape;731;p21"/>
            <p:cNvSpPr/>
            <p:nvPr/>
          </p:nvSpPr>
          <p:spPr>
            <a:xfrm>
              <a:off x="7470775" y="6015038"/>
              <a:ext cx="1108075" cy="830263"/>
            </a:xfrm>
            <a:custGeom>
              <a:avLst/>
              <a:gdLst/>
              <a:ahLst/>
              <a:cxnLst/>
              <a:rect l="l" t="t" r="r" b="b"/>
              <a:pathLst>
                <a:path w="459" h="344" extrusionOk="0">
                  <a:moveTo>
                    <a:pt x="396" y="0"/>
                  </a:moveTo>
                  <a:cubicBezTo>
                    <a:pt x="63" y="0"/>
                    <a:pt x="63" y="0"/>
                    <a:pt x="63" y="0"/>
                  </a:cubicBezTo>
                  <a:cubicBezTo>
                    <a:pt x="28" y="0"/>
                    <a:pt x="0" y="28"/>
                    <a:pt x="0" y="63"/>
                  </a:cubicBezTo>
                  <a:cubicBezTo>
                    <a:pt x="0" y="281"/>
                    <a:pt x="0" y="281"/>
                    <a:pt x="0" y="281"/>
                  </a:cubicBezTo>
                  <a:cubicBezTo>
                    <a:pt x="0" y="316"/>
                    <a:pt x="28" y="344"/>
                    <a:pt x="63" y="344"/>
                  </a:cubicBezTo>
                  <a:cubicBezTo>
                    <a:pt x="396" y="344"/>
                    <a:pt x="396" y="344"/>
                    <a:pt x="396" y="344"/>
                  </a:cubicBezTo>
                  <a:cubicBezTo>
                    <a:pt x="431" y="344"/>
                    <a:pt x="459" y="316"/>
                    <a:pt x="459" y="281"/>
                  </a:cubicBezTo>
                  <a:cubicBezTo>
                    <a:pt x="459" y="63"/>
                    <a:pt x="459" y="63"/>
                    <a:pt x="459" y="63"/>
                  </a:cubicBezTo>
                  <a:cubicBezTo>
                    <a:pt x="459" y="28"/>
                    <a:pt x="431" y="0"/>
                    <a:pt x="396" y="0"/>
                  </a:cubicBezTo>
                  <a:close/>
                  <a:moveTo>
                    <a:pt x="256" y="162"/>
                  </a:moveTo>
                  <a:cubicBezTo>
                    <a:pt x="256" y="255"/>
                    <a:pt x="256" y="255"/>
                    <a:pt x="256" y="255"/>
                  </a:cubicBezTo>
                  <a:cubicBezTo>
                    <a:pt x="256" y="270"/>
                    <a:pt x="244" y="281"/>
                    <a:pt x="229" y="281"/>
                  </a:cubicBezTo>
                  <a:cubicBezTo>
                    <a:pt x="215" y="281"/>
                    <a:pt x="202" y="270"/>
                    <a:pt x="202" y="255"/>
                  </a:cubicBezTo>
                  <a:cubicBezTo>
                    <a:pt x="202" y="162"/>
                    <a:pt x="202" y="162"/>
                    <a:pt x="202" y="162"/>
                  </a:cubicBezTo>
                  <a:cubicBezTo>
                    <a:pt x="187" y="153"/>
                    <a:pt x="177" y="136"/>
                    <a:pt x="177" y="117"/>
                  </a:cubicBezTo>
                  <a:cubicBezTo>
                    <a:pt x="177" y="88"/>
                    <a:pt x="200" y="65"/>
                    <a:pt x="229" y="65"/>
                  </a:cubicBezTo>
                  <a:cubicBezTo>
                    <a:pt x="258" y="65"/>
                    <a:pt x="282" y="88"/>
                    <a:pt x="282" y="117"/>
                  </a:cubicBezTo>
                  <a:cubicBezTo>
                    <a:pt x="282" y="136"/>
                    <a:pt x="271" y="153"/>
                    <a:pt x="256" y="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75"/>
                <a:buFont typeface="Arial"/>
                <a:buNone/>
              </a:pPr>
              <a:endParaRPr sz="1075" b="0" i="0" u="none" strike="noStrike" cap="none">
                <a:solidFill>
                  <a:schemeClr val="dk1"/>
                </a:solidFill>
                <a:latin typeface="Calibri"/>
                <a:ea typeface="Calibri"/>
                <a:cs typeface="Calibri"/>
                <a:sym typeface="Calibri"/>
              </a:endParaRPr>
            </a:p>
          </p:txBody>
        </p:sp>
        <p:sp>
          <p:nvSpPr>
            <p:cNvPr id="41" name="Google Shape;732;p21"/>
            <p:cNvSpPr/>
            <p:nvPr/>
          </p:nvSpPr>
          <p:spPr>
            <a:xfrm>
              <a:off x="7651750" y="5710238"/>
              <a:ext cx="746125" cy="436563"/>
            </a:xfrm>
            <a:custGeom>
              <a:avLst/>
              <a:gdLst/>
              <a:ahLst/>
              <a:cxnLst/>
              <a:rect l="l" t="t" r="r" b="b"/>
              <a:pathLst>
                <a:path w="309" h="181" extrusionOk="0">
                  <a:moveTo>
                    <a:pt x="56" y="181"/>
                  </a:moveTo>
                  <a:cubicBezTo>
                    <a:pt x="56" y="97"/>
                    <a:pt x="56" y="97"/>
                    <a:pt x="56" y="97"/>
                  </a:cubicBezTo>
                  <a:cubicBezTo>
                    <a:pt x="56" y="73"/>
                    <a:pt x="76" y="54"/>
                    <a:pt x="102" y="54"/>
                  </a:cubicBezTo>
                  <a:cubicBezTo>
                    <a:pt x="207" y="54"/>
                    <a:pt x="207" y="54"/>
                    <a:pt x="207" y="54"/>
                  </a:cubicBezTo>
                  <a:cubicBezTo>
                    <a:pt x="232" y="54"/>
                    <a:pt x="253" y="73"/>
                    <a:pt x="253" y="97"/>
                  </a:cubicBezTo>
                  <a:cubicBezTo>
                    <a:pt x="253" y="181"/>
                    <a:pt x="253" y="181"/>
                    <a:pt x="253" y="181"/>
                  </a:cubicBezTo>
                  <a:cubicBezTo>
                    <a:pt x="309" y="181"/>
                    <a:pt x="309" y="181"/>
                    <a:pt x="309" y="181"/>
                  </a:cubicBezTo>
                  <a:cubicBezTo>
                    <a:pt x="309" y="75"/>
                    <a:pt x="309" y="75"/>
                    <a:pt x="309" y="75"/>
                  </a:cubicBezTo>
                  <a:cubicBezTo>
                    <a:pt x="309" y="40"/>
                    <a:pt x="273" y="0"/>
                    <a:pt x="238" y="0"/>
                  </a:cubicBezTo>
                  <a:cubicBezTo>
                    <a:pt x="71" y="0"/>
                    <a:pt x="71" y="0"/>
                    <a:pt x="71" y="0"/>
                  </a:cubicBezTo>
                  <a:cubicBezTo>
                    <a:pt x="36" y="0"/>
                    <a:pt x="0" y="40"/>
                    <a:pt x="0" y="75"/>
                  </a:cubicBezTo>
                  <a:cubicBezTo>
                    <a:pt x="0" y="181"/>
                    <a:pt x="0" y="181"/>
                    <a:pt x="0" y="181"/>
                  </a:cubicBezTo>
                  <a:lnTo>
                    <a:pt x="56" y="1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75"/>
                <a:buFont typeface="Arial"/>
                <a:buNone/>
              </a:pPr>
              <a:endParaRPr sz="1075" b="0" i="0" u="none" strike="noStrike" cap="none">
                <a:solidFill>
                  <a:schemeClr val="dk1"/>
                </a:solidFill>
                <a:latin typeface="Calibri"/>
                <a:ea typeface="Calibri"/>
                <a:cs typeface="Calibri"/>
                <a:sym typeface="Calibri"/>
              </a:endParaRPr>
            </a:p>
          </p:txBody>
        </p:sp>
      </p:grpSp>
      <p:sp>
        <p:nvSpPr>
          <p:cNvPr id="43" name="Google Shape;734;p21"/>
          <p:cNvSpPr/>
          <p:nvPr/>
        </p:nvSpPr>
        <p:spPr>
          <a:xfrm>
            <a:off x="454185" y="4448522"/>
            <a:ext cx="2532174" cy="556920"/>
          </a:xfrm>
          <a:prstGeom prst="rect">
            <a:avLst/>
          </a:prstGeom>
          <a:solidFill>
            <a:srgbClr val="F26D64"/>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國際數位學習趨勢理念</a:t>
            </a:r>
            <a:endParaRPr lang="en-US" altLang="zh-TW" dirty="0">
              <a:solidFill>
                <a:schemeClr val="lt1"/>
              </a:solidFill>
              <a:latin typeface="Impact"/>
              <a:ea typeface="Impact"/>
              <a:cs typeface="Impact"/>
              <a:sym typeface="Impact"/>
            </a:endParaRPr>
          </a:p>
        </p:txBody>
      </p:sp>
      <p:sp>
        <p:nvSpPr>
          <p:cNvPr id="45" name="Google Shape;736;p21"/>
          <p:cNvSpPr/>
          <p:nvPr/>
        </p:nvSpPr>
        <p:spPr>
          <a:xfrm>
            <a:off x="3194338" y="4448522"/>
            <a:ext cx="2713957" cy="1061566"/>
          </a:xfrm>
          <a:prstGeom prst="rect">
            <a:avLst/>
          </a:prstGeom>
          <a:solidFill>
            <a:srgbClr val="E1B805"/>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邀請校內外專家、教師及</a:t>
            </a:r>
            <a:endParaRPr lang="en-US" altLang="zh-TW" dirty="0">
              <a:solidFill>
                <a:schemeClr val="lt1"/>
              </a:solidFill>
              <a:latin typeface="Impact"/>
              <a:ea typeface="Impact"/>
              <a:cs typeface="Impact"/>
              <a:sym typeface="Impact"/>
            </a:endParaRPr>
          </a:p>
          <a:p>
            <a:pPr lvl="0" algn="ctr">
              <a:buClr>
                <a:srgbClr val="000000"/>
              </a:buClr>
              <a:buSzPts val="1800"/>
            </a:pPr>
            <a:r>
              <a:rPr lang="zh-TW" altLang="en-US" dirty="0">
                <a:solidFill>
                  <a:schemeClr val="lt1"/>
                </a:solidFill>
                <a:latin typeface="Impact"/>
                <a:ea typeface="Impact"/>
                <a:cs typeface="Impact"/>
                <a:sym typeface="Impact"/>
              </a:rPr>
              <a:t>家長建構科技領導具體方案策略</a:t>
            </a:r>
          </a:p>
        </p:txBody>
      </p:sp>
      <p:sp>
        <p:nvSpPr>
          <p:cNvPr id="47" name="Google Shape;738;p21"/>
          <p:cNvSpPr/>
          <p:nvPr/>
        </p:nvSpPr>
        <p:spPr>
          <a:xfrm>
            <a:off x="6209581" y="4432321"/>
            <a:ext cx="2354553" cy="826790"/>
          </a:xfrm>
          <a:prstGeom prst="rect">
            <a:avLst/>
          </a:prstGeom>
          <a:solidFill>
            <a:srgbClr val="5EC6D3"/>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科技作為行政、教學或學習的角色</a:t>
            </a:r>
            <a:endParaRPr sz="1400" b="0" i="0" u="none" strike="noStrike" cap="none" dirty="0">
              <a:solidFill>
                <a:srgbClr val="000000"/>
              </a:solidFill>
              <a:latin typeface="Arial"/>
              <a:ea typeface="Arial"/>
              <a:cs typeface="Arial"/>
              <a:sym typeface="Arial"/>
            </a:endParaRPr>
          </a:p>
        </p:txBody>
      </p:sp>
      <p:sp>
        <p:nvSpPr>
          <p:cNvPr id="49" name="Google Shape;740;p21"/>
          <p:cNvSpPr/>
          <p:nvPr/>
        </p:nvSpPr>
        <p:spPr>
          <a:xfrm>
            <a:off x="9021159" y="4426472"/>
            <a:ext cx="2434904" cy="826790"/>
          </a:xfrm>
          <a:prstGeom prst="rect">
            <a:avLst/>
          </a:prstGeom>
          <a:solidFill>
            <a:srgbClr val="546E7A"/>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依據學校願景發展校本課程</a:t>
            </a:r>
            <a:endParaRPr sz="1400" b="0" i="0" u="none" strike="noStrike" cap="none" dirty="0">
              <a:solidFill>
                <a:srgbClr val="000000"/>
              </a:solidFill>
              <a:latin typeface="Arial"/>
              <a:ea typeface="Arial"/>
              <a:cs typeface="Arial"/>
              <a:sym typeface="Arial"/>
            </a:endParaRPr>
          </a:p>
        </p:txBody>
      </p:sp>
      <p:sp>
        <p:nvSpPr>
          <p:cNvPr id="51" name="Google Shape;738;p21"/>
          <p:cNvSpPr/>
          <p:nvPr/>
        </p:nvSpPr>
        <p:spPr>
          <a:xfrm>
            <a:off x="6209581" y="5379010"/>
            <a:ext cx="2354553" cy="826790"/>
          </a:xfrm>
          <a:prstGeom prst="rect">
            <a:avLst/>
          </a:prstGeom>
          <a:solidFill>
            <a:srgbClr val="5EC6D3"/>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凝聚團隊共識形塑學校願景</a:t>
            </a:r>
            <a:endParaRPr sz="1400" b="0" i="0" u="none" strike="noStrike" cap="none" dirty="0">
              <a:solidFill>
                <a:srgbClr val="000000"/>
              </a:solidFill>
              <a:latin typeface="Arial"/>
              <a:ea typeface="Arial"/>
              <a:cs typeface="Arial"/>
              <a:sym typeface="Arial"/>
            </a:endParaRPr>
          </a:p>
        </p:txBody>
      </p:sp>
      <p:sp>
        <p:nvSpPr>
          <p:cNvPr id="54" name="Google Shape;740;p21"/>
          <p:cNvSpPr/>
          <p:nvPr/>
        </p:nvSpPr>
        <p:spPr>
          <a:xfrm>
            <a:off x="9021159" y="5371759"/>
            <a:ext cx="2434904" cy="826790"/>
          </a:xfrm>
          <a:prstGeom prst="rect">
            <a:avLst/>
          </a:prstGeom>
          <a:solidFill>
            <a:srgbClr val="546E7A"/>
          </a:solidFill>
          <a:ln>
            <a:noFill/>
          </a:ln>
        </p:spPr>
        <p:txBody>
          <a:bodyPr spcFirstLastPara="1" wrap="square" lIns="0" tIns="0" rIns="0" bIns="0" anchor="ctr" anchorCtr="0">
            <a:noAutofit/>
          </a:bodyPr>
          <a:lstStyle/>
          <a:p>
            <a:pPr lvl="0" algn="ctr">
              <a:buClr>
                <a:srgbClr val="000000"/>
              </a:buClr>
              <a:buSzPts val="1800"/>
            </a:pPr>
            <a:r>
              <a:rPr lang="zh-TW" altLang="en-US" dirty="0">
                <a:solidFill>
                  <a:schemeClr val="lt1"/>
                </a:solidFill>
                <a:latin typeface="Impact"/>
                <a:ea typeface="Impact"/>
                <a:cs typeface="Impact"/>
                <a:sym typeface="Impact"/>
              </a:rPr>
              <a:t>中長程校務發展計畫結合科技運用</a:t>
            </a:r>
            <a:endParaRPr sz="1400" b="0" i="0" u="none" strike="noStrike" cap="none" dirty="0">
              <a:solidFill>
                <a:srgbClr val="000000"/>
              </a:solidFill>
              <a:latin typeface="Arial"/>
              <a:ea typeface="Arial"/>
              <a:cs typeface="Arial"/>
              <a:sym typeface="Arial"/>
            </a:endParaRPr>
          </a:p>
        </p:txBody>
      </p:sp>
      <p:sp>
        <p:nvSpPr>
          <p:cNvPr id="57" name="Google Shape;2776;p76"/>
          <p:cNvSpPr/>
          <p:nvPr/>
        </p:nvSpPr>
        <p:spPr>
          <a:xfrm>
            <a:off x="3879875" y="2701381"/>
            <a:ext cx="1365548" cy="1132954"/>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595959"/>
              </a:solidFill>
              <a:latin typeface="Calibri"/>
              <a:ea typeface="Calibri"/>
              <a:cs typeface="Calibri"/>
              <a:sym typeface="Calibri"/>
            </a:endParaRPr>
          </a:p>
        </p:txBody>
      </p:sp>
      <p:sp>
        <p:nvSpPr>
          <p:cNvPr id="60" name="Google Shape;3219;p86"/>
          <p:cNvSpPr/>
          <p:nvPr/>
        </p:nvSpPr>
        <p:spPr>
          <a:xfrm>
            <a:off x="1171762" y="2730398"/>
            <a:ext cx="1140870" cy="1132954"/>
          </a:xfrm>
          <a:custGeom>
            <a:avLst/>
            <a:gdLst/>
            <a:ahLst/>
            <a:cxnLst/>
            <a:rect l="l" t="t" r="r" b="b"/>
            <a:pathLst>
              <a:path w="120" h="120" extrusionOk="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73" name="Google Shape;734;p21"/>
          <p:cNvSpPr/>
          <p:nvPr/>
        </p:nvSpPr>
        <p:spPr>
          <a:xfrm>
            <a:off x="454185" y="5132377"/>
            <a:ext cx="2532174" cy="1213531"/>
          </a:xfrm>
          <a:prstGeom prst="rect">
            <a:avLst/>
          </a:prstGeom>
          <a:solidFill>
            <a:srgbClr val="F26D64"/>
          </a:solidFill>
          <a:ln>
            <a:noFill/>
          </a:ln>
        </p:spPr>
        <p:txBody>
          <a:bodyPr spcFirstLastPara="1" wrap="square" lIns="0" tIns="0" rIns="0" bIns="0" anchor="ctr" anchorCtr="0">
            <a:noAutofit/>
          </a:bodyPr>
          <a:lstStyle/>
          <a:p>
            <a:pPr algn="ctr">
              <a:buClr>
                <a:srgbClr val="000000"/>
              </a:buClr>
              <a:buSzPts val="1800"/>
            </a:pPr>
            <a:r>
              <a:rPr lang="zh-TW" altLang="en-US" dirty="0">
                <a:solidFill>
                  <a:schemeClr val="lt1"/>
                </a:solidFill>
                <a:latin typeface="Impact"/>
                <a:ea typeface="Impact"/>
                <a:cs typeface="Impact"/>
                <a:sym typeface="Impact"/>
              </a:rPr>
              <a:t>十二年國教</a:t>
            </a:r>
            <a:br>
              <a:rPr lang="zh-TW" altLang="en-US" dirty="0">
                <a:solidFill>
                  <a:schemeClr val="lt1"/>
                </a:solidFill>
                <a:latin typeface="Impact"/>
                <a:ea typeface="Impact"/>
                <a:cs typeface="Impact"/>
                <a:sym typeface="Impact"/>
              </a:rPr>
            </a:br>
            <a:r>
              <a:rPr lang="zh-TW" altLang="en-US" dirty="0">
                <a:solidFill>
                  <a:schemeClr val="lt1"/>
                </a:solidFill>
                <a:latin typeface="Impact"/>
                <a:ea typeface="Impact"/>
                <a:cs typeface="Impact"/>
                <a:sym typeface="Impact"/>
              </a:rPr>
              <a:t>「終身學習」</a:t>
            </a:r>
            <a:br>
              <a:rPr lang="zh-TW" altLang="en-US" dirty="0">
                <a:solidFill>
                  <a:schemeClr val="lt1"/>
                </a:solidFill>
                <a:latin typeface="Impact"/>
                <a:ea typeface="Impact"/>
                <a:cs typeface="Impact"/>
                <a:sym typeface="Impact"/>
              </a:rPr>
            </a:br>
            <a:r>
              <a:rPr lang="zh-TW" altLang="en-US" dirty="0">
                <a:solidFill>
                  <a:schemeClr val="lt1"/>
                </a:solidFill>
                <a:latin typeface="Impact"/>
                <a:ea typeface="Impact"/>
                <a:cs typeface="Impact"/>
                <a:sym typeface="Impact"/>
              </a:rPr>
              <a:t>「自主學習」</a:t>
            </a:r>
            <a:br>
              <a:rPr lang="zh-TW" altLang="en-US" dirty="0">
                <a:solidFill>
                  <a:schemeClr val="lt1"/>
                </a:solidFill>
                <a:latin typeface="Impact"/>
                <a:ea typeface="Impact"/>
                <a:cs typeface="Impact"/>
                <a:sym typeface="Impact"/>
              </a:rPr>
            </a:br>
            <a:r>
              <a:rPr lang="zh-TW" altLang="en-US" dirty="0">
                <a:solidFill>
                  <a:schemeClr val="lt1"/>
                </a:solidFill>
                <a:latin typeface="Impact"/>
                <a:ea typeface="Impact"/>
                <a:cs typeface="Impact"/>
                <a:sym typeface="Impact"/>
              </a:rPr>
              <a:t>「跨領域</a:t>
            </a:r>
            <a:r>
              <a:rPr lang="en-US" altLang="zh-TW" dirty="0">
                <a:solidFill>
                  <a:schemeClr val="lt1"/>
                </a:solidFill>
                <a:latin typeface="Impact"/>
                <a:ea typeface="Impact"/>
                <a:cs typeface="Impact"/>
                <a:sym typeface="Impact"/>
              </a:rPr>
              <a:t>-</a:t>
            </a:r>
            <a:r>
              <a:rPr lang="zh-TW" altLang="en-US" dirty="0">
                <a:solidFill>
                  <a:schemeClr val="lt1"/>
                </a:solidFill>
                <a:latin typeface="Impact"/>
                <a:ea typeface="Impact"/>
                <a:cs typeface="Impact"/>
                <a:sym typeface="Impact"/>
              </a:rPr>
              <a:t>主題探索」</a:t>
            </a:r>
            <a:endParaRPr lang="zh-TW" alt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1237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65720" cy="1325563"/>
          </a:xfrm>
        </p:spPr>
        <p:txBody>
          <a:bodyPr anchor="t"/>
          <a:lstStyle/>
          <a:p>
            <a:r>
              <a:rPr lang="zh-TW" altLang="en-US" b="1" dirty="0">
                <a:solidFill>
                  <a:srgbClr val="F1C232"/>
                </a:solidFill>
                <a:latin typeface="Microsoft JhengHei"/>
                <a:ea typeface="Microsoft JhengHei"/>
                <a:cs typeface="Microsoft JhengHei"/>
                <a:sym typeface="Microsoft JhengHei"/>
              </a:rPr>
              <a:t>議題背景</a:t>
            </a:r>
            <a:endParaRPr lang="zh-TW" altLang="en-US" dirty="0"/>
          </a:p>
        </p:txBody>
      </p:sp>
      <p:sp>
        <p:nvSpPr>
          <p:cNvPr id="3" name="內容版面配置區 2">
            <a:extLst>
              <a:ext uri="{FF2B5EF4-FFF2-40B4-BE49-F238E27FC236}">
                <a16:creationId xmlns:a16="http://schemas.microsoft.com/office/drawing/2014/main" id="{26F5493C-A22A-3818-2A3C-ADD5A894467B}"/>
              </a:ext>
            </a:extLst>
          </p:cNvPr>
          <p:cNvSpPr>
            <a:spLocks noGrp="1"/>
          </p:cNvSpPr>
          <p:nvPr>
            <p:ph idx="1"/>
          </p:nvPr>
        </p:nvSpPr>
        <p:spPr>
          <a:xfrm>
            <a:off x="934720" y="2011680"/>
            <a:ext cx="10607040" cy="4358323"/>
          </a:xfrm>
        </p:spPr>
        <p:txBody>
          <a:bodyPr/>
          <a:lstStyle/>
          <a:p>
            <a:endParaRPr lang="zh-TW" altLang="en-US" dirty="0"/>
          </a:p>
        </p:txBody>
      </p:sp>
      <p:sp>
        <p:nvSpPr>
          <p:cNvPr id="5" name="Google Shape;359;p13">
            <a:extLst>
              <a:ext uri="{FF2B5EF4-FFF2-40B4-BE49-F238E27FC236}">
                <a16:creationId xmlns:a16="http://schemas.microsoft.com/office/drawing/2014/main" id="{9F0317D4-7359-4B93-932B-9E7B810CCF63}"/>
              </a:ext>
            </a:extLst>
          </p:cNvPr>
          <p:cNvSpPr/>
          <p:nvPr/>
        </p:nvSpPr>
        <p:spPr>
          <a:xfrm>
            <a:off x="760774" y="1410151"/>
            <a:ext cx="10491944" cy="4561441"/>
          </a:xfrm>
          <a:prstGeom prst="rect">
            <a:avLst/>
          </a:prstGeom>
          <a:solidFill>
            <a:srgbClr val="546E7A"/>
          </a:solidFill>
          <a:ln>
            <a:noFill/>
          </a:ln>
        </p:spPr>
        <p:txBody>
          <a:bodyPr spcFirstLastPara="1" wrap="square" lIns="91425" tIns="45700" rIns="91425" bIns="45700" anchor="ctr" anchorCtr="0">
            <a:noAutofit/>
          </a:bodyPr>
          <a:lstStyle/>
          <a:p>
            <a:pPr lvl="0">
              <a:buClr>
                <a:srgbClr val="000000"/>
              </a:buClr>
              <a:buSzPts val="3200"/>
            </a:pPr>
            <a:r>
              <a:rPr lang="zh-TW" altLang="en-US" sz="2400" b="1" dirty="0">
                <a:solidFill>
                  <a:schemeClr val="lt1"/>
                </a:solidFill>
                <a:latin typeface="Calibri"/>
                <a:ea typeface="Calibri"/>
                <a:cs typeface="Calibri"/>
                <a:sym typeface="Calibri"/>
              </a:rPr>
              <a:t>　　隨著疫情，教育迎來了機會與挑戰。教育部</a:t>
            </a:r>
            <a:r>
              <a:rPr lang="en-US" altLang="zh-TW" sz="2400" b="1" dirty="0">
                <a:solidFill>
                  <a:schemeClr val="lt1"/>
                </a:solidFill>
                <a:latin typeface="Calibri"/>
                <a:ea typeface="Calibri"/>
                <a:cs typeface="Calibri"/>
                <a:sym typeface="Calibri"/>
              </a:rPr>
              <a:t>109</a:t>
            </a:r>
            <a:r>
              <a:rPr lang="zh-TW" altLang="en-US" sz="2400" b="1" dirty="0">
                <a:solidFill>
                  <a:schemeClr val="lt1"/>
                </a:solidFill>
                <a:latin typeface="Calibri"/>
                <a:ea typeface="Calibri"/>
                <a:cs typeface="Calibri"/>
                <a:sym typeface="Calibri"/>
              </a:rPr>
              <a:t>年推動中小學科技輔助自主學習成效良好</a:t>
            </a:r>
            <a:r>
              <a:rPr lang="zh-TW" altLang="en-US" sz="2400" b="1" dirty="0">
                <a:solidFill>
                  <a:schemeClr val="lt1"/>
                </a:solidFill>
                <a:latin typeface="PMingLiU" panose="02020500000000000000" pitchFamily="18" charset="-120"/>
                <a:ea typeface="PMingLiU" panose="02020500000000000000" pitchFamily="18" charset="-120"/>
                <a:cs typeface="Calibri"/>
                <a:sym typeface="Calibri"/>
              </a:rPr>
              <a:t>，</a:t>
            </a:r>
            <a:r>
              <a:rPr lang="zh-TW" altLang="en-US" sz="2400" b="1" dirty="0">
                <a:solidFill>
                  <a:schemeClr val="lt1"/>
                </a:solidFill>
                <a:latin typeface="Calibri"/>
                <a:ea typeface="Calibri"/>
                <a:cs typeface="Calibri"/>
                <a:sym typeface="Calibri"/>
              </a:rPr>
              <a:t>行政院核定</a:t>
            </a:r>
            <a:r>
              <a:rPr lang="en-US" altLang="zh-TW" sz="2400" b="1" dirty="0">
                <a:solidFill>
                  <a:schemeClr val="lt1"/>
                </a:solidFill>
                <a:latin typeface="Calibri"/>
                <a:ea typeface="Calibri"/>
                <a:cs typeface="Calibri"/>
                <a:sym typeface="Calibri"/>
              </a:rPr>
              <a:t>111</a:t>
            </a:r>
            <a:r>
              <a:rPr lang="zh-TW" altLang="en-US" sz="2400" b="1" dirty="0">
                <a:solidFill>
                  <a:schemeClr val="lt1"/>
                </a:solidFill>
                <a:latin typeface="Calibri"/>
                <a:ea typeface="Calibri"/>
                <a:cs typeface="Calibri"/>
                <a:sym typeface="Calibri"/>
              </a:rPr>
              <a:t>年全面推動中小學數位學習精進方案，期盼達成</a:t>
            </a:r>
            <a:r>
              <a:rPr lang="zh-TW" altLang="en-US" sz="2400" b="1" dirty="0">
                <a:solidFill>
                  <a:schemeClr val="lt1"/>
                </a:solidFill>
                <a:latin typeface="微軟正黑體" panose="020B0604030504040204" pitchFamily="34" charset="-120"/>
                <a:ea typeface="微軟正黑體" panose="020B0604030504040204" pitchFamily="34" charset="-120"/>
                <a:cs typeface="Calibri"/>
                <a:sym typeface="Calibri"/>
              </a:rPr>
              <a:t>「班班有網路  生生用平板」目標</a:t>
            </a:r>
            <a:r>
              <a:rPr lang="zh-TW" altLang="en-US" sz="2400" b="1" dirty="0">
                <a:solidFill>
                  <a:schemeClr val="lt1"/>
                </a:solidFill>
                <a:latin typeface="Calibri"/>
                <a:ea typeface="Calibri"/>
                <a:cs typeface="Calibri"/>
                <a:sym typeface="Calibri"/>
              </a:rPr>
              <a:t>，學校教育正面臨質變躍升的關鍵時刻，科技領導成為邁向未來教育的重要議題。</a:t>
            </a:r>
            <a:endParaRPr lang="en-US" altLang="zh-TW" sz="2400" b="1" dirty="0">
              <a:solidFill>
                <a:schemeClr val="lt1"/>
              </a:solidFill>
              <a:latin typeface="Calibri"/>
              <a:ea typeface="Calibri"/>
              <a:cs typeface="Calibri"/>
              <a:sym typeface="Calibri"/>
            </a:endParaRPr>
          </a:p>
          <a:p>
            <a:pPr lvl="0">
              <a:buClr>
                <a:srgbClr val="000000"/>
              </a:buClr>
              <a:buSzPts val="3200"/>
            </a:pPr>
            <a:endParaRPr lang="en-US" altLang="zh-TW" sz="2400" b="1" dirty="0">
              <a:solidFill>
                <a:schemeClr val="lt1"/>
              </a:solidFill>
              <a:latin typeface="Calibri"/>
              <a:ea typeface="Calibri"/>
              <a:cs typeface="Calibri"/>
              <a:sym typeface="Calibri"/>
            </a:endParaRPr>
          </a:p>
          <a:p>
            <a:pPr lvl="0">
              <a:buClr>
                <a:srgbClr val="000000"/>
              </a:buClr>
              <a:buSzPts val="3200"/>
            </a:pPr>
            <a:r>
              <a:rPr lang="zh-TW" altLang="en-US" sz="2400" b="1" dirty="0">
                <a:solidFill>
                  <a:schemeClr val="lt1"/>
                </a:solidFill>
                <a:latin typeface="Calibri"/>
                <a:ea typeface="Calibri"/>
                <a:cs typeface="Calibri"/>
                <a:sym typeface="Calibri"/>
              </a:rPr>
              <a:t>　　校長</a:t>
            </a:r>
            <a:r>
              <a:rPr lang="zh-TW" altLang="en-US" sz="2400" b="1" dirty="0">
                <a:solidFill>
                  <a:schemeClr val="lt1"/>
                </a:solidFill>
                <a:latin typeface="微軟正黑體" panose="020B0604030504040204" pitchFamily="34" charset="-120"/>
                <a:ea typeface="微軟正黑體" panose="020B0604030504040204" pitchFamily="34" charset="-120"/>
                <a:cs typeface="Calibri"/>
                <a:sym typeface="Calibri"/>
              </a:rPr>
              <a:t>、主任</a:t>
            </a:r>
            <a:r>
              <a:rPr lang="zh-TW" altLang="en-US" sz="2400" b="1" dirty="0">
                <a:solidFill>
                  <a:schemeClr val="lt1"/>
                </a:solidFill>
                <a:latin typeface="Calibri"/>
                <a:ea typeface="Calibri"/>
                <a:cs typeface="Calibri"/>
                <a:sym typeface="Calibri"/>
              </a:rPr>
              <a:t>極需提升科技領導力，帶領學校建置、整合、應用科技與數位軟硬體環境與提升優質的數位學習。</a:t>
            </a:r>
            <a:endParaRPr lang="en-US" altLang="zh-TW" sz="2400" b="1" dirty="0">
              <a:solidFill>
                <a:schemeClr val="lt1"/>
              </a:solidFill>
              <a:latin typeface="Calibri"/>
              <a:ea typeface="Calibri"/>
              <a:cs typeface="Calibri"/>
              <a:sym typeface="Calibri"/>
            </a:endParaRPr>
          </a:p>
          <a:p>
            <a:pPr lvl="0">
              <a:buClr>
                <a:srgbClr val="000000"/>
              </a:buClr>
              <a:buSzPts val="3200"/>
            </a:pPr>
            <a:endParaRPr lang="en-US" altLang="zh-TW" sz="2400" b="1" dirty="0">
              <a:solidFill>
                <a:schemeClr val="lt1"/>
              </a:solidFill>
              <a:latin typeface="Calibri"/>
              <a:ea typeface="Calibri"/>
              <a:cs typeface="Calibri"/>
              <a:sym typeface="Calibri"/>
            </a:endParaRPr>
          </a:p>
          <a:p>
            <a:pPr lvl="0">
              <a:buClr>
                <a:srgbClr val="000000"/>
              </a:buClr>
              <a:buSzPts val="3200"/>
            </a:pPr>
            <a:r>
              <a:rPr lang="zh-TW" altLang="en-US" sz="2400" b="1" dirty="0">
                <a:solidFill>
                  <a:schemeClr val="lt1"/>
                </a:solidFill>
                <a:latin typeface="Calibri"/>
                <a:ea typeface="Calibri"/>
                <a:cs typeface="Calibri"/>
                <a:sym typeface="Calibri"/>
              </a:rPr>
              <a:t>　　教師需要持續強化數位教學的思維、習慣與知能，以深化課綱與迎向未來教育趨勢。</a:t>
            </a:r>
            <a:endParaRPr sz="24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26028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8401594" cy="1325563"/>
          </a:xfrm>
        </p:spPr>
        <p:txBody>
          <a:bodyPr anchor="t">
            <a:normAutofit/>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從願景、制度及軟硬體建構</a:t>
            </a:r>
            <a:endParaRPr lang="zh-TW" altLang="en-US" b="1" kern="0" dirty="0">
              <a:solidFill>
                <a:srgbClr val="F1C232"/>
              </a:solidFill>
              <a:latin typeface="Microsoft JhengHei"/>
              <a:ea typeface="Microsoft JhengHei"/>
              <a:cs typeface="Microsoft JhengHei"/>
              <a:sym typeface="Microsoft JhengHei"/>
            </a:endParaRPr>
          </a:p>
        </p:txBody>
      </p:sp>
      <p:sp>
        <p:nvSpPr>
          <p:cNvPr id="31" name="Google Shape;307;p11">
            <a:extLst>
              <a:ext uri="{FF2B5EF4-FFF2-40B4-BE49-F238E27FC236}">
                <a16:creationId xmlns:a16="http://schemas.microsoft.com/office/drawing/2014/main" id="{060EC052-8FD0-4AAD-A2C9-9AAFE5E2920F}"/>
              </a:ext>
            </a:extLst>
          </p:cNvPr>
          <p:cNvSpPr/>
          <p:nvPr/>
        </p:nvSpPr>
        <p:spPr>
          <a:xfrm>
            <a:off x="724401" y="1186182"/>
            <a:ext cx="1588231" cy="785874"/>
          </a:xfrm>
          <a:prstGeom prst="rect">
            <a:avLst/>
          </a:prstGeom>
          <a:solidFill>
            <a:srgbClr val="546E7A"/>
          </a:solidFill>
          <a:ln>
            <a:noFill/>
          </a:ln>
        </p:spPr>
        <p:txBody>
          <a:bodyPr spcFirstLastPara="1" wrap="square" lIns="91425" tIns="45700" rIns="91425" bIns="45700" anchor="ctr" anchorCtr="0">
            <a:noAutofit/>
          </a:bodyPr>
          <a:lstStyle/>
          <a:p>
            <a:pPr lvl="0" algn="ctr">
              <a:buClr>
                <a:srgbClr val="FFFFFF"/>
              </a:buClr>
              <a:buSzPts val="2800"/>
            </a:pPr>
            <a:r>
              <a:rPr lang="zh-TW" altLang="en-US" sz="2800" b="1" dirty="0">
                <a:solidFill>
                  <a:srgbClr val="FFFFFF"/>
                </a:solidFill>
                <a:ea typeface="Arial"/>
                <a:cs typeface="Arial"/>
                <a:sym typeface="Arial"/>
              </a:rPr>
              <a:t>願景</a:t>
            </a:r>
            <a:endParaRPr sz="1400" b="0" i="0" u="none" strike="noStrike" cap="none" dirty="0">
              <a:solidFill>
                <a:srgbClr val="000000"/>
              </a:solidFill>
              <a:latin typeface="Arial"/>
              <a:ea typeface="Arial"/>
              <a:cs typeface="Arial"/>
              <a:sym typeface="Arial"/>
            </a:endParaRPr>
          </a:p>
        </p:txBody>
      </p:sp>
      <p:sp>
        <p:nvSpPr>
          <p:cNvPr id="81" name="Google Shape;3918;p102"/>
          <p:cNvSpPr/>
          <p:nvPr/>
        </p:nvSpPr>
        <p:spPr>
          <a:xfrm>
            <a:off x="5290482" y="3698321"/>
            <a:ext cx="1626485" cy="1571920"/>
          </a:xfrm>
          <a:prstGeom prst="roundRect">
            <a:avLst>
              <a:gd name="adj" fmla="val 8094"/>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82" name="Google Shape;3919;p102"/>
          <p:cNvSpPr/>
          <p:nvPr/>
        </p:nvSpPr>
        <p:spPr>
          <a:xfrm>
            <a:off x="830243" y="2338356"/>
            <a:ext cx="3884063" cy="1323372"/>
          </a:xfrm>
          <a:prstGeom prst="roundRect">
            <a:avLst>
              <a:gd name="adj" fmla="val 8094"/>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 name="Google Shape;3920;p102"/>
          <p:cNvSpPr/>
          <p:nvPr/>
        </p:nvSpPr>
        <p:spPr>
          <a:xfrm>
            <a:off x="830243" y="3825721"/>
            <a:ext cx="3884063" cy="1323372"/>
          </a:xfrm>
          <a:prstGeom prst="roundRect">
            <a:avLst>
              <a:gd name="adj" fmla="val 8094"/>
            </a:avLst>
          </a:prstGeom>
          <a:solidFill>
            <a:srgbClr val="936C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 name="Google Shape;3921;p102"/>
          <p:cNvSpPr/>
          <p:nvPr/>
        </p:nvSpPr>
        <p:spPr>
          <a:xfrm>
            <a:off x="830243" y="5313086"/>
            <a:ext cx="3884063" cy="1323372"/>
          </a:xfrm>
          <a:prstGeom prst="roundRect">
            <a:avLst>
              <a:gd name="adj" fmla="val 8094"/>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 name="Google Shape;3922;p102"/>
          <p:cNvSpPr/>
          <p:nvPr/>
        </p:nvSpPr>
        <p:spPr>
          <a:xfrm>
            <a:off x="7525683" y="2338356"/>
            <a:ext cx="3884063" cy="1323372"/>
          </a:xfrm>
          <a:prstGeom prst="roundRect">
            <a:avLst>
              <a:gd name="adj" fmla="val 8094"/>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6" name="Google Shape;3923;p102"/>
          <p:cNvSpPr/>
          <p:nvPr/>
        </p:nvSpPr>
        <p:spPr>
          <a:xfrm>
            <a:off x="7525683" y="3825721"/>
            <a:ext cx="3884063" cy="1323372"/>
          </a:xfrm>
          <a:prstGeom prst="roundRect">
            <a:avLst>
              <a:gd name="adj" fmla="val 8094"/>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b="0" i="0" u="none" strike="noStrike" cap="none">
              <a:solidFill>
                <a:schemeClr val="lt1"/>
              </a:solidFill>
              <a:latin typeface="Calibri"/>
              <a:ea typeface="Calibri"/>
              <a:cs typeface="Calibri"/>
              <a:sym typeface="Calibri"/>
            </a:endParaRPr>
          </a:p>
        </p:txBody>
      </p:sp>
      <p:sp>
        <p:nvSpPr>
          <p:cNvPr id="87" name="Google Shape;3924;p102"/>
          <p:cNvSpPr/>
          <p:nvPr/>
        </p:nvSpPr>
        <p:spPr>
          <a:xfrm>
            <a:off x="7525683" y="5313086"/>
            <a:ext cx="3884063" cy="1323372"/>
          </a:xfrm>
          <a:prstGeom prst="roundRect">
            <a:avLst>
              <a:gd name="adj" fmla="val 8094"/>
            </a:avLst>
          </a:prstGeom>
          <a:solidFill>
            <a:schemeClr val="accent4">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8" name="Google Shape;3925;p102"/>
          <p:cNvCxnSpPr>
            <a:stCxn id="81" idx="1"/>
            <a:endCxn id="83" idx="3"/>
          </p:cNvCxnSpPr>
          <p:nvPr/>
        </p:nvCxnSpPr>
        <p:spPr>
          <a:xfrm flipH="1">
            <a:off x="4714182" y="4484281"/>
            <a:ext cx="576300" cy="3000"/>
          </a:xfrm>
          <a:prstGeom prst="straightConnector1">
            <a:avLst/>
          </a:prstGeom>
          <a:noFill/>
          <a:ln w="25400" cap="flat" cmpd="sng">
            <a:solidFill>
              <a:srgbClr val="546E7A"/>
            </a:solidFill>
            <a:prstDash val="solid"/>
            <a:miter lim="800000"/>
            <a:headEnd type="none" w="sm" len="sm"/>
            <a:tailEnd type="none" w="sm" len="sm"/>
          </a:ln>
        </p:spPr>
      </p:cxnSp>
      <p:cxnSp>
        <p:nvCxnSpPr>
          <p:cNvPr id="89" name="Google Shape;3926;p102"/>
          <p:cNvCxnSpPr>
            <a:stCxn id="81" idx="3"/>
            <a:endCxn id="86" idx="1"/>
          </p:cNvCxnSpPr>
          <p:nvPr/>
        </p:nvCxnSpPr>
        <p:spPr>
          <a:xfrm>
            <a:off x="6916967" y="4484281"/>
            <a:ext cx="608700" cy="3000"/>
          </a:xfrm>
          <a:prstGeom prst="straightConnector1">
            <a:avLst/>
          </a:prstGeom>
          <a:noFill/>
          <a:ln w="25400" cap="flat" cmpd="sng">
            <a:solidFill>
              <a:srgbClr val="546E7A"/>
            </a:solidFill>
            <a:prstDash val="solid"/>
            <a:miter lim="800000"/>
            <a:headEnd type="none" w="sm" len="sm"/>
            <a:tailEnd type="none" w="sm" len="sm"/>
          </a:ln>
        </p:spPr>
      </p:cxnSp>
      <p:cxnSp>
        <p:nvCxnSpPr>
          <p:cNvPr id="90" name="Google Shape;3927;p102"/>
          <p:cNvCxnSpPr>
            <a:stCxn id="81" idx="1"/>
            <a:endCxn id="82" idx="3"/>
          </p:cNvCxnSpPr>
          <p:nvPr/>
        </p:nvCxnSpPr>
        <p:spPr>
          <a:xfrm rot="10800000">
            <a:off x="4714182" y="3000181"/>
            <a:ext cx="576300" cy="1484100"/>
          </a:xfrm>
          <a:prstGeom prst="straightConnector1">
            <a:avLst/>
          </a:prstGeom>
          <a:noFill/>
          <a:ln w="25400" cap="flat" cmpd="sng">
            <a:solidFill>
              <a:srgbClr val="546E7A"/>
            </a:solidFill>
            <a:prstDash val="solid"/>
            <a:miter lim="800000"/>
            <a:headEnd type="none" w="sm" len="sm"/>
            <a:tailEnd type="none" w="sm" len="sm"/>
          </a:ln>
        </p:spPr>
      </p:cxnSp>
      <p:cxnSp>
        <p:nvCxnSpPr>
          <p:cNvPr id="91" name="Google Shape;3928;p102"/>
          <p:cNvCxnSpPr>
            <a:stCxn id="81" idx="3"/>
            <a:endCxn id="85" idx="1"/>
          </p:cNvCxnSpPr>
          <p:nvPr/>
        </p:nvCxnSpPr>
        <p:spPr>
          <a:xfrm rot="10800000" flipH="1">
            <a:off x="6916967" y="3000181"/>
            <a:ext cx="608700" cy="1484100"/>
          </a:xfrm>
          <a:prstGeom prst="straightConnector1">
            <a:avLst/>
          </a:prstGeom>
          <a:noFill/>
          <a:ln w="25400" cap="flat" cmpd="sng">
            <a:solidFill>
              <a:srgbClr val="546E7A"/>
            </a:solidFill>
            <a:prstDash val="solid"/>
            <a:miter lim="800000"/>
            <a:headEnd type="none" w="sm" len="sm"/>
            <a:tailEnd type="none" w="sm" len="sm"/>
          </a:ln>
        </p:spPr>
      </p:cxnSp>
      <p:cxnSp>
        <p:nvCxnSpPr>
          <p:cNvPr id="92" name="Google Shape;3929;p102"/>
          <p:cNvCxnSpPr>
            <a:stCxn id="81" idx="1"/>
            <a:endCxn id="84" idx="3"/>
          </p:cNvCxnSpPr>
          <p:nvPr/>
        </p:nvCxnSpPr>
        <p:spPr>
          <a:xfrm flipH="1">
            <a:off x="4714182" y="4484281"/>
            <a:ext cx="576300" cy="1490400"/>
          </a:xfrm>
          <a:prstGeom prst="straightConnector1">
            <a:avLst/>
          </a:prstGeom>
          <a:noFill/>
          <a:ln w="25400" cap="flat" cmpd="sng">
            <a:solidFill>
              <a:srgbClr val="546E7A"/>
            </a:solidFill>
            <a:prstDash val="solid"/>
            <a:miter lim="800000"/>
            <a:headEnd type="none" w="sm" len="sm"/>
            <a:tailEnd type="none" w="sm" len="sm"/>
          </a:ln>
        </p:spPr>
      </p:cxnSp>
      <p:cxnSp>
        <p:nvCxnSpPr>
          <p:cNvPr id="93" name="Google Shape;3930;p102"/>
          <p:cNvCxnSpPr>
            <a:stCxn id="81" idx="3"/>
            <a:endCxn id="87" idx="1"/>
          </p:cNvCxnSpPr>
          <p:nvPr/>
        </p:nvCxnSpPr>
        <p:spPr>
          <a:xfrm>
            <a:off x="6916967" y="4484281"/>
            <a:ext cx="608700" cy="1490400"/>
          </a:xfrm>
          <a:prstGeom prst="straightConnector1">
            <a:avLst/>
          </a:prstGeom>
          <a:noFill/>
          <a:ln w="25400" cap="flat" cmpd="sng">
            <a:solidFill>
              <a:srgbClr val="546E7A"/>
            </a:solidFill>
            <a:prstDash val="solid"/>
            <a:miter lim="800000"/>
            <a:headEnd type="none" w="sm" len="sm"/>
            <a:tailEnd type="none" w="sm" len="sm"/>
          </a:ln>
        </p:spPr>
      </p:cxnSp>
      <p:sp>
        <p:nvSpPr>
          <p:cNvPr id="94" name="Google Shape;3931;p102"/>
          <p:cNvSpPr txBox="1"/>
          <p:nvPr/>
        </p:nvSpPr>
        <p:spPr>
          <a:xfrm>
            <a:off x="5290466" y="3659325"/>
            <a:ext cx="1626484" cy="1610916"/>
          </a:xfrm>
          <a:prstGeom prst="rect">
            <a:avLst/>
          </a:prstGeom>
          <a:noFill/>
          <a:ln>
            <a:noFill/>
          </a:ln>
        </p:spPr>
        <p:txBody>
          <a:bodyPr spcFirstLastPara="1" wrap="square" lIns="91425" tIns="45700" rIns="91425" bIns="45700" anchor="ctr" anchorCtr="0">
            <a:noAutofit/>
          </a:bodyPr>
          <a:lstStyle/>
          <a:p>
            <a:pPr lvl="0" algn="ctr">
              <a:lnSpc>
                <a:spcPct val="120000"/>
              </a:lnSpc>
              <a:buClr>
                <a:srgbClr val="000000"/>
              </a:buClr>
              <a:buSzPts val="2400"/>
            </a:pPr>
            <a:r>
              <a:rPr lang="zh-TW" altLang="en-US" sz="1600" b="1" dirty="0">
                <a:solidFill>
                  <a:schemeClr val="lt1"/>
                </a:solidFill>
                <a:ea typeface="Calibri"/>
                <a:cs typeface="Calibri"/>
                <a:sym typeface="Calibri"/>
              </a:rPr>
              <a:t>「推動國民中學及國民小學教師教學專業與課程品質作業要點」</a:t>
            </a:r>
            <a:endParaRPr lang="en-US" altLang="zh-TW" sz="1600" b="1" dirty="0">
              <a:solidFill>
                <a:schemeClr val="lt1"/>
              </a:solidFill>
              <a:ea typeface="Calibri"/>
              <a:cs typeface="Calibri"/>
              <a:sym typeface="Calibri"/>
            </a:endParaRPr>
          </a:p>
          <a:p>
            <a:pPr lvl="0" algn="ctr">
              <a:lnSpc>
                <a:spcPct val="120000"/>
              </a:lnSpc>
              <a:buClr>
                <a:srgbClr val="000000"/>
              </a:buClr>
              <a:buSzPts val="2400"/>
            </a:pPr>
            <a:r>
              <a:rPr lang="zh-TW" altLang="en-US" sz="1600" b="1" dirty="0">
                <a:solidFill>
                  <a:schemeClr val="lt1"/>
                </a:solidFill>
                <a:ea typeface="Calibri"/>
                <a:cs typeface="Calibri"/>
                <a:sym typeface="Calibri"/>
              </a:rPr>
              <a:t>實施原則</a:t>
            </a:r>
            <a:endParaRPr sz="1050" b="0" i="0" u="none" strike="noStrike" cap="none" dirty="0">
              <a:solidFill>
                <a:srgbClr val="000000"/>
              </a:solidFill>
              <a:latin typeface="Arial"/>
              <a:ea typeface="Arial"/>
              <a:cs typeface="Arial"/>
              <a:sym typeface="Arial"/>
            </a:endParaRPr>
          </a:p>
        </p:txBody>
      </p:sp>
      <p:sp>
        <p:nvSpPr>
          <p:cNvPr id="95" name="Google Shape;3932;p102"/>
          <p:cNvSpPr/>
          <p:nvPr/>
        </p:nvSpPr>
        <p:spPr>
          <a:xfrm>
            <a:off x="994520" y="4262280"/>
            <a:ext cx="466836" cy="444002"/>
          </a:xfrm>
          <a:custGeom>
            <a:avLst/>
            <a:gdLst/>
            <a:ahLst/>
            <a:cxnLst/>
            <a:rect l="l" t="t" r="r" b="b"/>
            <a:pathLst>
              <a:path w="368" h="350" extrusionOk="0">
                <a:moveTo>
                  <a:pt x="184" y="0"/>
                </a:moveTo>
                <a:lnTo>
                  <a:pt x="229" y="130"/>
                </a:lnTo>
                <a:lnTo>
                  <a:pt x="368" y="133"/>
                </a:lnTo>
                <a:lnTo>
                  <a:pt x="257" y="218"/>
                </a:lnTo>
                <a:lnTo>
                  <a:pt x="297" y="350"/>
                </a:lnTo>
                <a:lnTo>
                  <a:pt x="184" y="272"/>
                </a:lnTo>
                <a:lnTo>
                  <a:pt x="71" y="350"/>
                </a:lnTo>
                <a:lnTo>
                  <a:pt x="111" y="218"/>
                </a:lnTo>
                <a:lnTo>
                  <a:pt x="0" y="133"/>
                </a:lnTo>
                <a:lnTo>
                  <a:pt x="139" y="130"/>
                </a:lnTo>
                <a:lnTo>
                  <a:pt x="18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3936;p102"/>
          <p:cNvSpPr/>
          <p:nvPr/>
        </p:nvSpPr>
        <p:spPr>
          <a:xfrm>
            <a:off x="10684607" y="5899129"/>
            <a:ext cx="556906" cy="378036"/>
          </a:xfrm>
          <a:custGeom>
            <a:avLst/>
            <a:gdLst/>
            <a:ahLst/>
            <a:cxnLst/>
            <a:rect l="l" t="t" r="r" b="b"/>
            <a:pathLst>
              <a:path w="186" h="126" extrusionOk="0">
                <a:moveTo>
                  <a:pt x="135" y="9"/>
                </a:moveTo>
                <a:cubicBezTo>
                  <a:pt x="108" y="9"/>
                  <a:pt x="86" y="30"/>
                  <a:pt x="84" y="57"/>
                </a:cubicBezTo>
                <a:cubicBezTo>
                  <a:pt x="84" y="57"/>
                  <a:pt x="84" y="57"/>
                  <a:pt x="84" y="57"/>
                </a:cubicBezTo>
                <a:cubicBezTo>
                  <a:pt x="84" y="60"/>
                  <a:pt x="84" y="60"/>
                  <a:pt x="84" y="60"/>
                </a:cubicBezTo>
                <a:cubicBezTo>
                  <a:pt x="84" y="66"/>
                  <a:pt x="84" y="66"/>
                  <a:pt x="84" y="66"/>
                </a:cubicBezTo>
                <a:cubicBezTo>
                  <a:pt x="84" y="84"/>
                  <a:pt x="69" y="99"/>
                  <a:pt x="51" y="99"/>
                </a:cubicBezTo>
                <a:cubicBezTo>
                  <a:pt x="33" y="99"/>
                  <a:pt x="18" y="84"/>
                  <a:pt x="18" y="66"/>
                </a:cubicBezTo>
                <a:cubicBezTo>
                  <a:pt x="18" y="48"/>
                  <a:pt x="33" y="33"/>
                  <a:pt x="51" y="33"/>
                </a:cubicBezTo>
                <a:cubicBezTo>
                  <a:pt x="51" y="48"/>
                  <a:pt x="51" y="48"/>
                  <a:pt x="51" y="48"/>
                </a:cubicBezTo>
                <a:cubicBezTo>
                  <a:pt x="87" y="24"/>
                  <a:pt x="87" y="24"/>
                  <a:pt x="87" y="24"/>
                </a:cubicBezTo>
                <a:cubicBezTo>
                  <a:pt x="51" y="0"/>
                  <a:pt x="51" y="0"/>
                  <a:pt x="51" y="0"/>
                </a:cubicBezTo>
                <a:cubicBezTo>
                  <a:pt x="51" y="15"/>
                  <a:pt x="51" y="15"/>
                  <a:pt x="51" y="15"/>
                </a:cubicBezTo>
                <a:cubicBezTo>
                  <a:pt x="23" y="15"/>
                  <a:pt x="0" y="38"/>
                  <a:pt x="0" y="66"/>
                </a:cubicBezTo>
                <a:cubicBezTo>
                  <a:pt x="0" y="94"/>
                  <a:pt x="23" y="117"/>
                  <a:pt x="51" y="117"/>
                </a:cubicBezTo>
                <a:cubicBezTo>
                  <a:pt x="78" y="117"/>
                  <a:pt x="100" y="96"/>
                  <a:pt x="102" y="69"/>
                </a:cubicBezTo>
                <a:cubicBezTo>
                  <a:pt x="102" y="69"/>
                  <a:pt x="102" y="69"/>
                  <a:pt x="102" y="69"/>
                </a:cubicBezTo>
                <a:cubicBezTo>
                  <a:pt x="102" y="66"/>
                  <a:pt x="102" y="66"/>
                  <a:pt x="102" y="66"/>
                </a:cubicBezTo>
                <a:cubicBezTo>
                  <a:pt x="102" y="60"/>
                  <a:pt x="102" y="60"/>
                  <a:pt x="102" y="60"/>
                </a:cubicBezTo>
                <a:cubicBezTo>
                  <a:pt x="102" y="42"/>
                  <a:pt x="117" y="27"/>
                  <a:pt x="135" y="27"/>
                </a:cubicBezTo>
                <a:cubicBezTo>
                  <a:pt x="153" y="27"/>
                  <a:pt x="168" y="42"/>
                  <a:pt x="168" y="60"/>
                </a:cubicBezTo>
                <a:cubicBezTo>
                  <a:pt x="168" y="78"/>
                  <a:pt x="153" y="93"/>
                  <a:pt x="135" y="93"/>
                </a:cubicBezTo>
                <a:cubicBezTo>
                  <a:pt x="135" y="78"/>
                  <a:pt x="135" y="78"/>
                  <a:pt x="135" y="78"/>
                </a:cubicBezTo>
                <a:cubicBezTo>
                  <a:pt x="99" y="102"/>
                  <a:pt x="99" y="102"/>
                  <a:pt x="99" y="102"/>
                </a:cubicBezTo>
                <a:cubicBezTo>
                  <a:pt x="135" y="126"/>
                  <a:pt x="135" y="126"/>
                  <a:pt x="135" y="126"/>
                </a:cubicBezTo>
                <a:cubicBezTo>
                  <a:pt x="135" y="111"/>
                  <a:pt x="135" y="111"/>
                  <a:pt x="135" y="111"/>
                </a:cubicBezTo>
                <a:cubicBezTo>
                  <a:pt x="163" y="111"/>
                  <a:pt x="186" y="88"/>
                  <a:pt x="186" y="60"/>
                </a:cubicBezTo>
                <a:cubicBezTo>
                  <a:pt x="186" y="32"/>
                  <a:pt x="163" y="9"/>
                  <a:pt x="135" y="9"/>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3938;p102"/>
          <p:cNvSpPr/>
          <p:nvPr/>
        </p:nvSpPr>
        <p:spPr>
          <a:xfrm>
            <a:off x="1498463" y="2415968"/>
            <a:ext cx="3033933" cy="1243358"/>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整合性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進行整體性中長程規劃，強化資源綜整與運用</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2" name="Google Shape;3939;p102"/>
          <p:cNvSpPr/>
          <p:nvPr/>
        </p:nvSpPr>
        <p:spPr>
          <a:xfrm>
            <a:off x="7631525" y="2415968"/>
            <a:ext cx="3033933" cy="1243358"/>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支持性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建立長期陪伴協作模式，促進專業對話與深化</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3" name="Google Shape;3940;p102"/>
          <p:cNvSpPr/>
          <p:nvPr/>
        </p:nvSpPr>
        <p:spPr>
          <a:xfrm>
            <a:off x="1498463" y="3823319"/>
            <a:ext cx="3033933" cy="1313997"/>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專業性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重視專業增能活動辦理，形塑成長與研究氛圍</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4" name="Google Shape;3941;p102"/>
          <p:cNvSpPr/>
          <p:nvPr/>
        </p:nvSpPr>
        <p:spPr>
          <a:xfrm>
            <a:off x="7631525" y="3869962"/>
            <a:ext cx="3033933" cy="1267355"/>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有效性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推動歷程成果檢核機制，深化課程教學之成效</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5" name="Google Shape;3942;p102"/>
          <p:cNvSpPr/>
          <p:nvPr/>
        </p:nvSpPr>
        <p:spPr>
          <a:xfrm>
            <a:off x="1498463" y="5383764"/>
            <a:ext cx="3033933" cy="1262760"/>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系統性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建置專業發展支持系統，提升教師之專業知能</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6" name="Google Shape;3943;p102"/>
          <p:cNvSpPr/>
          <p:nvPr/>
        </p:nvSpPr>
        <p:spPr>
          <a:xfrm>
            <a:off x="7631525" y="5383764"/>
            <a:ext cx="3033933" cy="1262759"/>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600"/>
            </a:pPr>
            <a:r>
              <a:rPr lang="zh-TW" altLang="en-US" sz="2000" b="1" dirty="0">
                <a:solidFill>
                  <a:schemeClr val="lt1"/>
                </a:solidFill>
                <a:ea typeface="Calibri"/>
                <a:cs typeface="Calibri"/>
                <a:sym typeface="Calibri"/>
              </a:rPr>
              <a:t>永續性</a:t>
            </a:r>
            <a:endParaRPr lang="en-US" altLang="zh-TW" sz="2000" b="1" dirty="0">
              <a:solidFill>
                <a:schemeClr val="lt1"/>
              </a:solidFill>
              <a:ea typeface="Calibri"/>
              <a:cs typeface="Calibri"/>
              <a:sym typeface="Calibri"/>
            </a:endParaRPr>
          </a:p>
          <a:p>
            <a:pPr lvl="0" algn="ctr">
              <a:lnSpc>
                <a:spcPct val="130000"/>
              </a:lnSpc>
              <a:buClr>
                <a:srgbClr val="000000"/>
              </a:buClr>
              <a:buSzPts val="1600"/>
            </a:pPr>
            <a:r>
              <a:rPr lang="en-US" altLang="zh-TW" dirty="0">
                <a:solidFill>
                  <a:schemeClr val="lt1"/>
                </a:solidFill>
                <a:ea typeface="Calibri"/>
                <a:cs typeface="Calibri"/>
                <a:sym typeface="Calibri"/>
              </a:rPr>
              <a:t>(</a:t>
            </a:r>
            <a:r>
              <a:rPr lang="zh-TW" altLang="en-US" dirty="0">
                <a:solidFill>
                  <a:schemeClr val="lt1"/>
                </a:solidFill>
                <a:ea typeface="Calibri"/>
                <a:cs typeface="Calibri"/>
                <a:sym typeface="Calibri"/>
              </a:rPr>
              <a:t>建立及結合各推動系統，永續地方教育之發展</a:t>
            </a:r>
            <a:r>
              <a:rPr lang="en-US" altLang="zh-TW" dirty="0">
                <a:solidFill>
                  <a:schemeClr val="lt1"/>
                </a:solidFill>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107" name="Google Shape;3904;p101"/>
          <p:cNvSpPr/>
          <p:nvPr/>
        </p:nvSpPr>
        <p:spPr>
          <a:xfrm>
            <a:off x="7525666" y="695642"/>
            <a:ext cx="5094149" cy="1480606"/>
          </a:xfrm>
          <a:prstGeom prst="rect">
            <a:avLst/>
          </a:prstGeom>
          <a:noFill/>
          <a:ln>
            <a:noFill/>
          </a:ln>
        </p:spPr>
        <p:txBody>
          <a:bodyPr spcFirstLastPara="1" wrap="square" lIns="91425" tIns="45700" rIns="91425" bIns="45700" anchor="t" anchorCtr="0">
            <a:noAutofit/>
          </a:bodyPr>
          <a:lstStyle/>
          <a:p>
            <a:pPr lvl="0">
              <a:lnSpc>
                <a:spcPct val="130000"/>
              </a:lnSpc>
              <a:buClr>
                <a:srgbClr val="000000"/>
              </a:buClr>
              <a:buSzPts val="1800"/>
            </a:pPr>
            <a:r>
              <a:rPr lang="zh-TW" altLang="en-US" b="1" dirty="0">
                <a:solidFill>
                  <a:srgbClr val="595959"/>
                </a:solidFill>
                <a:ea typeface="Calibri"/>
                <a:cs typeface="Calibri"/>
                <a:sym typeface="Calibri"/>
              </a:rPr>
              <a:t>目的：</a:t>
            </a:r>
            <a:endParaRPr lang="en-US" altLang="zh-TW" b="1" dirty="0">
              <a:solidFill>
                <a:srgbClr val="595959"/>
              </a:solidFill>
              <a:ea typeface="Calibri"/>
              <a:cs typeface="Calibri"/>
              <a:sym typeface="Calibri"/>
            </a:endParaRPr>
          </a:p>
          <a:p>
            <a:pPr marL="285750" lvl="0" indent="-285750">
              <a:lnSpc>
                <a:spcPct val="130000"/>
              </a:lnSpc>
              <a:buClr>
                <a:srgbClr val="000000"/>
              </a:buClr>
              <a:buSzPts val="1800"/>
              <a:buFont typeface="Arial" panose="020B0604020202020204" pitchFamily="34" charset="0"/>
              <a:buChar char="•"/>
            </a:pPr>
            <a:r>
              <a:rPr lang="zh-TW" altLang="en-US" dirty="0">
                <a:solidFill>
                  <a:srgbClr val="595959"/>
                </a:solidFill>
                <a:ea typeface="Calibri"/>
                <a:cs typeface="Calibri"/>
                <a:sym typeface="Calibri"/>
              </a:rPr>
              <a:t>建構地方政府整體之課程及教學領導機制</a:t>
            </a:r>
            <a:endParaRPr lang="en-US" altLang="zh-TW" dirty="0">
              <a:solidFill>
                <a:srgbClr val="595959"/>
              </a:solidFill>
              <a:ea typeface="Calibri"/>
              <a:cs typeface="Calibri"/>
              <a:sym typeface="Calibri"/>
            </a:endParaRPr>
          </a:p>
          <a:p>
            <a:pPr marL="285750" lvl="0" indent="-285750">
              <a:lnSpc>
                <a:spcPct val="130000"/>
              </a:lnSpc>
              <a:buClr>
                <a:srgbClr val="000000"/>
              </a:buClr>
              <a:buSzPts val="1800"/>
              <a:buFont typeface="Arial" panose="020B0604020202020204" pitchFamily="34" charset="0"/>
              <a:buChar char="•"/>
            </a:pPr>
            <a:r>
              <a:rPr lang="zh-TW" altLang="en-US" dirty="0">
                <a:solidFill>
                  <a:srgbClr val="595959"/>
                </a:solidFill>
                <a:ea typeface="Calibri"/>
                <a:cs typeface="Calibri"/>
                <a:sym typeface="Calibri"/>
              </a:rPr>
              <a:t>建立教師專業發展支持體系</a:t>
            </a:r>
            <a:endParaRPr lang="en-US" altLang="zh-TW" dirty="0">
              <a:solidFill>
                <a:srgbClr val="595959"/>
              </a:solidFill>
              <a:ea typeface="Calibri"/>
              <a:cs typeface="Calibri"/>
              <a:sym typeface="Calibri"/>
            </a:endParaRPr>
          </a:p>
          <a:p>
            <a:pPr marL="285750" lvl="0" indent="-285750">
              <a:lnSpc>
                <a:spcPct val="130000"/>
              </a:lnSpc>
              <a:buClr>
                <a:srgbClr val="000000"/>
              </a:buClr>
              <a:buSzPts val="1800"/>
              <a:buFont typeface="Arial" panose="020B0604020202020204" pitchFamily="34" charset="0"/>
              <a:buChar char="•"/>
            </a:pPr>
            <a:r>
              <a:rPr lang="zh-TW" altLang="en-US" dirty="0">
                <a:solidFill>
                  <a:srgbClr val="595959"/>
                </a:solidFill>
                <a:ea typeface="Calibri"/>
                <a:cs typeface="Calibri"/>
                <a:sym typeface="Calibri"/>
              </a:rPr>
              <a:t>健全國民教育輔導體系之組織及運作</a:t>
            </a:r>
            <a:endParaRPr sz="1400" b="0" i="0" u="none" strike="noStrike" cap="none" dirty="0">
              <a:solidFill>
                <a:srgbClr val="000000"/>
              </a:solidFill>
              <a:latin typeface="Arial"/>
              <a:ea typeface="Arial"/>
              <a:cs typeface="Arial"/>
              <a:sym typeface="Arial"/>
            </a:endParaRPr>
          </a:p>
        </p:txBody>
      </p:sp>
      <p:grpSp>
        <p:nvGrpSpPr>
          <p:cNvPr id="110" name="Google Shape;3379;p90"/>
          <p:cNvGrpSpPr/>
          <p:nvPr/>
        </p:nvGrpSpPr>
        <p:grpSpPr>
          <a:xfrm>
            <a:off x="10697551" y="4262088"/>
            <a:ext cx="502754" cy="511227"/>
            <a:chOff x="6448613" y="5080066"/>
            <a:chExt cx="830729" cy="844729"/>
          </a:xfrm>
          <a:solidFill>
            <a:schemeClr val="bg1"/>
          </a:solidFill>
        </p:grpSpPr>
        <p:sp>
          <p:nvSpPr>
            <p:cNvPr id="111" name="Google Shape;3380;p90"/>
            <p:cNvSpPr/>
            <p:nvPr/>
          </p:nvSpPr>
          <p:spPr>
            <a:xfrm>
              <a:off x="6455614" y="5080066"/>
              <a:ext cx="690718" cy="487703"/>
            </a:xfrm>
            <a:custGeom>
              <a:avLst/>
              <a:gdLst/>
              <a:ahLst/>
              <a:cxnLst/>
              <a:rect l="l" t="t" r="r" b="b"/>
              <a:pathLst>
                <a:path w="125" h="87" extrusionOk="0">
                  <a:moveTo>
                    <a:pt x="122" y="0"/>
                  </a:moveTo>
                  <a:cubicBezTo>
                    <a:pt x="88" y="12"/>
                    <a:pt x="88" y="12"/>
                    <a:pt x="88" y="12"/>
                  </a:cubicBezTo>
                  <a:cubicBezTo>
                    <a:pt x="101" y="20"/>
                    <a:pt x="101" y="20"/>
                    <a:pt x="101" y="20"/>
                  </a:cubicBezTo>
                  <a:cubicBezTo>
                    <a:pt x="87" y="41"/>
                    <a:pt x="67" y="56"/>
                    <a:pt x="42" y="65"/>
                  </a:cubicBezTo>
                  <a:cubicBezTo>
                    <a:pt x="26" y="70"/>
                    <a:pt x="12" y="71"/>
                    <a:pt x="5" y="71"/>
                  </a:cubicBezTo>
                  <a:cubicBezTo>
                    <a:pt x="2" y="71"/>
                    <a:pt x="0" y="71"/>
                    <a:pt x="0" y="71"/>
                  </a:cubicBezTo>
                  <a:cubicBezTo>
                    <a:pt x="0" y="79"/>
                    <a:pt x="0" y="79"/>
                    <a:pt x="0" y="79"/>
                  </a:cubicBezTo>
                  <a:cubicBezTo>
                    <a:pt x="0" y="87"/>
                    <a:pt x="0" y="87"/>
                    <a:pt x="0" y="87"/>
                  </a:cubicBezTo>
                  <a:cubicBezTo>
                    <a:pt x="1" y="87"/>
                    <a:pt x="3" y="87"/>
                    <a:pt x="6" y="87"/>
                  </a:cubicBezTo>
                  <a:cubicBezTo>
                    <a:pt x="14" y="87"/>
                    <a:pt x="29" y="86"/>
                    <a:pt x="46" y="80"/>
                  </a:cubicBezTo>
                  <a:cubicBezTo>
                    <a:pt x="61" y="75"/>
                    <a:pt x="75" y="67"/>
                    <a:pt x="87" y="58"/>
                  </a:cubicBezTo>
                  <a:cubicBezTo>
                    <a:pt x="98" y="50"/>
                    <a:pt x="107" y="40"/>
                    <a:pt x="115" y="28"/>
                  </a:cubicBezTo>
                  <a:cubicBezTo>
                    <a:pt x="125" y="34"/>
                    <a:pt x="125" y="34"/>
                    <a:pt x="125" y="34"/>
                  </a:cubicBezTo>
                  <a:cubicBezTo>
                    <a:pt x="122" y="0"/>
                    <a:pt x="122" y="0"/>
                    <a:pt x="122" y="0"/>
                  </a:cubicBezTo>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3381;p90"/>
            <p:cNvSpPr/>
            <p:nvPr/>
          </p:nvSpPr>
          <p:spPr>
            <a:xfrm>
              <a:off x="6448613" y="5644775"/>
              <a:ext cx="156345" cy="179680"/>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3382;p90"/>
            <p:cNvSpPr/>
            <p:nvPr/>
          </p:nvSpPr>
          <p:spPr>
            <a:xfrm>
              <a:off x="6448613" y="5644775"/>
              <a:ext cx="156345" cy="179680"/>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3383;p90"/>
            <p:cNvSpPr/>
            <p:nvPr/>
          </p:nvSpPr>
          <p:spPr>
            <a:xfrm>
              <a:off x="6637627" y="5588771"/>
              <a:ext cx="161012" cy="235684"/>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3384;p90"/>
            <p:cNvSpPr/>
            <p:nvPr/>
          </p:nvSpPr>
          <p:spPr>
            <a:xfrm>
              <a:off x="6637627" y="5588771"/>
              <a:ext cx="161012" cy="235684"/>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3385;p90"/>
            <p:cNvSpPr/>
            <p:nvPr/>
          </p:nvSpPr>
          <p:spPr>
            <a:xfrm>
              <a:off x="6824308" y="5504764"/>
              <a:ext cx="161012" cy="319690"/>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3386;p90"/>
            <p:cNvSpPr/>
            <p:nvPr/>
          </p:nvSpPr>
          <p:spPr>
            <a:xfrm>
              <a:off x="6824308" y="5504764"/>
              <a:ext cx="161012" cy="319690"/>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3387;p90"/>
            <p:cNvSpPr/>
            <p:nvPr/>
          </p:nvSpPr>
          <p:spPr>
            <a:xfrm>
              <a:off x="7013322" y="5381088"/>
              <a:ext cx="161012" cy="443366"/>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3388;p90"/>
            <p:cNvSpPr/>
            <p:nvPr/>
          </p:nvSpPr>
          <p:spPr>
            <a:xfrm>
              <a:off x="7013322" y="5381088"/>
              <a:ext cx="161012" cy="443366"/>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3389;p90"/>
            <p:cNvSpPr/>
            <p:nvPr/>
          </p:nvSpPr>
          <p:spPr>
            <a:xfrm>
              <a:off x="6448613" y="5080066"/>
              <a:ext cx="830729" cy="844729"/>
            </a:xfrm>
            <a:custGeom>
              <a:avLst/>
              <a:gdLst/>
              <a:ahLst/>
              <a:cxnLst/>
              <a:rect l="l" t="t" r="r" b="b"/>
              <a:pathLst>
                <a:path w="150" h="151" extrusionOk="0">
                  <a:moveTo>
                    <a:pt x="144" y="0"/>
                  </a:moveTo>
                  <a:cubicBezTo>
                    <a:pt x="144" y="0"/>
                    <a:pt x="144" y="0"/>
                    <a:pt x="144" y="0"/>
                  </a:cubicBezTo>
                  <a:cubicBezTo>
                    <a:pt x="144" y="0"/>
                    <a:pt x="144" y="0"/>
                    <a:pt x="144" y="0"/>
                  </a:cubicBezTo>
                  <a:cubicBezTo>
                    <a:pt x="142" y="0"/>
                    <a:pt x="141" y="0"/>
                    <a:pt x="140" y="1"/>
                  </a:cubicBezTo>
                  <a:cubicBezTo>
                    <a:pt x="139" y="2"/>
                    <a:pt x="138" y="4"/>
                    <a:pt x="138" y="6"/>
                  </a:cubicBezTo>
                  <a:cubicBezTo>
                    <a:pt x="138" y="9"/>
                    <a:pt x="140" y="11"/>
                    <a:pt x="142" y="12"/>
                  </a:cubicBezTo>
                  <a:cubicBezTo>
                    <a:pt x="142" y="144"/>
                    <a:pt x="142" y="144"/>
                    <a:pt x="142" y="144"/>
                  </a:cubicBezTo>
                  <a:cubicBezTo>
                    <a:pt x="12" y="144"/>
                    <a:pt x="12" y="144"/>
                    <a:pt x="12" y="144"/>
                  </a:cubicBezTo>
                  <a:cubicBezTo>
                    <a:pt x="11" y="141"/>
                    <a:pt x="8" y="139"/>
                    <a:pt x="6" y="139"/>
                  </a:cubicBezTo>
                  <a:cubicBezTo>
                    <a:pt x="2" y="139"/>
                    <a:pt x="0" y="142"/>
                    <a:pt x="0" y="145"/>
                  </a:cubicBezTo>
                  <a:cubicBezTo>
                    <a:pt x="0" y="146"/>
                    <a:pt x="0" y="146"/>
                    <a:pt x="0" y="146"/>
                  </a:cubicBezTo>
                  <a:cubicBezTo>
                    <a:pt x="0" y="149"/>
                    <a:pt x="3" y="151"/>
                    <a:pt x="6" y="151"/>
                  </a:cubicBezTo>
                  <a:cubicBezTo>
                    <a:pt x="8" y="151"/>
                    <a:pt x="11" y="150"/>
                    <a:pt x="12" y="147"/>
                  </a:cubicBezTo>
                  <a:cubicBezTo>
                    <a:pt x="145" y="147"/>
                    <a:pt x="145" y="147"/>
                    <a:pt x="145" y="147"/>
                  </a:cubicBezTo>
                  <a:cubicBezTo>
                    <a:pt x="145" y="12"/>
                    <a:pt x="145" y="12"/>
                    <a:pt x="145" y="12"/>
                  </a:cubicBezTo>
                  <a:cubicBezTo>
                    <a:pt x="148" y="11"/>
                    <a:pt x="150" y="9"/>
                    <a:pt x="150" y="6"/>
                  </a:cubicBezTo>
                  <a:cubicBezTo>
                    <a:pt x="150" y="2"/>
                    <a:pt x="147" y="0"/>
                    <a:pt x="144" y="0"/>
                  </a:cubicBezTo>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2" name="Google Shape;2979;p80"/>
          <p:cNvGrpSpPr/>
          <p:nvPr/>
        </p:nvGrpSpPr>
        <p:grpSpPr>
          <a:xfrm>
            <a:off x="925996" y="5775648"/>
            <a:ext cx="572451" cy="569837"/>
            <a:chOff x="1901528" y="2850198"/>
            <a:chExt cx="1043555" cy="1038790"/>
          </a:xfrm>
        </p:grpSpPr>
        <p:sp>
          <p:nvSpPr>
            <p:cNvPr id="123" name="Google Shape;2980;p80"/>
            <p:cNvSpPr/>
            <p:nvPr/>
          </p:nvSpPr>
          <p:spPr>
            <a:xfrm>
              <a:off x="1901528" y="2850198"/>
              <a:ext cx="614697" cy="624227"/>
            </a:xfrm>
            <a:custGeom>
              <a:avLst/>
              <a:gdLst/>
              <a:ahLst/>
              <a:cxnLst/>
              <a:rect l="l" t="t" r="r" b="b"/>
              <a:pathLst>
                <a:path w="109" h="110" extrusionOk="0">
                  <a:moveTo>
                    <a:pt x="12" y="67"/>
                  </a:moveTo>
                  <a:cubicBezTo>
                    <a:pt x="13" y="70"/>
                    <a:pt x="14" y="73"/>
                    <a:pt x="16" y="76"/>
                  </a:cubicBezTo>
                  <a:cubicBezTo>
                    <a:pt x="11" y="82"/>
                    <a:pt x="11" y="82"/>
                    <a:pt x="11" y="82"/>
                  </a:cubicBezTo>
                  <a:cubicBezTo>
                    <a:pt x="9" y="84"/>
                    <a:pt x="10" y="87"/>
                    <a:pt x="11" y="89"/>
                  </a:cubicBezTo>
                  <a:cubicBezTo>
                    <a:pt x="20" y="98"/>
                    <a:pt x="20" y="98"/>
                    <a:pt x="20" y="98"/>
                  </a:cubicBezTo>
                  <a:cubicBezTo>
                    <a:pt x="22" y="99"/>
                    <a:pt x="24" y="99"/>
                    <a:pt x="26" y="98"/>
                  </a:cubicBezTo>
                  <a:cubicBezTo>
                    <a:pt x="32" y="93"/>
                    <a:pt x="32" y="93"/>
                    <a:pt x="32" y="93"/>
                  </a:cubicBezTo>
                  <a:cubicBezTo>
                    <a:pt x="36" y="95"/>
                    <a:pt x="39" y="96"/>
                    <a:pt x="42" y="97"/>
                  </a:cubicBezTo>
                  <a:cubicBezTo>
                    <a:pt x="43" y="105"/>
                    <a:pt x="43" y="105"/>
                    <a:pt x="43" y="105"/>
                  </a:cubicBezTo>
                  <a:cubicBezTo>
                    <a:pt x="44" y="108"/>
                    <a:pt x="46" y="110"/>
                    <a:pt x="48" y="110"/>
                  </a:cubicBezTo>
                  <a:cubicBezTo>
                    <a:pt x="60" y="110"/>
                    <a:pt x="60" y="110"/>
                    <a:pt x="60" y="110"/>
                  </a:cubicBezTo>
                  <a:cubicBezTo>
                    <a:pt x="63" y="110"/>
                    <a:pt x="65" y="108"/>
                    <a:pt x="65" y="105"/>
                  </a:cubicBezTo>
                  <a:cubicBezTo>
                    <a:pt x="66" y="98"/>
                    <a:pt x="66" y="98"/>
                    <a:pt x="66" y="98"/>
                  </a:cubicBezTo>
                  <a:cubicBezTo>
                    <a:pt x="70" y="97"/>
                    <a:pt x="73" y="95"/>
                    <a:pt x="77" y="93"/>
                  </a:cubicBezTo>
                  <a:cubicBezTo>
                    <a:pt x="83" y="98"/>
                    <a:pt x="83" y="98"/>
                    <a:pt x="83" y="98"/>
                  </a:cubicBezTo>
                  <a:cubicBezTo>
                    <a:pt x="85" y="100"/>
                    <a:pt x="87" y="99"/>
                    <a:pt x="89" y="98"/>
                  </a:cubicBezTo>
                  <a:cubicBezTo>
                    <a:pt x="98" y="89"/>
                    <a:pt x="98" y="89"/>
                    <a:pt x="98" y="89"/>
                  </a:cubicBezTo>
                  <a:cubicBezTo>
                    <a:pt x="99" y="87"/>
                    <a:pt x="100" y="85"/>
                    <a:pt x="98" y="83"/>
                  </a:cubicBezTo>
                  <a:cubicBezTo>
                    <a:pt x="93" y="77"/>
                    <a:pt x="93" y="77"/>
                    <a:pt x="93" y="77"/>
                  </a:cubicBezTo>
                  <a:cubicBezTo>
                    <a:pt x="95" y="73"/>
                    <a:pt x="97" y="70"/>
                    <a:pt x="98" y="66"/>
                  </a:cubicBezTo>
                  <a:cubicBezTo>
                    <a:pt x="105" y="65"/>
                    <a:pt x="105" y="65"/>
                    <a:pt x="105" y="65"/>
                  </a:cubicBezTo>
                  <a:cubicBezTo>
                    <a:pt x="107" y="65"/>
                    <a:pt x="109" y="63"/>
                    <a:pt x="109" y="60"/>
                  </a:cubicBezTo>
                  <a:cubicBezTo>
                    <a:pt x="109" y="49"/>
                    <a:pt x="109" y="49"/>
                    <a:pt x="109" y="49"/>
                  </a:cubicBezTo>
                  <a:cubicBezTo>
                    <a:pt x="109" y="46"/>
                    <a:pt x="107" y="44"/>
                    <a:pt x="105" y="44"/>
                  </a:cubicBezTo>
                  <a:cubicBezTo>
                    <a:pt x="98" y="43"/>
                    <a:pt x="98" y="43"/>
                    <a:pt x="98" y="43"/>
                  </a:cubicBezTo>
                  <a:cubicBezTo>
                    <a:pt x="97" y="39"/>
                    <a:pt x="95" y="36"/>
                    <a:pt x="94" y="32"/>
                  </a:cubicBezTo>
                  <a:cubicBezTo>
                    <a:pt x="98" y="27"/>
                    <a:pt x="98" y="27"/>
                    <a:pt x="98" y="27"/>
                  </a:cubicBezTo>
                  <a:cubicBezTo>
                    <a:pt x="100" y="25"/>
                    <a:pt x="99" y="22"/>
                    <a:pt x="98" y="20"/>
                  </a:cubicBezTo>
                  <a:cubicBezTo>
                    <a:pt x="89" y="12"/>
                    <a:pt x="89" y="12"/>
                    <a:pt x="89" y="12"/>
                  </a:cubicBezTo>
                  <a:cubicBezTo>
                    <a:pt x="87" y="10"/>
                    <a:pt x="85" y="10"/>
                    <a:pt x="83" y="12"/>
                  </a:cubicBezTo>
                  <a:cubicBezTo>
                    <a:pt x="77" y="16"/>
                    <a:pt x="77" y="16"/>
                    <a:pt x="77" y="16"/>
                  </a:cubicBezTo>
                  <a:cubicBezTo>
                    <a:pt x="74" y="14"/>
                    <a:pt x="70" y="12"/>
                    <a:pt x="66" y="11"/>
                  </a:cubicBezTo>
                  <a:cubicBezTo>
                    <a:pt x="66" y="4"/>
                    <a:pt x="66" y="4"/>
                    <a:pt x="66" y="4"/>
                  </a:cubicBezTo>
                  <a:cubicBezTo>
                    <a:pt x="65" y="2"/>
                    <a:pt x="63" y="0"/>
                    <a:pt x="61" y="0"/>
                  </a:cubicBezTo>
                  <a:cubicBezTo>
                    <a:pt x="49" y="0"/>
                    <a:pt x="49" y="0"/>
                    <a:pt x="49" y="0"/>
                  </a:cubicBezTo>
                  <a:cubicBezTo>
                    <a:pt x="46" y="0"/>
                    <a:pt x="44" y="2"/>
                    <a:pt x="44" y="4"/>
                  </a:cubicBezTo>
                  <a:cubicBezTo>
                    <a:pt x="43" y="11"/>
                    <a:pt x="43" y="11"/>
                    <a:pt x="43" y="11"/>
                  </a:cubicBezTo>
                  <a:cubicBezTo>
                    <a:pt x="39" y="12"/>
                    <a:pt x="35" y="14"/>
                    <a:pt x="32" y="16"/>
                  </a:cubicBezTo>
                  <a:cubicBezTo>
                    <a:pt x="26" y="12"/>
                    <a:pt x="26" y="12"/>
                    <a:pt x="26" y="12"/>
                  </a:cubicBezTo>
                  <a:cubicBezTo>
                    <a:pt x="24" y="10"/>
                    <a:pt x="22" y="10"/>
                    <a:pt x="20" y="12"/>
                  </a:cubicBezTo>
                  <a:cubicBezTo>
                    <a:pt x="11" y="20"/>
                    <a:pt x="11" y="20"/>
                    <a:pt x="11" y="20"/>
                  </a:cubicBezTo>
                  <a:cubicBezTo>
                    <a:pt x="10" y="22"/>
                    <a:pt x="9" y="25"/>
                    <a:pt x="11" y="27"/>
                  </a:cubicBezTo>
                  <a:cubicBezTo>
                    <a:pt x="16" y="33"/>
                    <a:pt x="16" y="33"/>
                    <a:pt x="16" y="33"/>
                  </a:cubicBezTo>
                  <a:cubicBezTo>
                    <a:pt x="14" y="36"/>
                    <a:pt x="12" y="40"/>
                    <a:pt x="11" y="43"/>
                  </a:cubicBezTo>
                  <a:cubicBezTo>
                    <a:pt x="4" y="44"/>
                    <a:pt x="4" y="44"/>
                    <a:pt x="4" y="44"/>
                  </a:cubicBezTo>
                  <a:cubicBezTo>
                    <a:pt x="2" y="44"/>
                    <a:pt x="0" y="47"/>
                    <a:pt x="0" y="49"/>
                  </a:cubicBezTo>
                  <a:cubicBezTo>
                    <a:pt x="0" y="61"/>
                    <a:pt x="0" y="61"/>
                    <a:pt x="0" y="61"/>
                  </a:cubicBezTo>
                  <a:cubicBezTo>
                    <a:pt x="0" y="63"/>
                    <a:pt x="2" y="66"/>
                    <a:pt x="4" y="66"/>
                  </a:cubicBezTo>
                  <a:lnTo>
                    <a:pt x="12" y="67"/>
                  </a:lnTo>
                  <a:close/>
                  <a:moveTo>
                    <a:pt x="55" y="35"/>
                  </a:moveTo>
                  <a:cubicBezTo>
                    <a:pt x="66" y="35"/>
                    <a:pt x="74" y="44"/>
                    <a:pt x="74" y="54"/>
                  </a:cubicBezTo>
                  <a:cubicBezTo>
                    <a:pt x="74" y="65"/>
                    <a:pt x="66" y="74"/>
                    <a:pt x="55" y="74"/>
                  </a:cubicBezTo>
                  <a:cubicBezTo>
                    <a:pt x="44" y="74"/>
                    <a:pt x="35" y="65"/>
                    <a:pt x="35" y="54"/>
                  </a:cubicBezTo>
                  <a:cubicBezTo>
                    <a:pt x="35" y="44"/>
                    <a:pt x="44" y="35"/>
                    <a:pt x="55" y="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2981;p80"/>
            <p:cNvSpPr/>
            <p:nvPr/>
          </p:nvSpPr>
          <p:spPr>
            <a:xfrm>
              <a:off x="2430453" y="3169459"/>
              <a:ext cx="514630" cy="514630"/>
            </a:xfrm>
            <a:custGeom>
              <a:avLst/>
              <a:gdLst/>
              <a:ahLst/>
              <a:cxnLst/>
              <a:rect l="l" t="t" r="r" b="b"/>
              <a:pathLst>
                <a:path w="91" h="91" extrusionOk="0">
                  <a:moveTo>
                    <a:pt x="78" y="14"/>
                  </a:moveTo>
                  <a:cubicBezTo>
                    <a:pt x="72" y="8"/>
                    <a:pt x="72" y="8"/>
                    <a:pt x="72" y="8"/>
                  </a:cubicBezTo>
                  <a:cubicBezTo>
                    <a:pt x="70" y="7"/>
                    <a:pt x="67" y="7"/>
                    <a:pt x="65" y="9"/>
                  </a:cubicBezTo>
                  <a:cubicBezTo>
                    <a:pt x="62" y="12"/>
                    <a:pt x="62" y="12"/>
                    <a:pt x="62" y="12"/>
                  </a:cubicBezTo>
                  <a:cubicBezTo>
                    <a:pt x="59" y="10"/>
                    <a:pt x="56" y="9"/>
                    <a:pt x="52" y="9"/>
                  </a:cubicBezTo>
                  <a:cubicBezTo>
                    <a:pt x="51" y="4"/>
                    <a:pt x="51" y="4"/>
                    <a:pt x="51" y="4"/>
                  </a:cubicBezTo>
                  <a:cubicBezTo>
                    <a:pt x="51" y="2"/>
                    <a:pt x="49" y="0"/>
                    <a:pt x="46" y="0"/>
                  </a:cubicBezTo>
                  <a:cubicBezTo>
                    <a:pt x="38" y="1"/>
                    <a:pt x="38" y="1"/>
                    <a:pt x="38" y="1"/>
                  </a:cubicBezTo>
                  <a:cubicBezTo>
                    <a:pt x="35" y="1"/>
                    <a:pt x="33" y="3"/>
                    <a:pt x="33" y="6"/>
                  </a:cubicBezTo>
                  <a:cubicBezTo>
                    <a:pt x="33" y="10"/>
                    <a:pt x="33" y="10"/>
                    <a:pt x="33" y="10"/>
                  </a:cubicBezTo>
                  <a:cubicBezTo>
                    <a:pt x="30" y="12"/>
                    <a:pt x="27" y="13"/>
                    <a:pt x="24" y="15"/>
                  </a:cubicBezTo>
                  <a:cubicBezTo>
                    <a:pt x="20" y="12"/>
                    <a:pt x="20" y="12"/>
                    <a:pt x="20" y="12"/>
                  </a:cubicBezTo>
                  <a:cubicBezTo>
                    <a:pt x="18" y="11"/>
                    <a:pt x="15" y="11"/>
                    <a:pt x="14" y="13"/>
                  </a:cubicBezTo>
                  <a:cubicBezTo>
                    <a:pt x="9" y="20"/>
                    <a:pt x="9" y="20"/>
                    <a:pt x="9" y="20"/>
                  </a:cubicBezTo>
                  <a:cubicBezTo>
                    <a:pt x="7" y="21"/>
                    <a:pt x="7" y="24"/>
                    <a:pt x="9" y="26"/>
                  </a:cubicBezTo>
                  <a:cubicBezTo>
                    <a:pt x="12" y="30"/>
                    <a:pt x="12" y="30"/>
                    <a:pt x="12" y="30"/>
                  </a:cubicBezTo>
                  <a:cubicBezTo>
                    <a:pt x="11" y="33"/>
                    <a:pt x="10" y="36"/>
                    <a:pt x="10" y="39"/>
                  </a:cubicBezTo>
                  <a:cubicBezTo>
                    <a:pt x="4" y="40"/>
                    <a:pt x="4" y="40"/>
                    <a:pt x="4" y="40"/>
                  </a:cubicBezTo>
                  <a:cubicBezTo>
                    <a:pt x="2" y="40"/>
                    <a:pt x="0" y="43"/>
                    <a:pt x="0" y="45"/>
                  </a:cubicBezTo>
                  <a:cubicBezTo>
                    <a:pt x="1" y="53"/>
                    <a:pt x="1" y="53"/>
                    <a:pt x="1" y="53"/>
                  </a:cubicBezTo>
                  <a:cubicBezTo>
                    <a:pt x="1" y="56"/>
                    <a:pt x="3" y="58"/>
                    <a:pt x="6" y="58"/>
                  </a:cubicBezTo>
                  <a:cubicBezTo>
                    <a:pt x="12" y="58"/>
                    <a:pt x="12" y="58"/>
                    <a:pt x="12" y="58"/>
                  </a:cubicBezTo>
                  <a:cubicBezTo>
                    <a:pt x="13" y="61"/>
                    <a:pt x="14" y="63"/>
                    <a:pt x="16" y="66"/>
                  </a:cubicBezTo>
                  <a:cubicBezTo>
                    <a:pt x="12" y="70"/>
                    <a:pt x="12" y="70"/>
                    <a:pt x="12" y="70"/>
                  </a:cubicBezTo>
                  <a:cubicBezTo>
                    <a:pt x="11" y="72"/>
                    <a:pt x="11" y="75"/>
                    <a:pt x="13" y="77"/>
                  </a:cubicBezTo>
                  <a:cubicBezTo>
                    <a:pt x="20" y="82"/>
                    <a:pt x="20" y="82"/>
                    <a:pt x="20" y="82"/>
                  </a:cubicBezTo>
                  <a:cubicBezTo>
                    <a:pt x="21" y="84"/>
                    <a:pt x="24" y="84"/>
                    <a:pt x="26" y="82"/>
                  </a:cubicBezTo>
                  <a:cubicBezTo>
                    <a:pt x="30" y="78"/>
                    <a:pt x="30" y="78"/>
                    <a:pt x="30" y="78"/>
                  </a:cubicBezTo>
                  <a:cubicBezTo>
                    <a:pt x="33" y="79"/>
                    <a:pt x="36" y="80"/>
                    <a:pt x="39" y="81"/>
                  </a:cubicBezTo>
                  <a:cubicBezTo>
                    <a:pt x="40" y="86"/>
                    <a:pt x="40" y="86"/>
                    <a:pt x="40" y="86"/>
                  </a:cubicBezTo>
                  <a:cubicBezTo>
                    <a:pt x="40" y="89"/>
                    <a:pt x="43" y="91"/>
                    <a:pt x="45" y="90"/>
                  </a:cubicBezTo>
                  <a:cubicBezTo>
                    <a:pt x="53" y="90"/>
                    <a:pt x="53" y="90"/>
                    <a:pt x="53" y="90"/>
                  </a:cubicBezTo>
                  <a:cubicBezTo>
                    <a:pt x="56" y="89"/>
                    <a:pt x="58" y="87"/>
                    <a:pt x="58" y="85"/>
                  </a:cubicBezTo>
                  <a:cubicBezTo>
                    <a:pt x="58" y="79"/>
                    <a:pt x="58" y="79"/>
                    <a:pt x="58" y="79"/>
                  </a:cubicBezTo>
                  <a:cubicBezTo>
                    <a:pt x="61" y="78"/>
                    <a:pt x="64" y="77"/>
                    <a:pt x="66" y="75"/>
                  </a:cubicBezTo>
                  <a:cubicBezTo>
                    <a:pt x="71" y="78"/>
                    <a:pt x="71" y="78"/>
                    <a:pt x="71" y="78"/>
                  </a:cubicBezTo>
                  <a:cubicBezTo>
                    <a:pt x="73" y="80"/>
                    <a:pt x="76" y="79"/>
                    <a:pt x="77" y="77"/>
                  </a:cubicBezTo>
                  <a:cubicBezTo>
                    <a:pt x="83" y="71"/>
                    <a:pt x="83" y="71"/>
                    <a:pt x="83" y="71"/>
                  </a:cubicBezTo>
                  <a:cubicBezTo>
                    <a:pt x="84" y="69"/>
                    <a:pt x="84" y="66"/>
                    <a:pt x="82" y="64"/>
                  </a:cubicBezTo>
                  <a:cubicBezTo>
                    <a:pt x="79" y="61"/>
                    <a:pt x="79" y="61"/>
                    <a:pt x="79" y="61"/>
                  </a:cubicBezTo>
                  <a:cubicBezTo>
                    <a:pt x="80" y="58"/>
                    <a:pt x="81" y="55"/>
                    <a:pt x="82" y="52"/>
                  </a:cubicBezTo>
                  <a:cubicBezTo>
                    <a:pt x="87" y="51"/>
                    <a:pt x="87" y="51"/>
                    <a:pt x="87" y="51"/>
                  </a:cubicBezTo>
                  <a:cubicBezTo>
                    <a:pt x="89" y="50"/>
                    <a:pt x="91" y="48"/>
                    <a:pt x="91" y="45"/>
                  </a:cubicBezTo>
                  <a:cubicBezTo>
                    <a:pt x="90" y="37"/>
                    <a:pt x="90" y="37"/>
                    <a:pt x="90" y="37"/>
                  </a:cubicBezTo>
                  <a:cubicBezTo>
                    <a:pt x="90" y="35"/>
                    <a:pt x="88" y="33"/>
                    <a:pt x="85" y="33"/>
                  </a:cubicBezTo>
                  <a:cubicBezTo>
                    <a:pt x="80" y="33"/>
                    <a:pt x="80" y="33"/>
                    <a:pt x="80" y="33"/>
                  </a:cubicBezTo>
                  <a:cubicBezTo>
                    <a:pt x="79" y="30"/>
                    <a:pt x="78" y="27"/>
                    <a:pt x="76" y="24"/>
                  </a:cubicBezTo>
                  <a:cubicBezTo>
                    <a:pt x="79" y="20"/>
                    <a:pt x="79" y="20"/>
                    <a:pt x="79" y="20"/>
                  </a:cubicBezTo>
                  <a:cubicBezTo>
                    <a:pt x="80" y="18"/>
                    <a:pt x="80" y="15"/>
                    <a:pt x="78" y="14"/>
                  </a:cubicBezTo>
                  <a:close/>
                  <a:moveTo>
                    <a:pt x="47" y="61"/>
                  </a:moveTo>
                  <a:cubicBezTo>
                    <a:pt x="38" y="62"/>
                    <a:pt x="30" y="55"/>
                    <a:pt x="30" y="46"/>
                  </a:cubicBezTo>
                  <a:cubicBezTo>
                    <a:pt x="29" y="37"/>
                    <a:pt x="36" y="30"/>
                    <a:pt x="44" y="29"/>
                  </a:cubicBezTo>
                  <a:cubicBezTo>
                    <a:pt x="53" y="28"/>
                    <a:pt x="61" y="35"/>
                    <a:pt x="62" y="44"/>
                  </a:cubicBezTo>
                  <a:cubicBezTo>
                    <a:pt x="62" y="52"/>
                    <a:pt x="56" y="60"/>
                    <a:pt x="47" y="6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2982;p80"/>
            <p:cNvSpPr/>
            <p:nvPr/>
          </p:nvSpPr>
          <p:spPr>
            <a:xfrm>
              <a:off x="2104044" y="3474425"/>
              <a:ext cx="412180" cy="414563"/>
            </a:xfrm>
            <a:custGeom>
              <a:avLst/>
              <a:gdLst/>
              <a:ahLst/>
              <a:cxnLst/>
              <a:rect l="l" t="t" r="r" b="b"/>
              <a:pathLst>
                <a:path w="73" h="73" extrusionOk="0">
                  <a:moveTo>
                    <a:pt x="4" y="29"/>
                  </a:moveTo>
                  <a:cubicBezTo>
                    <a:pt x="2" y="29"/>
                    <a:pt x="0" y="31"/>
                    <a:pt x="0" y="34"/>
                  </a:cubicBezTo>
                  <a:cubicBezTo>
                    <a:pt x="0" y="39"/>
                    <a:pt x="0" y="39"/>
                    <a:pt x="0" y="39"/>
                  </a:cubicBezTo>
                  <a:cubicBezTo>
                    <a:pt x="0" y="41"/>
                    <a:pt x="2" y="43"/>
                    <a:pt x="4" y="44"/>
                  </a:cubicBezTo>
                  <a:cubicBezTo>
                    <a:pt x="8" y="44"/>
                    <a:pt x="8" y="44"/>
                    <a:pt x="8" y="44"/>
                  </a:cubicBezTo>
                  <a:cubicBezTo>
                    <a:pt x="8" y="46"/>
                    <a:pt x="9" y="49"/>
                    <a:pt x="10" y="51"/>
                  </a:cubicBezTo>
                  <a:cubicBezTo>
                    <a:pt x="8" y="53"/>
                    <a:pt x="8" y="53"/>
                    <a:pt x="8" y="53"/>
                  </a:cubicBezTo>
                  <a:cubicBezTo>
                    <a:pt x="7" y="55"/>
                    <a:pt x="7" y="58"/>
                    <a:pt x="8" y="60"/>
                  </a:cubicBezTo>
                  <a:cubicBezTo>
                    <a:pt x="12" y="64"/>
                    <a:pt x="12" y="64"/>
                    <a:pt x="12" y="64"/>
                  </a:cubicBezTo>
                  <a:cubicBezTo>
                    <a:pt x="14" y="65"/>
                    <a:pt x="16" y="66"/>
                    <a:pt x="18" y="64"/>
                  </a:cubicBezTo>
                  <a:cubicBezTo>
                    <a:pt x="21" y="62"/>
                    <a:pt x="21" y="62"/>
                    <a:pt x="21" y="62"/>
                  </a:cubicBezTo>
                  <a:cubicBezTo>
                    <a:pt x="24" y="63"/>
                    <a:pt x="26" y="64"/>
                    <a:pt x="28" y="65"/>
                  </a:cubicBezTo>
                  <a:cubicBezTo>
                    <a:pt x="28" y="69"/>
                    <a:pt x="28" y="69"/>
                    <a:pt x="28" y="69"/>
                  </a:cubicBezTo>
                  <a:cubicBezTo>
                    <a:pt x="29" y="71"/>
                    <a:pt x="31" y="73"/>
                    <a:pt x="33" y="73"/>
                  </a:cubicBezTo>
                  <a:cubicBezTo>
                    <a:pt x="38" y="73"/>
                    <a:pt x="38" y="73"/>
                    <a:pt x="38" y="73"/>
                  </a:cubicBezTo>
                  <a:cubicBezTo>
                    <a:pt x="41" y="73"/>
                    <a:pt x="43" y="71"/>
                    <a:pt x="43" y="69"/>
                  </a:cubicBezTo>
                  <a:cubicBezTo>
                    <a:pt x="44" y="65"/>
                    <a:pt x="44" y="65"/>
                    <a:pt x="44" y="65"/>
                  </a:cubicBezTo>
                  <a:cubicBezTo>
                    <a:pt x="46" y="64"/>
                    <a:pt x="49" y="64"/>
                    <a:pt x="51" y="62"/>
                  </a:cubicBezTo>
                  <a:cubicBezTo>
                    <a:pt x="54" y="65"/>
                    <a:pt x="54" y="65"/>
                    <a:pt x="54" y="65"/>
                  </a:cubicBezTo>
                  <a:cubicBezTo>
                    <a:pt x="56" y="66"/>
                    <a:pt x="58" y="66"/>
                    <a:pt x="60" y="64"/>
                  </a:cubicBezTo>
                  <a:cubicBezTo>
                    <a:pt x="64" y="61"/>
                    <a:pt x="64" y="61"/>
                    <a:pt x="64" y="61"/>
                  </a:cubicBezTo>
                  <a:cubicBezTo>
                    <a:pt x="66" y="59"/>
                    <a:pt x="66" y="56"/>
                    <a:pt x="64" y="54"/>
                  </a:cubicBezTo>
                  <a:cubicBezTo>
                    <a:pt x="62" y="51"/>
                    <a:pt x="62" y="51"/>
                    <a:pt x="62" y="51"/>
                  </a:cubicBezTo>
                  <a:cubicBezTo>
                    <a:pt x="64" y="49"/>
                    <a:pt x="65" y="47"/>
                    <a:pt x="65" y="44"/>
                  </a:cubicBezTo>
                  <a:cubicBezTo>
                    <a:pt x="68" y="44"/>
                    <a:pt x="68" y="44"/>
                    <a:pt x="68" y="44"/>
                  </a:cubicBezTo>
                  <a:cubicBezTo>
                    <a:pt x="71" y="44"/>
                    <a:pt x="73" y="42"/>
                    <a:pt x="73" y="39"/>
                  </a:cubicBezTo>
                  <a:cubicBezTo>
                    <a:pt x="73" y="34"/>
                    <a:pt x="73" y="34"/>
                    <a:pt x="73" y="34"/>
                  </a:cubicBezTo>
                  <a:cubicBezTo>
                    <a:pt x="73" y="32"/>
                    <a:pt x="71" y="30"/>
                    <a:pt x="69" y="29"/>
                  </a:cubicBezTo>
                  <a:cubicBezTo>
                    <a:pt x="65" y="29"/>
                    <a:pt x="65" y="29"/>
                    <a:pt x="65" y="29"/>
                  </a:cubicBezTo>
                  <a:cubicBezTo>
                    <a:pt x="65" y="26"/>
                    <a:pt x="64" y="24"/>
                    <a:pt x="63" y="22"/>
                  </a:cubicBezTo>
                  <a:cubicBezTo>
                    <a:pt x="65" y="19"/>
                    <a:pt x="65" y="19"/>
                    <a:pt x="65" y="19"/>
                  </a:cubicBezTo>
                  <a:cubicBezTo>
                    <a:pt x="66" y="17"/>
                    <a:pt x="66" y="15"/>
                    <a:pt x="64" y="13"/>
                  </a:cubicBezTo>
                  <a:cubicBezTo>
                    <a:pt x="61" y="9"/>
                    <a:pt x="61" y="9"/>
                    <a:pt x="61" y="9"/>
                  </a:cubicBezTo>
                  <a:cubicBezTo>
                    <a:pt x="59" y="7"/>
                    <a:pt x="56" y="7"/>
                    <a:pt x="54" y="9"/>
                  </a:cubicBezTo>
                  <a:cubicBezTo>
                    <a:pt x="52" y="11"/>
                    <a:pt x="52" y="11"/>
                    <a:pt x="52" y="11"/>
                  </a:cubicBezTo>
                  <a:cubicBezTo>
                    <a:pt x="50" y="9"/>
                    <a:pt x="47" y="8"/>
                    <a:pt x="45" y="8"/>
                  </a:cubicBezTo>
                  <a:cubicBezTo>
                    <a:pt x="44" y="4"/>
                    <a:pt x="44" y="4"/>
                    <a:pt x="44" y="4"/>
                  </a:cubicBezTo>
                  <a:cubicBezTo>
                    <a:pt x="44" y="2"/>
                    <a:pt x="42" y="0"/>
                    <a:pt x="40" y="0"/>
                  </a:cubicBezTo>
                  <a:cubicBezTo>
                    <a:pt x="35" y="0"/>
                    <a:pt x="35" y="0"/>
                    <a:pt x="35" y="0"/>
                  </a:cubicBezTo>
                  <a:cubicBezTo>
                    <a:pt x="32" y="0"/>
                    <a:pt x="30" y="2"/>
                    <a:pt x="30" y="4"/>
                  </a:cubicBezTo>
                  <a:cubicBezTo>
                    <a:pt x="29" y="7"/>
                    <a:pt x="29" y="7"/>
                    <a:pt x="29" y="7"/>
                  </a:cubicBezTo>
                  <a:cubicBezTo>
                    <a:pt x="27" y="8"/>
                    <a:pt x="24" y="9"/>
                    <a:pt x="22" y="10"/>
                  </a:cubicBezTo>
                  <a:cubicBezTo>
                    <a:pt x="19" y="8"/>
                    <a:pt x="19" y="8"/>
                    <a:pt x="19" y="8"/>
                  </a:cubicBezTo>
                  <a:cubicBezTo>
                    <a:pt x="17" y="7"/>
                    <a:pt x="14" y="7"/>
                    <a:pt x="13" y="9"/>
                  </a:cubicBezTo>
                  <a:cubicBezTo>
                    <a:pt x="9" y="12"/>
                    <a:pt x="9" y="12"/>
                    <a:pt x="9" y="12"/>
                  </a:cubicBezTo>
                  <a:cubicBezTo>
                    <a:pt x="7" y="14"/>
                    <a:pt x="7" y="17"/>
                    <a:pt x="9" y="19"/>
                  </a:cubicBezTo>
                  <a:cubicBezTo>
                    <a:pt x="11" y="21"/>
                    <a:pt x="11" y="21"/>
                    <a:pt x="11" y="21"/>
                  </a:cubicBezTo>
                  <a:cubicBezTo>
                    <a:pt x="9" y="24"/>
                    <a:pt x="8" y="26"/>
                    <a:pt x="8" y="28"/>
                  </a:cubicBezTo>
                  <a:lnTo>
                    <a:pt x="4" y="29"/>
                  </a:lnTo>
                  <a:close/>
                  <a:moveTo>
                    <a:pt x="37" y="23"/>
                  </a:moveTo>
                  <a:cubicBezTo>
                    <a:pt x="44" y="23"/>
                    <a:pt x="50" y="29"/>
                    <a:pt x="50" y="36"/>
                  </a:cubicBezTo>
                  <a:cubicBezTo>
                    <a:pt x="50" y="44"/>
                    <a:pt x="44" y="49"/>
                    <a:pt x="36" y="49"/>
                  </a:cubicBezTo>
                  <a:cubicBezTo>
                    <a:pt x="29" y="49"/>
                    <a:pt x="23" y="43"/>
                    <a:pt x="24" y="36"/>
                  </a:cubicBezTo>
                  <a:cubicBezTo>
                    <a:pt x="24" y="29"/>
                    <a:pt x="30" y="23"/>
                    <a:pt x="3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26" name="Google Shape;2925;p79"/>
          <p:cNvGrpSpPr/>
          <p:nvPr/>
        </p:nvGrpSpPr>
        <p:grpSpPr>
          <a:xfrm>
            <a:off x="10751169" y="2729085"/>
            <a:ext cx="423782" cy="541914"/>
            <a:chOff x="5426075" y="4078288"/>
            <a:chExt cx="358776" cy="458788"/>
          </a:xfrm>
        </p:grpSpPr>
        <p:sp>
          <p:nvSpPr>
            <p:cNvPr id="127" name="Google Shape;2926;p79"/>
            <p:cNvSpPr/>
            <p:nvPr/>
          </p:nvSpPr>
          <p:spPr>
            <a:xfrm>
              <a:off x="5597525" y="4078288"/>
              <a:ext cx="46038" cy="104775"/>
            </a:xfrm>
            <a:custGeom>
              <a:avLst/>
              <a:gdLst/>
              <a:ahLst/>
              <a:cxnLst/>
              <a:rect l="l" t="t" r="r" b="b"/>
              <a:pathLst>
                <a:path w="24" h="55" extrusionOk="0">
                  <a:moveTo>
                    <a:pt x="24" y="43"/>
                  </a:moveTo>
                  <a:cubicBezTo>
                    <a:pt x="24" y="49"/>
                    <a:pt x="19" y="55"/>
                    <a:pt x="12" y="55"/>
                  </a:cubicBezTo>
                  <a:cubicBezTo>
                    <a:pt x="12" y="55"/>
                    <a:pt x="12" y="55"/>
                    <a:pt x="12" y="55"/>
                  </a:cubicBezTo>
                  <a:cubicBezTo>
                    <a:pt x="6" y="55"/>
                    <a:pt x="0" y="49"/>
                    <a:pt x="0" y="43"/>
                  </a:cubicBezTo>
                  <a:cubicBezTo>
                    <a:pt x="0" y="12"/>
                    <a:pt x="0" y="12"/>
                    <a:pt x="0" y="12"/>
                  </a:cubicBezTo>
                  <a:cubicBezTo>
                    <a:pt x="0" y="6"/>
                    <a:pt x="6" y="0"/>
                    <a:pt x="12" y="0"/>
                  </a:cubicBezTo>
                  <a:cubicBezTo>
                    <a:pt x="12" y="0"/>
                    <a:pt x="12" y="0"/>
                    <a:pt x="12" y="0"/>
                  </a:cubicBezTo>
                  <a:cubicBezTo>
                    <a:pt x="19" y="0"/>
                    <a:pt x="24" y="6"/>
                    <a:pt x="24" y="12"/>
                  </a:cubicBezTo>
                  <a:lnTo>
                    <a:pt x="24"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2927;p79"/>
            <p:cNvSpPr/>
            <p:nvPr/>
          </p:nvSpPr>
          <p:spPr>
            <a:xfrm>
              <a:off x="5703888" y="4078288"/>
              <a:ext cx="46038" cy="104775"/>
            </a:xfrm>
            <a:custGeom>
              <a:avLst/>
              <a:gdLst/>
              <a:ahLst/>
              <a:cxnLst/>
              <a:rect l="l" t="t" r="r" b="b"/>
              <a:pathLst>
                <a:path w="24" h="55" extrusionOk="0">
                  <a:moveTo>
                    <a:pt x="24" y="43"/>
                  </a:moveTo>
                  <a:cubicBezTo>
                    <a:pt x="24" y="49"/>
                    <a:pt x="19" y="55"/>
                    <a:pt x="12" y="55"/>
                  </a:cubicBezTo>
                  <a:cubicBezTo>
                    <a:pt x="12" y="55"/>
                    <a:pt x="12" y="55"/>
                    <a:pt x="12" y="55"/>
                  </a:cubicBezTo>
                  <a:cubicBezTo>
                    <a:pt x="6" y="55"/>
                    <a:pt x="0" y="49"/>
                    <a:pt x="0" y="43"/>
                  </a:cubicBezTo>
                  <a:cubicBezTo>
                    <a:pt x="0" y="12"/>
                    <a:pt x="0" y="12"/>
                    <a:pt x="0" y="12"/>
                  </a:cubicBezTo>
                  <a:cubicBezTo>
                    <a:pt x="0" y="6"/>
                    <a:pt x="6" y="0"/>
                    <a:pt x="12" y="0"/>
                  </a:cubicBezTo>
                  <a:cubicBezTo>
                    <a:pt x="12" y="0"/>
                    <a:pt x="12" y="0"/>
                    <a:pt x="12" y="0"/>
                  </a:cubicBezTo>
                  <a:cubicBezTo>
                    <a:pt x="19" y="0"/>
                    <a:pt x="24" y="6"/>
                    <a:pt x="24" y="12"/>
                  </a:cubicBezTo>
                  <a:lnTo>
                    <a:pt x="24"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2928;p79"/>
            <p:cNvSpPr/>
            <p:nvPr/>
          </p:nvSpPr>
          <p:spPr>
            <a:xfrm>
              <a:off x="5567363" y="4200525"/>
              <a:ext cx="217488" cy="195263"/>
            </a:xfrm>
            <a:custGeom>
              <a:avLst/>
              <a:gdLst/>
              <a:ahLst/>
              <a:cxnLst/>
              <a:rect l="l" t="t" r="r" b="b"/>
              <a:pathLst>
                <a:path w="114" h="103" extrusionOk="0">
                  <a:moveTo>
                    <a:pt x="100" y="0"/>
                  </a:moveTo>
                  <a:cubicBezTo>
                    <a:pt x="14" y="0"/>
                    <a:pt x="14" y="0"/>
                    <a:pt x="14" y="0"/>
                  </a:cubicBezTo>
                  <a:cubicBezTo>
                    <a:pt x="0" y="0"/>
                    <a:pt x="0" y="0"/>
                    <a:pt x="0" y="0"/>
                  </a:cubicBezTo>
                  <a:cubicBezTo>
                    <a:pt x="0" y="14"/>
                    <a:pt x="0" y="14"/>
                    <a:pt x="0" y="14"/>
                  </a:cubicBezTo>
                  <a:cubicBezTo>
                    <a:pt x="0" y="31"/>
                    <a:pt x="0" y="31"/>
                    <a:pt x="0" y="31"/>
                  </a:cubicBezTo>
                  <a:cubicBezTo>
                    <a:pt x="0" y="79"/>
                    <a:pt x="0" y="79"/>
                    <a:pt x="0" y="79"/>
                  </a:cubicBezTo>
                  <a:cubicBezTo>
                    <a:pt x="0" y="87"/>
                    <a:pt x="6" y="93"/>
                    <a:pt x="14" y="93"/>
                  </a:cubicBezTo>
                  <a:cubicBezTo>
                    <a:pt x="33" y="93"/>
                    <a:pt x="33" y="93"/>
                    <a:pt x="33" y="93"/>
                  </a:cubicBezTo>
                  <a:cubicBezTo>
                    <a:pt x="34" y="98"/>
                    <a:pt x="40" y="103"/>
                    <a:pt x="46" y="103"/>
                  </a:cubicBezTo>
                  <a:cubicBezTo>
                    <a:pt x="71" y="103"/>
                    <a:pt x="71" y="103"/>
                    <a:pt x="71" y="103"/>
                  </a:cubicBezTo>
                  <a:cubicBezTo>
                    <a:pt x="77" y="103"/>
                    <a:pt x="82" y="98"/>
                    <a:pt x="84" y="93"/>
                  </a:cubicBezTo>
                  <a:cubicBezTo>
                    <a:pt x="100" y="93"/>
                    <a:pt x="100" y="93"/>
                    <a:pt x="100" y="93"/>
                  </a:cubicBezTo>
                  <a:cubicBezTo>
                    <a:pt x="108" y="93"/>
                    <a:pt x="114" y="87"/>
                    <a:pt x="114" y="79"/>
                  </a:cubicBezTo>
                  <a:cubicBezTo>
                    <a:pt x="114" y="31"/>
                    <a:pt x="114" y="31"/>
                    <a:pt x="114" y="31"/>
                  </a:cubicBezTo>
                  <a:cubicBezTo>
                    <a:pt x="114" y="14"/>
                    <a:pt x="114" y="14"/>
                    <a:pt x="114" y="14"/>
                  </a:cubicBezTo>
                  <a:cubicBezTo>
                    <a:pt x="114" y="0"/>
                    <a:pt x="114" y="0"/>
                    <a:pt x="114" y="0"/>
                  </a:cubicBezTo>
                  <a:lnTo>
                    <a:pt x="10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2929;p79"/>
            <p:cNvSpPr/>
            <p:nvPr/>
          </p:nvSpPr>
          <p:spPr>
            <a:xfrm>
              <a:off x="5426075" y="4389438"/>
              <a:ext cx="268288" cy="147638"/>
            </a:xfrm>
            <a:custGeom>
              <a:avLst/>
              <a:gdLst/>
              <a:ahLst/>
              <a:cxnLst/>
              <a:rect l="l" t="t" r="r" b="b"/>
              <a:pathLst>
                <a:path w="141" h="78" extrusionOk="0">
                  <a:moveTo>
                    <a:pt x="132" y="7"/>
                  </a:moveTo>
                  <a:cubicBezTo>
                    <a:pt x="128" y="7"/>
                    <a:pt x="124" y="11"/>
                    <a:pt x="124" y="15"/>
                  </a:cubicBezTo>
                  <a:cubicBezTo>
                    <a:pt x="124" y="39"/>
                    <a:pt x="124" y="39"/>
                    <a:pt x="124" y="39"/>
                  </a:cubicBezTo>
                  <a:cubicBezTo>
                    <a:pt x="124" y="52"/>
                    <a:pt x="114" y="62"/>
                    <a:pt x="101" y="62"/>
                  </a:cubicBezTo>
                  <a:cubicBezTo>
                    <a:pt x="89" y="62"/>
                    <a:pt x="79" y="52"/>
                    <a:pt x="79" y="39"/>
                  </a:cubicBezTo>
                  <a:cubicBezTo>
                    <a:pt x="79" y="17"/>
                    <a:pt x="61" y="0"/>
                    <a:pt x="40" y="0"/>
                  </a:cubicBezTo>
                  <a:cubicBezTo>
                    <a:pt x="18" y="0"/>
                    <a:pt x="0" y="17"/>
                    <a:pt x="0" y="39"/>
                  </a:cubicBezTo>
                  <a:cubicBezTo>
                    <a:pt x="0" y="44"/>
                    <a:pt x="4" y="48"/>
                    <a:pt x="9" y="48"/>
                  </a:cubicBezTo>
                  <a:cubicBezTo>
                    <a:pt x="13" y="48"/>
                    <a:pt x="17" y="44"/>
                    <a:pt x="17" y="39"/>
                  </a:cubicBezTo>
                  <a:cubicBezTo>
                    <a:pt x="17" y="27"/>
                    <a:pt x="27" y="17"/>
                    <a:pt x="40" y="17"/>
                  </a:cubicBezTo>
                  <a:cubicBezTo>
                    <a:pt x="52" y="17"/>
                    <a:pt x="62" y="27"/>
                    <a:pt x="62" y="39"/>
                  </a:cubicBezTo>
                  <a:cubicBezTo>
                    <a:pt x="62" y="61"/>
                    <a:pt x="80" y="78"/>
                    <a:pt x="101" y="78"/>
                  </a:cubicBezTo>
                  <a:cubicBezTo>
                    <a:pt x="123" y="78"/>
                    <a:pt x="141" y="61"/>
                    <a:pt x="141" y="39"/>
                  </a:cubicBezTo>
                  <a:cubicBezTo>
                    <a:pt x="141" y="15"/>
                    <a:pt x="141" y="15"/>
                    <a:pt x="141" y="15"/>
                  </a:cubicBezTo>
                  <a:cubicBezTo>
                    <a:pt x="141" y="11"/>
                    <a:pt x="137" y="7"/>
                    <a:pt x="13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1" name="Google Shape;2561;p70"/>
          <p:cNvGrpSpPr/>
          <p:nvPr/>
        </p:nvGrpSpPr>
        <p:grpSpPr>
          <a:xfrm>
            <a:off x="983253" y="2756066"/>
            <a:ext cx="450679" cy="514933"/>
            <a:chOff x="3827057" y="2344930"/>
            <a:chExt cx="320373" cy="366050"/>
          </a:xfrm>
        </p:grpSpPr>
        <p:sp>
          <p:nvSpPr>
            <p:cNvPr id="132" name="Google Shape;2562;p70"/>
            <p:cNvSpPr/>
            <p:nvPr/>
          </p:nvSpPr>
          <p:spPr>
            <a:xfrm>
              <a:off x="3827057" y="2344930"/>
              <a:ext cx="320373" cy="366050"/>
            </a:xfrm>
            <a:custGeom>
              <a:avLst/>
              <a:gdLst/>
              <a:ahLst/>
              <a:cxnLst/>
              <a:rect l="l" t="t" r="r" b="b"/>
              <a:pathLst>
                <a:path w="21600" h="21600" extrusionOk="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133" name="Google Shape;2563;p70"/>
            <p:cNvSpPr/>
            <p:nvPr/>
          </p:nvSpPr>
          <p:spPr>
            <a:xfrm>
              <a:off x="4078597" y="2630889"/>
              <a:ext cx="23152" cy="22526"/>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134" name="Google Shape;2564;p70"/>
            <p:cNvSpPr/>
            <p:nvPr/>
          </p:nvSpPr>
          <p:spPr>
            <a:xfrm>
              <a:off x="4078597" y="256205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135" name="Google Shape;2565;p70"/>
            <p:cNvSpPr/>
            <p:nvPr/>
          </p:nvSpPr>
          <p:spPr>
            <a:xfrm>
              <a:off x="4078597" y="249322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grpSp>
      <p:sp>
        <p:nvSpPr>
          <p:cNvPr id="136" name="Google Shape;2409;p67"/>
          <p:cNvSpPr/>
          <p:nvPr/>
        </p:nvSpPr>
        <p:spPr>
          <a:xfrm>
            <a:off x="5899323" y="1061939"/>
            <a:ext cx="1456154" cy="2633382"/>
          </a:xfrm>
          <a:prstGeom prst="bentArrow">
            <a:avLst>
              <a:gd name="adj1" fmla="val 25000"/>
              <a:gd name="adj2" fmla="val 25000"/>
              <a:gd name="adj3" fmla="val 25000"/>
              <a:gd name="adj4" fmla="val 43750"/>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1" i="0" u="none" strike="noStrike" cap="none">
              <a:solidFill>
                <a:schemeClr val="lt1"/>
              </a:solidFill>
              <a:latin typeface="Calibri"/>
              <a:ea typeface="Calibri"/>
              <a:cs typeface="Calibri"/>
              <a:sym typeface="Calibri"/>
            </a:endParaRPr>
          </a:p>
        </p:txBody>
      </p:sp>
      <p:sp>
        <p:nvSpPr>
          <p:cNvPr id="137" name="Google Shape;3922;p102"/>
          <p:cNvSpPr/>
          <p:nvPr/>
        </p:nvSpPr>
        <p:spPr>
          <a:xfrm>
            <a:off x="7525666" y="729464"/>
            <a:ext cx="4538816" cy="1453545"/>
          </a:xfrm>
          <a:prstGeom prst="roundRect">
            <a:avLst>
              <a:gd name="adj" fmla="val 8094"/>
            </a:avLst>
          </a:prstGeom>
          <a:noFill/>
          <a:ln w="38100">
            <a:solidFill>
              <a:schemeClr val="accent4"/>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3872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8401594" cy="1325563"/>
          </a:xfrm>
        </p:spPr>
        <p:txBody>
          <a:bodyPr anchor="t">
            <a:normAutofit/>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從願景、制度及軟硬體建構</a:t>
            </a:r>
            <a:endParaRPr lang="zh-TW" altLang="en-US" b="1" kern="0" dirty="0">
              <a:solidFill>
                <a:srgbClr val="F1C232"/>
              </a:solidFill>
              <a:latin typeface="Microsoft JhengHei"/>
              <a:ea typeface="Microsoft JhengHei"/>
              <a:cs typeface="Microsoft JhengHei"/>
              <a:sym typeface="Microsoft JhengHei"/>
            </a:endParaRPr>
          </a:p>
        </p:txBody>
      </p:sp>
      <p:sp>
        <p:nvSpPr>
          <p:cNvPr id="31" name="Google Shape;307;p11">
            <a:extLst>
              <a:ext uri="{FF2B5EF4-FFF2-40B4-BE49-F238E27FC236}">
                <a16:creationId xmlns:a16="http://schemas.microsoft.com/office/drawing/2014/main" id="{060EC052-8FD0-4AAD-A2C9-9AAFE5E2920F}"/>
              </a:ext>
            </a:extLst>
          </p:cNvPr>
          <p:cNvSpPr/>
          <p:nvPr/>
        </p:nvSpPr>
        <p:spPr>
          <a:xfrm>
            <a:off x="724401" y="1186182"/>
            <a:ext cx="1588231" cy="785874"/>
          </a:xfrm>
          <a:prstGeom prst="rect">
            <a:avLst/>
          </a:prstGeom>
          <a:solidFill>
            <a:srgbClr val="546E7A"/>
          </a:solidFill>
          <a:ln>
            <a:noFill/>
          </a:ln>
        </p:spPr>
        <p:txBody>
          <a:bodyPr spcFirstLastPara="1" wrap="square" lIns="91425" tIns="45700" rIns="91425" bIns="45700" anchor="ctr" anchorCtr="0">
            <a:noAutofit/>
          </a:bodyPr>
          <a:lstStyle/>
          <a:p>
            <a:pPr lvl="0" algn="ctr">
              <a:buClr>
                <a:srgbClr val="FFFFFF"/>
              </a:buClr>
              <a:buSzPts val="2800"/>
            </a:pPr>
            <a:r>
              <a:rPr lang="zh-TW" altLang="en-US" sz="2800" b="1" dirty="0">
                <a:solidFill>
                  <a:srgbClr val="FFFFFF"/>
                </a:solidFill>
                <a:ea typeface="Arial"/>
                <a:cs typeface="Arial"/>
                <a:sym typeface="Arial"/>
              </a:rPr>
              <a:t>願景</a:t>
            </a:r>
            <a:endParaRPr sz="1400" b="0" i="0" u="none" strike="noStrike" cap="none" dirty="0">
              <a:solidFill>
                <a:srgbClr val="000000"/>
              </a:solidFill>
              <a:latin typeface="Arial"/>
              <a:ea typeface="Arial"/>
              <a:cs typeface="Arial"/>
              <a:sym typeface="Arial"/>
            </a:endParaRPr>
          </a:p>
        </p:txBody>
      </p:sp>
      <p:sp>
        <p:nvSpPr>
          <p:cNvPr id="56" name="Google Shape;780;p23"/>
          <p:cNvSpPr/>
          <p:nvPr/>
        </p:nvSpPr>
        <p:spPr>
          <a:xfrm>
            <a:off x="1714257" y="2414326"/>
            <a:ext cx="1263650" cy="1282700"/>
          </a:xfrm>
          <a:custGeom>
            <a:avLst/>
            <a:gdLst/>
            <a:ahLst/>
            <a:cxnLst/>
            <a:rect l="l" t="t" r="r" b="b"/>
            <a:pathLst>
              <a:path w="569" h="578" extrusionOk="0">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rgbClr val="5EC6D3"/>
          </a:solidFill>
          <a:ln>
            <a:noFill/>
          </a:ln>
          <a:effectLst>
            <a:outerShdw blurRad="12700" dist="114299" dir="5400000" algn="ctr" rotWithShape="0">
              <a:schemeClr val="lt2">
                <a:alpha val="8235"/>
              </a:scheme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57" name="Google Shape;781;p23"/>
          <p:cNvSpPr/>
          <p:nvPr/>
        </p:nvSpPr>
        <p:spPr>
          <a:xfrm rot="-361627">
            <a:off x="3435461" y="2034852"/>
            <a:ext cx="1263650" cy="1282700"/>
          </a:xfrm>
          <a:custGeom>
            <a:avLst/>
            <a:gdLst/>
            <a:ahLst/>
            <a:cxnLst/>
            <a:rect l="l" t="t" r="r" b="b"/>
            <a:pathLst>
              <a:path w="569" h="578" extrusionOk="0">
                <a:moveTo>
                  <a:pt x="60" y="166"/>
                </a:moveTo>
                <a:cubicBezTo>
                  <a:pt x="127" y="44"/>
                  <a:pt x="280" y="0"/>
                  <a:pt x="402" y="67"/>
                </a:cubicBezTo>
                <a:cubicBezTo>
                  <a:pt x="524" y="134"/>
                  <a:pt x="569" y="288"/>
                  <a:pt x="501" y="410"/>
                </a:cubicBezTo>
                <a:cubicBezTo>
                  <a:pt x="441" y="520"/>
                  <a:pt x="310" y="567"/>
                  <a:pt x="195" y="525"/>
                </a:cubicBezTo>
                <a:cubicBezTo>
                  <a:pt x="116" y="578"/>
                  <a:pt x="116" y="578"/>
                  <a:pt x="116" y="578"/>
                </a:cubicBezTo>
                <a:cubicBezTo>
                  <a:pt x="121" y="483"/>
                  <a:pt x="121" y="483"/>
                  <a:pt x="121" y="483"/>
                </a:cubicBezTo>
                <a:cubicBezTo>
                  <a:pt x="28" y="407"/>
                  <a:pt x="0" y="274"/>
                  <a:pt x="60" y="166"/>
                </a:cubicBezTo>
                <a:close/>
              </a:path>
            </a:pathLst>
          </a:custGeom>
          <a:solidFill>
            <a:srgbClr val="F8841D"/>
          </a:solidFill>
          <a:ln>
            <a:noFill/>
          </a:ln>
          <a:effectLst>
            <a:outerShdw blurRad="12700" dist="114299" dir="5400000" algn="ctr" rotWithShape="0">
              <a:schemeClr val="lt2">
                <a:alpha val="8235"/>
              </a:scheme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grpSp>
        <p:nvGrpSpPr>
          <p:cNvPr id="58" name="Google Shape;782;p23"/>
          <p:cNvGrpSpPr/>
          <p:nvPr/>
        </p:nvGrpSpPr>
        <p:grpSpPr>
          <a:xfrm>
            <a:off x="2445097" y="4910369"/>
            <a:ext cx="985838" cy="1408112"/>
            <a:chOff x="8928912" y="5105375"/>
            <a:chExt cx="985838" cy="1408112"/>
          </a:xfrm>
        </p:grpSpPr>
        <p:sp>
          <p:nvSpPr>
            <p:cNvPr id="59" name="Google Shape;783;p23"/>
            <p:cNvSpPr/>
            <p:nvPr/>
          </p:nvSpPr>
          <p:spPr>
            <a:xfrm>
              <a:off x="9163862" y="5105375"/>
              <a:ext cx="244475" cy="242888"/>
            </a:xfrm>
            <a:prstGeom prst="ellipse">
              <a:avLst/>
            </a:prstGeom>
            <a:solidFill>
              <a:srgbClr val="546E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75A5D"/>
                </a:solidFill>
                <a:latin typeface="Calibri"/>
                <a:ea typeface="Calibri"/>
                <a:cs typeface="Calibri"/>
                <a:sym typeface="Calibri"/>
              </a:endParaRPr>
            </a:p>
          </p:txBody>
        </p:sp>
        <p:sp>
          <p:nvSpPr>
            <p:cNvPr id="60" name="Google Shape;784;p23"/>
            <p:cNvSpPr/>
            <p:nvPr/>
          </p:nvSpPr>
          <p:spPr>
            <a:xfrm>
              <a:off x="8928912" y="5376837"/>
              <a:ext cx="985838" cy="1136650"/>
            </a:xfrm>
            <a:custGeom>
              <a:avLst/>
              <a:gdLst/>
              <a:ahLst/>
              <a:cxnLst/>
              <a:rect l="l" t="t" r="r" b="b"/>
              <a:pathLst>
                <a:path w="444" h="512" extrusionOk="0">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solidFill>
              <a:srgbClr val="546E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75A5D"/>
                </a:solidFill>
                <a:latin typeface="Calibri"/>
                <a:ea typeface="Calibri"/>
                <a:cs typeface="Calibri"/>
                <a:sym typeface="Calibri"/>
              </a:endParaRPr>
            </a:p>
          </p:txBody>
        </p:sp>
      </p:grpSp>
      <p:sp>
        <p:nvSpPr>
          <p:cNvPr id="61" name="Google Shape;785;p23"/>
          <p:cNvSpPr/>
          <p:nvPr/>
        </p:nvSpPr>
        <p:spPr>
          <a:xfrm rot="2216878">
            <a:off x="3743842" y="3196241"/>
            <a:ext cx="1120775" cy="1300163"/>
          </a:xfrm>
          <a:custGeom>
            <a:avLst/>
            <a:gdLst/>
            <a:ahLst/>
            <a:cxnLst/>
            <a:rect l="l" t="t" r="r" b="b"/>
            <a:pathLst>
              <a:path w="505" h="586" extrusionOk="0">
                <a:moveTo>
                  <a:pt x="0" y="252"/>
                </a:moveTo>
                <a:cubicBezTo>
                  <a:pt x="0" y="113"/>
                  <a:pt x="113" y="0"/>
                  <a:pt x="252" y="0"/>
                </a:cubicBezTo>
                <a:cubicBezTo>
                  <a:pt x="392" y="0"/>
                  <a:pt x="505" y="113"/>
                  <a:pt x="505" y="252"/>
                </a:cubicBezTo>
                <a:cubicBezTo>
                  <a:pt x="505" y="378"/>
                  <a:pt x="412" y="482"/>
                  <a:pt x="292" y="501"/>
                </a:cubicBezTo>
                <a:cubicBezTo>
                  <a:pt x="248" y="586"/>
                  <a:pt x="248" y="586"/>
                  <a:pt x="248" y="586"/>
                </a:cubicBezTo>
                <a:cubicBezTo>
                  <a:pt x="206" y="500"/>
                  <a:pt x="206" y="500"/>
                  <a:pt x="206" y="500"/>
                </a:cubicBezTo>
                <a:cubicBezTo>
                  <a:pt x="89" y="478"/>
                  <a:pt x="0" y="376"/>
                  <a:pt x="0" y="252"/>
                </a:cubicBezTo>
                <a:close/>
              </a:path>
            </a:pathLst>
          </a:custGeom>
          <a:solidFill>
            <a:srgbClr val="F26D64"/>
          </a:solidFill>
          <a:ln>
            <a:noFill/>
          </a:ln>
          <a:effectLst>
            <a:outerShdw blurRad="12700" dist="114299" dir="5400000" algn="ctr" rotWithShape="0">
              <a:schemeClr val="lt2">
                <a:alpha val="8235"/>
              </a:scheme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cxnSp>
        <p:nvCxnSpPr>
          <p:cNvPr id="63" name="Google Shape;787;p23"/>
          <p:cNvCxnSpPr>
            <a:stCxn id="57" idx="4"/>
            <a:endCxn id="60" idx="0"/>
          </p:cNvCxnSpPr>
          <p:nvPr/>
        </p:nvCxnSpPr>
        <p:spPr>
          <a:xfrm flipH="1">
            <a:off x="3415387" y="3353298"/>
            <a:ext cx="347100" cy="1884000"/>
          </a:xfrm>
          <a:prstGeom prst="straightConnector1">
            <a:avLst/>
          </a:prstGeom>
          <a:noFill/>
          <a:ln w="12700" cap="flat" cmpd="sng">
            <a:solidFill>
              <a:schemeClr val="accent1"/>
            </a:solidFill>
            <a:prstDash val="solid"/>
            <a:miter lim="800000"/>
            <a:headEnd type="none" w="sm" len="sm"/>
            <a:tailEnd type="none" w="sm" len="sm"/>
          </a:ln>
        </p:spPr>
      </p:cxnSp>
      <p:cxnSp>
        <p:nvCxnSpPr>
          <p:cNvPr id="64" name="Google Shape;788;p23"/>
          <p:cNvCxnSpPr>
            <a:stCxn id="61" idx="4"/>
            <a:endCxn id="60" idx="0"/>
          </p:cNvCxnSpPr>
          <p:nvPr/>
        </p:nvCxnSpPr>
        <p:spPr>
          <a:xfrm flipH="1">
            <a:off x="3415291" y="4359852"/>
            <a:ext cx="490200" cy="877500"/>
          </a:xfrm>
          <a:prstGeom prst="straightConnector1">
            <a:avLst/>
          </a:prstGeom>
          <a:noFill/>
          <a:ln w="12700" cap="flat" cmpd="sng">
            <a:solidFill>
              <a:schemeClr val="accent1"/>
            </a:solidFill>
            <a:prstDash val="solid"/>
            <a:miter lim="800000"/>
            <a:headEnd type="none" w="sm" len="sm"/>
            <a:tailEnd type="none" w="sm" len="sm"/>
          </a:ln>
        </p:spPr>
      </p:cxnSp>
      <p:cxnSp>
        <p:nvCxnSpPr>
          <p:cNvPr id="65" name="Google Shape;789;p23"/>
          <p:cNvCxnSpPr>
            <a:stCxn id="56" idx="4"/>
            <a:endCxn id="60" idx="0"/>
          </p:cNvCxnSpPr>
          <p:nvPr/>
        </p:nvCxnSpPr>
        <p:spPr>
          <a:xfrm>
            <a:off x="2718070" y="3697026"/>
            <a:ext cx="697200" cy="1540200"/>
          </a:xfrm>
          <a:prstGeom prst="straightConnector1">
            <a:avLst/>
          </a:prstGeom>
          <a:noFill/>
          <a:ln w="12700" cap="flat" cmpd="sng">
            <a:solidFill>
              <a:schemeClr val="accent1"/>
            </a:solidFill>
            <a:prstDash val="solid"/>
            <a:miter lim="800000"/>
            <a:headEnd type="none" w="sm" len="sm"/>
            <a:tailEnd type="none" w="sm" len="sm"/>
          </a:ln>
        </p:spPr>
      </p:cxnSp>
      <p:sp>
        <p:nvSpPr>
          <p:cNvPr id="70" name="Google Shape;794;p23"/>
          <p:cNvSpPr/>
          <p:nvPr/>
        </p:nvSpPr>
        <p:spPr>
          <a:xfrm>
            <a:off x="6320196" y="1948037"/>
            <a:ext cx="870457" cy="841256"/>
          </a:xfrm>
          <a:prstGeom prst="roundRect">
            <a:avLst>
              <a:gd name="adj" fmla="val 16667"/>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zh-CN" sz="3600" b="1" i="0" u="none" strike="noStrike" cap="none">
                <a:solidFill>
                  <a:schemeClr val="lt1"/>
                </a:solidFill>
                <a:latin typeface="Calibri"/>
                <a:ea typeface="Calibri"/>
                <a:cs typeface="Calibri"/>
                <a:sym typeface="Calibri"/>
              </a:rPr>
              <a:t>01</a:t>
            </a:r>
            <a:endParaRPr sz="1400" b="0" i="0" u="none" strike="noStrike" cap="none">
              <a:solidFill>
                <a:srgbClr val="000000"/>
              </a:solidFill>
              <a:latin typeface="Arial"/>
              <a:ea typeface="Arial"/>
              <a:cs typeface="Arial"/>
              <a:sym typeface="Arial"/>
            </a:endParaRPr>
          </a:p>
        </p:txBody>
      </p:sp>
      <p:sp>
        <p:nvSpPr>
          <p:cNvPr id="71" name="Google Shape;795;p23"/>
          <p:cNvSpPr/>
          <p:nvPr/>
        </p:nvSpPr>
        <p:spPr>
          <a:xfrm>
            <a:off x="6323445" y="3553605"/>
            <a:ext cx="870457" cy="841256"/>
          </a:xfrm>
          <a:prstGeom prst="roundRect">
            <a:avLst>
              <a:gd name="adj" fmla="val 16667"/>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zh-CN" sz="3600" b="1" i="0" u="none" strike="noStrike" cap="none" dirty="0">
                <a:solidFill>
                  <a:schemeClr val="lt1"/>
                </a:solidFill>
                <a:latin typeface="Calibri"/>
                <a:ea typeface="Calibri"/>
                <a:cs typeface="Calibri"/>
                <a:sym typeface="Calibri"/>
              </a:rPr>
              <a:t>02</a:t>
            </a:r>
            <a:endParaRPr sz="1400" b="0" i="0" u="none" strike="noStrike" cap="none" dirty="0">
              <a:solidFill>
                <a:srgbClr val="000000"/>
              </a:solidFill>
              <a:latin typeface="Arial"/>
              <a:ea typeface="Arial"/>
              <a:cs typeface="Arial"/>
              <a:sym typeface="Arial"/>
            </a:endParaRPr>
          </a:p>
        </p:txBody>
      </p:sp>
      <p:sp>
        <p:nvSpPr>
          <p:cNvPr id="72" name="Google Shape;796;p23"/>
          <p:cNvSpPr/>
          <p:nvPr/>
        </p:nvSpPr>
        <p:spPr>
          <a:xfrm>
            <a:off x="6323445" y="4796820"/>
            <a:ext cx="870457" cy="841256"/>
          </a:xfrm>
          <a:prstGeom prst="roundRect">
            <a:avLst>
              <a:gd name="adj" fmla="val 16667"/>
            </a:avLst>
          </a:prstGeom>
          <a:solidFill>
            <a:srgbClr val="F268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zh-CN" sz="3600" b="1" i="0" u="none" strike="noStrike" cap="none" dirty="0">
                <a:solidFill>
                  <a:schemeClr val="lt1"/>
                </a:solidFill>
                <a:latin typeface="Calibri"/>
                <a:ea typeface="Calibri"/>
                <a:cs typeface="Calibri"/>
                <a:sym typeface="Calibri"/>
              </a:rPr>
              <a:t>03</a:t>
            </a:r>
            <a:endParaRPr sz="1400" b="0" i="0" u="none" strike="noStrike" cap="none" dirty="0">
              <a:solidFill>
                <a:srgbClr val="000000"/>
              </a:solidFill>
              <a:latin typeface="Arial"/>
              <a:ea typeface="Arial"/>
              <a:cs typeface="Arial"/>
              <a:sym typeface="Arial"/>
            </a:endParaRPr>
          </a:p>
        </p:txBody>
      </p:sp>
      <p:sp>
        <p:nvSpPr>
          <p:cNvPr id="74" name="Google Shape;798;p23"/>
          <p:cNvSpPr txBox="1"/>
          <p:nvPr/>
        </p:nvSpPr>
        <p:spPr>
          <a:xfrm>
            <a:off x="7383431" y="1839901"/>
            <a:ext cx="3991998" cy="830997"/>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5EC6D3"/>
                </a:solidFill>
                <a:ea typeface="Calibri"/>
                <a:cs typeface="Calibri"/>
                <a:sym typeface="Calibri"/>
              </a:rPr>
              <a:t>要求地方政府及學校落實強化十二年國民基本教育課程綱要之精神與內涵</a:t>
            </a:r>
            <a:endParaRPr sz="1400" b="0" i="0" u="none" strike="noStrike" cap="none" dirty="0">
              <a:solidFill>
                <a:srgbClr val="5EC6D3"/>
              </a:solidFill>
              <a:latin typeface="Arial"/>
              <a:ea typeface="Arial"/>
              <a:cs typeface="Arial"/>
              <a:sym typeface="Arial"/>
            </a:endParaRPr>
          </a:p>
        </p:txBody>
      </p:sp>
      <p:sp>
        <p:nvSpPr>
          <p:cNvPr id="75" name="Google Shape;799;p23"/>
          <p:cNvSpPr txBox="1"/>
          <p:nvPr/>
        </p:nvSpPr>
        <p:spPr>
          <a:xfrm>
            <a:off x="7383431" y="3435299"/>
            <a:ext cx="3991998" cy="830997"/>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F8841D"/>
                </a:solidFill>
                <a:ea typeface="Calibri"/>
                <a:cs typeface="Calibri"/>
                <a:sym typeface="Calibri"/>
              </a:rPr>
              <a:t>提升課程與教學領導人推動新課綱之所需知能</a:t>
            </a:r>
            <a:endParaRPr sz="1400" b="0" i="0" u="none" strike="noStrike" cap="none" dirty="0">
              <a:solidFill>
                <a:srgbClr val="F8841D"/>
              </a:solidFill>
              <a:latin typeface="Arial"/>
              <a:ea typeface="Arial"/>
              <a:cs typeface="Arial"/>
              <a:sym typeface="Arial"/>
            </a:endParaRPr>
          </a:p>
        </p:txBody>
      </p:sp>
      <p:sp>
        <p:nvSpPr>
          <p:cNvPr id="76" name="Google Shape;800;p23"/>
          <p:cNvSpPr txBox="1"/>
          <p:nvPr/>
        </p:nvSpPr>
        <p:spPr>
          <a:xfrm>
            <a:off x="7383431" y="4707386"/>
            <a:ext cx="3991998" cy="830997"/>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400" b="1" dirty="0">
                <a:solidFill>
                  <a:srgbClr val="F2685A"/>
                </a:solidFill>
                <a:ea typeface="Calibri"/>
                <a:cs typeface="Calibri"/>
                <a:sym typeface="Calibri"/>
              </a:rPr>
              <a:t>引領家長認知及支持新課綱之實踐</a:t>
            </a:r>
            <a:endParaRPr sz="1400" b="0" i="0" u="none" strike="noStrike" cap="none" dirty="0">
              <a:solidFill>
                <a:srgbClr val="F2685A"/>
              </a:solidFill>
              <a:latin typeface="Arial"/>
              <a:ea typeface="Arial"/>
              <a:cs typeface="Arial"/>
              <a:sym typeface="Arial"/>
            </a:endParaRPr>
          </a:p>
        </p:txBody>
      </p:sp>
      <p:sp>
        <p:nvSpPr>
          <p:cNvPr id="78" name="Google Shape;798;p23"/>
          <p:cNvSpPr txBox="1"/>
          <p:nvPr/>
        </p:nvSpPr>
        <p:spPr>
          <a:xfrm>
            <a:off x="2801453" y="1301234"/>
            <a:ext cx="3991998" cy="527085"/>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800" b="1" dirty="0">
                <a:solidFill>
                  <a:srgbClr val="546E7A"/>
                </a:solidFill>
                <a:ea typeface="Calibri"/>
                <a:cs typeface="Calibri"/>
                <a:sym typeface="Calibri"/>
              </a:rPr>
              <a:t>未來應持續聚焦</a:t>
            </a:r>
            <a:r>
              <a:rPr lang="en-US" altLang="zh-TW" sz="2800" b="1" dirty="0">
                <a:solidFill>
                  <a:srgbClr val="546E7A"/>
                </a:solidFill>
                <a:ea typeface="Calibri"/>
                <a:cs typeface="Calibri"/>
                <a:sym typeface="Calibri"/>
              </a:rPr>
              <a:t>……</a:t>
            </a:r>
            <a:endParaRPr sz="1600" b="0" i="0" u="none" strike="noStrike" cap="none" dirty="0">
              <a:solidFill>
                <a:srgbClr val="000000"/>
              </a:solidFill>
              <a:latin typeface="Arial"/>
              <a:ea typeface="Arial"/>
              <a:cs typeface="Arial"/>
              <a:sym typeface="Arial"/>
            </a:endParaRPr>
          </a:p>
        </p:txBody>
      </p:sp>
      <p:grpSp>
        <p:nvGrpSpPr>
          <p:cNvPr id="96" name="Google Shape;3373;p90"/>
          <p:cNvGrpSpPr/>
          <p:nvPr/>
        </p:nvGrpSpPr>
        <p:grpSpPr>
          <a:xfrm>
            <a:off x="5922994" y="1312632"/>
            <a:ext cx="452735" cy="511091"/>
            <a:chOff x="7156451" y="4826087"/>
            <a:chExt cx="763588" cy="862012"/>
          </a:xfrm>
          <a:solidFill>
            <a:srgbClr val="546E7A"/>
          </a:solidFill>
        </p:grpSpPr>
        <p:sp>
          <p:nvSpPr>
            <p:cNvPr id="97" name="Google Shape;3374;p90"/>
            <p:cNvSpPr/>
            <p:nvPr/>
          </p:nvSpPr>
          <p:spPr>
            <a:xfrm>
              <a:off x="7375526" y="5242012"/>
              <a:ext cx="230188" cy="230187"/>
            </a:xfrm>
            <a:custGeom>
              <a:avLst/>
              <a:gdLst/>
              <a:ahLst/>
              <a:cxnLst/>
              <a:rect l="l" t="t" r="r" b="b"/>
              <a:pathLst>
                <a:path w="47" h="47" extrusionOk="0">
                  <a:moveTo>
                    <a:pt x="37" y="25"/>
                  </a:moveTo>
                  <a:cubicBezTo>
                    <a:pt x="16" y="27"/>
                    <a:pt x="16" y="27"/>
                    <a:pt x="16" y="27"/>
                  </a:cubicBezTo>
                  <a:cubicBezTo>
                    <a:pt x="36" y="3"/>
                    <a:pt x="36" y="3"/>
                    <a:pt x="36" y="3"/>
                  </a:cubicBezTo>
                  <a:cubicBezTo>
                    <a:pt x="32" y="1"/>
                    <a:pt x="28" y="0"/>
                    <a:pt x="23" y="0"/>
                  </a:cubicBezTo>
                  <a:cubicBezTo>
                    <a:pt x="10" y="0"/>
                    <a:pt x="0" y="10"/>
                    <a:pt x="0" y="23"/>
                  </a:cubicBezTo>
                  <a:cubicBezTo>
                    <a:pt x="0" y="36"/>
                    <a:pt x="10" y="47"/>
                    <a:pt x="23" y="47"/>
                  </a:cubicBezTo>
                  <a:cubicBezTo>
                    <a:pt x="36" y="47"/>
                    <a:pt x="47" y="36"/>
                    <a:pt x="47" y="23"/>
                  </a:cubicBezTo>
                  <a:cubicBezTo>
                    <a:pt x="47" y="21"/>
                    <a:pt x="46" y="18"/>
                    <a:pt x="45" y="16"/>
                  </a:cubicBezTo>
                  <a:lnTo>
                    <a:pt x="37" y="25"/>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3375;p90"/>
            <p:cNvSpPr/>
            <p:nvPr/>
          </p:nvSpPr>
          <p:spPr>
            <a:xfrm>
              <a:off x="7156451" y="5022937"/>
              <a:ext cx="669925" cy="665162"/>
            </a:xfrm>
            <a:custGeom>
              <a:avLst/>
              <a:gdLst/>
              <a:ahLst/>
              <a:cxnLst/>
              <a:rect l="l" t="t" r="r" b="b"/>
              <a:pathLst>
                <a:path w="137" h="136" extrusionOk="0">
                  <a:moveTo>
                    <a:pt x="108" y="43"/>
                  </a:moveTo>
                  <a:cubicBezTo>
                    <a:pt x="112" y="50"/>
                    <a:pt x="115" y="59"/>
                    <a:pt x="115" y="68"/>
                  </a:cubicBezTo>
                  <a:cubicBezTo>
                    <a:pt x="115" y="94"/>
                    <a:pt x="94" y="115"/>
                    <a:pt x="68" y="115"/>
                  </a:cubicBezTo>
                  <a:cubicBezTo>
                    <a:pt x="43" y="115"/>
                    <a:pt x="22" y="94"/>
                    <a:pt x="22" y="68"/>
                  </a:cubicBezTo>
                  <a:cubicBezTo>
                    <a:pt x="22" y="42"/>
                    <a:pt x="43" y="22"/>
                    <a:pt x="68" y="22"/>
                  </a:cubicBezTo>
                  <a:cubicBezTo>
                    <a:pt x="80" y="22"/>
                    <a:pt x="90" y="25"/>
                    <a:pt x="98" y="32"/>
                  </a:cubicBezTo>
                  <a:cubicBezTo>
                    <a:pt x="111" y="15"/>
                    <a:pt x="111" y="15"/>
                    <a:pt x="111" y="15"/>
                  </a:cubicBezTo>
                  <a:cubicBezTo>
                    <a:pt x="100" y="6"/>
                    <a:pt x="85" y="0"/>
                    <a:pt x="68" y="0"/>
                  </a:cubicBezTo>
                  <a:cubicBezTo>
                    <a:pt x="31" y="0"/>
                    <a:pt x="0" y="31"/>
                    <a:pt x="0" y="68"/>
                  </a:cubicBezTo>
                  <a:cubicBezTo>
                    <a:pt x="0" y="106"/>
                    <a:pt x="31" y="136"/>
                    <a:pt x="68" y="136"/>
                  </a:cubicBezTo>
                  <a:cubicBezTo>
                    <a:pt x="106" y="136"/>
                    <a:pt x="137" y="106"/>
                    <a:pt x="137" y="68"/>
                  </a:cubicBezTo>
                  <a:cubicBezTo>
                    <a:pt x="137" y="52"/>
                    <a:pt x="131" y="37"/>
                    <a:pt x="121" y="26"/>
                  </a:cubicBezTo>
                  <a:lnTo>
                    <a:pt x="108" y="43"/>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3376;p90"/>
            <p:cNvSpPr/>
            <p:nvPr/>
          </p:nvSpPr>
          <p:spPr>
            <a:xfrm>
              <a:off x="7454901" y="4826087"/>
              <a:ext cx="465138" cy="549275"/>
            </a:xfrm>
            <a:custGeom>
              <a:avLst/>
              <a:gdLst/>
              <a:ahLst/>
              <a:cxnLst/>
              <a:rect l="l" t="t" r="r" b="b"/>
              <a:pathLst>
                <a:path w="293" h="346" extrusionOk="0">
                  <a:moveTo>
                    <a:pt x="293" y="59"/>
                  </a:moveTo>
                  <a:lnTo>
                    <a:pt x="225" y="65"/>
                  </a:lnTo>
                  <a:lnTo>
                    <a:pt x="219" y="0"/>
                  </a:lnTo>
                  <a:lnTo>
                    <a:pt x="163" y="65"/>
                  </a:lnTo>
                  <a:lnTo>
                    <a:pt x="157" y="114"/>
                  </a:lnTo>
                  <a:lnTo>
                    <a:pt x="6" y="306"/>
                  </a:lnTo>
                  <a:lnTo>
                    <a:pt x="0" y="346"/>
                  </a:lnTo>
                  <a:lnTo>
                    <a:pt x="40" y="333"/>
                  </a:lnTo>
                  <a:lnTo>
                    <a:pt x="194" y="142"/>
                  </a:lnTo>
                  <a:lnTo>
                    <a:pt x="240" y="127"/>
                  </a:lnTo>
                  <a:lnTo>
                    <a:pt x="293" y="59"/>
                  </a:ln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8" name="Google Shape;3259;p87"/>
          <p:cNvSpPr/>
          <p:nvPr/>
        </p:nvSpPr>
        <p:spPr>
          <a:xfrm>
            <a:off x="4138756" y="3554150"/>
            <a:ext cx="433699" cy="433699"/>
          </a:xfrm>
          <a:custGeom>
            <a:avLst/>
            <a:gdLst/>
            <a:ahLst/>
            <a:cxnLst/>
            <a:rect l="l" t="t" r="r" b="b"/>
            <a:pathLst>
              <a:path w="21600" h="21600" extrusionOk="0">
                <a:moveTo>
                  <a:pt x="21329" y="11544"/>
                </a:moveTo>
                <a:cubicBezTo>
                  <a:pt x="21493" y="11931"/>
                  <a:pt x="21572" y="12338"/>
                  <a:pt x="21572" y="12758"/>
                </a:cubicBezTo>
                <a:cubicBezTo>
                  <a:pt x="21572" y="13464"/>
                  <a:pt x="21388" y="14105"/>
                  <a:pt x="21018" y="14679"/>
                </a:cubicBezTo>
                <a:cubicBezTo>
                  <a:pt x="21111" y="15215"/>
                  <a:pt x="21077" y="15746"/>
                  <a:pt x="20925" y="16285"/>
                </a:cubicBezTo>
                <a:cubicBezTo>
                  <a:pt x="20769" y="16819"/>
                  <a:pt x="20512" y="17288"/>
                  <a:pt x="20142" y="17697"/>
                </a:cubicBezTo>
                <a:cubicBezTo>
                  <a:pt x="20105" y="18451"/>
                  <a:pt x="19902" y="19081"/>
                  <a:pt x="19532" y="19581"/>
                </a:cubicBezTo>
                <a:cubicBezTo>
                  <a:pt x="19161" y="20081"/>
                  <a:pt x="18701" y="20482"/>
                  <a:pt x="18147" y="20784"/>
                </a:cubicBezTo>
                <a:cubicBezTo>
                  <a:pt x="17593" y="21089"/>
                  <a:pt x="16983" y="21298"/>
                  <a:pt x="16322" y="21419"/>
                </a:cubicBezTo>
                <a:cubicBezTo>
                  <a:pt x="15660" y="21541"/>
                  <a:pt x="15010" y="21600"/>
                  <a:pt x="14380" y="21600"/>
                </a:cubicBezTo>
                <a:cubicBezTo>
                  <a:pt x="13730" y="21600"/>
                  <a:pt x="13078" y="21555"/>
                  <a:pt x="12425" y="21462"/>
                </a:cubicBezTo>
                <a:cubicBezTo>
                  <a:pt x="11772" y="21363"/>
                  <a:pt x="11128" y="21236"/>
                  <a:pt x="10498" y="21075"/>
                </a:cubicBezTo>
                <a:cubicBezTo>
                  <a:pt x="9865" y="20894"/>
                  <a:pt x="9237" y="20702"/>
                  <a:pt x="8610" y="20493"/>
                </a:cubicBezTo>
                <a:cubicBezTo>
                  <a:pt x="7983" y="20287"/>
                  <a:pt x="7341" y="20182"/>
                  <a:pt x="6680" y="20182"/>
                </a:cubicBezTo>
                <a:lnTo>
                  <a:pt x="1608" y="20182"/>
                </a:lnTo>
                <a:cubicBezTo>
                  <a:pt x="1167" y="20182"/>
                  <a:pt x="786" y="20030"/>
                  <a:pt x="472" y="19714"/>
                </a:cubicBezTo>
                <a:cubicBezTo>
                  <a:pt x="158" y="19406"/>
                  <a:pt x="0" y="19025"/>
                  <a:pt x="0" y="18573"/>
                </a:cubicBezTo>
                <a:lnTo>
                  <a:pt x="0" y="9881"/>
                </a:lnTo>
                <a:cubicBezTo>
                  <a:pt x="0" y="9440"/>
                  <a:pt x="158" y="9065"/>
                  <a:pt x="472" y="8754"/>
                </a:cubicBezTo>
                <a:cubicBezTo>
                  <a:pt x="786" y="8441"/>
                  <a:pt x="1167" y="8285"/>
                  <a:pt x="1608" y="8285"/>
                </a:cubicBezTo>
                <a:lnTo>
                  <a:pt x="6316" y="8285"/>
                </a:lnTo>
                <a:cubicBezTo>
                  <a:pt x="6559" y="8161"/>
                  <a:pt x="6751" y="8023"/>
                  <a:pt x="6898" y="7873"/>
                </a:cubicBezTo>
                <a:cubicBezTo>
                  <a:pt x="7042" y="7723"/>
                  <a:pt x="7197" y="7548"/>
                  <a:pt x="7370" y="7342"/>
                </a:cubicBezTo>
                <a:cubicBezTo>
                  <a:pt x="7514" y="7161"/>
                  <a:pt x="7663" y="6986"/>
                  <a:pt x="7810" y="6820"/>
                </a:cubicBezTo>
                <a:cubicBezTo>
                  <a:pt x="7957" y="6653"/>
                  <a:pt x="8113" y="6484"/>
                  <a:pt x="8277" y="6311"/>
                </a:cubicBezTo>
                <a:cubicBezTo>
                  <a:pt x="8570" y="5998"/>
                  <a:pt x="8918" y="5690"/>
                  <a:pt x="9302" y="5385"/>
                </a:cubicBezTo>
                <a:cubicBezTo>
                  <a:pt x="9692" y="5086"/>
                  <a:pt x="9989" y="4750"/>
                  <a:pt x="10195" y="4380"/>
                </a:cubicBezTo>
                <a:cubicBezTo>
                  <a:pt x="10339" y="4117"/>
                  <a:pt x="10444" y="3826"/>
                  <a:pt x="10506" y="3507"/>
                </a:cubicBezTo>
                <a:cubicBezTo>
                  <a:pt x="10565" y="3188"/>
                  <a:pt x="10628" y="2866"/>
                  <a:pt x="10676" y="2539"/>
                </a:cubicBezTo>
                <a:cubicBezTo>
                  <a:pt x="10727" y="2217"/>
                  <a:pt x="10780" y="1900"/>
                  <a:pt x="10845" y="1593"/>
                </a:cubicBezTo>
                <a:cubicBezTo>
                  <a:pt x="10907" y="1288"/>
                  <a:pt x="11015" y="1017"/>
                  <a:pt x="11162" y="777"/>
                </a:cubicBezTo>
                <a:cubicBezTo>
                  <a:pt x="11311" y="537"/>
                  <a:pt x="11523" y="350"/>
                  <a:pt x="11800" y="209"/>
                </a:cubicBezTo>
                <a:cubicBezTo>
                  <a:pt x="12074" y="68"/>
                  <a:pt x="12442" y="0"/>
                  <a:pt x="12902" y="0"/>
                </a:cubicBezTo>
                <a:cubicBezTo>
                  <a:pt x="13451" y="0"/>
                  <a:pt x="13956" y="113"/>
                  <a:pt x="14411" y="345"/>
                </a:cubicBezTo>
                <a:cubicBezTo>
                  <a:pt x="14869" y="573"/>
                  <a:pt x="15251" y="881"/>
                  <a:pt x="15567" y="1271"/>
                </a:cubicBezTo>
                <a:cubicBezTo>
                  <a:pt x="15881" y="1658"/>
                  <a:pt x="16127" y="2101"/>
                  <a:pt x="16305" y="2601"/>
                </a:cubicBezTo>
                <a:cubicBezTo>
                  <a:pt x="16480" y="3104"/>
                  <a:pt x="16570" y="3609"/>
                  <a:pt x="16570" y="4123"/>
                </a:cubicBezTo>
                <a:cubicBezTo>
                  <a:pt x="16570" y="4654"/>
                  <a:pt x="16491" y="5162"/>
                  <a:pt x="16333" y="5645"/>
                </a:cubicBezTo>
                <a:cubicBezTo>
                  <a:pt x="16175" y="6125"/>
                  <a:pt x="15982" y="6611"/>
                  <a:pt x="15759" y="7097"/>
                </a:cubicBezTo>
                <a:cubicBezTo>
                  <a:pt x="16073" y="7080"/>
                  <a:pt x="16389" y="7057"/>
                  <a:pt x="16706" y="7035"/>
                </a:cubicBezTo>
                <a:cubicBezTo>
                  <a:pt x="17019" y="7012"/>
                  <a:pt x="17336" y="7001"/>
                  <a:pt x="17652" y="7001"/>
                </a:cubicBezTo>
                <a:cubicBezTo>
                  <a:pt x="18150" y="7001"/>
                  <a:pt x="18630" y="7049"/>
                  <a:pt x="19099" y="7145"/>
                </a:cubicBezTo>
                <a:cubicBezTo>
                  <a:pt x="19568" y="7238"/>
                  <a:pt x="19987" y="7396"/>
                  <a:pt x="20357" y="7616"/>
                </a:cubicBezTo>
                <a:cubicBezTo>
                  <a:pt x="20727" y="7839"/>
                  <a:pt x="21026" y="8144"/>
                  <a:pt x="21255" y="8528"/>
                </a:cubicBezTo>
                <a:cubicBezTo>
                  <a:pt x="21487" y="8918"/>
                  <a:pt x="21600" y="9409"/>
                  <a:pt x="21600" y="10002"/>
                </a:cubicBezTo>
                <a:cubicBezTo>
                  <a:pt x="21600" y="10265"/>
                  <a:pt x="21580" y="10519"/>
                  <a:pt x="21535" y="10773"/>
                </a:cubicBezTo>
                <a:cubicBezTo>
                  <a:pt x="21484" y="11030"/>
                  <a:pt x="21419" y="11284"/>
                  <a:pt x="21329" y="11544"/>
                </a:cubicBezTo>
                <a:moveTo>
                  <a:pt x="4258" y="18519"/>
                </a:moveTo>
                <a:cubicBezTo>
                  <a:pt x="4555" y="18519"/>
                  <a:pt x="4809" y="18417"/>
                  <a:pt x="5024" y="18214"/>
                </a:cubicBezTo>
                <a:cubicBezTo>
                  <a:pt x="5233" y="18014"/>
                  <a:pt x="5341" y="17759"/>
                  <a:pt x="5341" y="17454"/>
                </a:cubicBezTo>
                <a:cubicBezTo>
                  <a:pt x="5341" y="17155"/>
                  <a:pt x="5233" y="16901"/>
                  <a:pt x="5024" y="16686"/>
                </a:cubicBezTo>
                <a:cubicBezTo>
                  <a:pt x="4812" y="16477"/>
                  <a:pt x="4558" y="16373"/>
                  <a:pt x="4258" y="16373"/>
                </a:cubicBezTo>
                <a:cubicBezTo>
                  <a:pt x="3942" y="16373"/>
                  <a:pt x="3685" y="16477"/>
                  <a:pt x="3487" y="16686"/>
                </a:cubicBezTo>
                <a:cubicBezTo>
                  <a:pt x="3289" y="16901"/>
                  <a:pt x="3190" y="17155"/>
                  <a:pt x="3190" y="17454"/>
                </a:cubicBezTo>
                <a:cubicBezTo>
                  <a:pt x="3190" y="17768"/>
                  <a:pt x="3289" y="18025"/>
                  <a:pt x="3487" y="18223"/>
                </a:cubicBezTo>
                <a:cubicBezTo>
                  <a:pt x="3682" y="18420"/>
                  <a:pt x="3939" y="18519"/>
                  <a:pt x="4258" y="18519"/>
                </a:cubicBezTo>
                <a:moveTo>
                  <a:pt x="19164" y="14343"/>
                </a:moveTo>
                <a:cubicBezTo>
                  <a:pt x="19704" y="13902"/>
                  <a:pt x="19975" y="13346"/>
                  <a:pt x="19975" y="12679"/>
                </a:cubicBezTo>
                <a:cubicBezTo>
                  <a:pt x="19975" y="12473"/>
                  <a:pt x="19919" y="12281"/>
                  <a:pt x="19806" y="12098"/>
                </a:cubicBezTo>
                <a:cubicBezTo>
                  <a:pt x="19695" y="11920"/>
                  <a:pt x="19577" y="11762"/>
                  <a:pt x="19447" y="11623"/>
                </a:cubicBezTo>
                <a:cubicBezTo>
                  <a:pt x="19591" y="11363"/>
                  <a:pt x="19721" y="11106"/>
                  <a:pt x="19834" y="10849"/>
                </a:cubicBezTo>
                <a:cubicBezTo>
                  <a:pt x="19944" y="10592"/>
                  <a:pt x="20003" y="10313"/>
                  <a:pt x="20003" y="10002"/>
                </a:cubicBezTo>
                <a:cubicBezTo>
                  <a:pt x="20003" y="9689"/>
                  <a:pt x="19924" y="9440"/>
                  <a:pt x="19766" y="9251"/>
                </a:cubicBezTo>
                <a:cubicBezTo>
                  <a:pt x="19608" y="9070"/>
                  <a:pt x="19416" y="8929"/>
                  <a:pt x="19184" y="8833"/>
                </a:cubicBezTo>
                <a:cubicBezTo>
                  <a:pt x="18955" y="8740"/>
                  <a:pt x="18698" y="8683"/>
                  <a:pt x="18418" y="8664"/>
                </a:cubicBezTo>
                <a:cubicBezTo>
                  <a:pt x="18138" y="8644"/>
                  <a:pt x="17884" y="8635"/>
                  <a:pt x="17650" y="8635"/>
                </a:cubicBezTo>
                <a:cubicBezTo>
                  <a:pt x="17243" y="8635"/>
                  <a:pt x="16836" y="8650"/>
                  <a:pt x="16423" y="8678"/>
                </a:cubicBezTo>
                <a:cubicBezTo>
                  <a:pt x="16011" y="8706"/>
                  <a:pt x="15607" y="8720"/>
                  <a:pt x="15200" y="8720"/>
                </a:cubicBezTo>
                <a:cubicBezTo>
                  <a:pt x="14917" y="8720"/>
                  <a:pt x="14643" y="8706"/>
                  <a:pt x="14366" y="8678"/>
                </a:cubicBezTo>
                <a:cubicBezTo>
                  <a:pt x="14089" y="8650"/>
                  <a:pt x="13829" y="8585"/>
                  <a:pt x="13575" y="8475"/>
                </a:cubicBezTo>
                <a:cubicBezTo>
                  <a:pt x="13575" y="8105"/>
                  <a:pt x="13646" y="7754"/>
                  <a:pt x="13793" y="7421"/>
                </a:cubicBezTo>
                <a:cubicBezTo>
                  <a:pt x="13937" y="7088"/>
                  <a:pt x="14095" y="6752"/>
                  <a:pt x="14276" y="6413"/>
                </a:cubicBezTo>
                <a:cubicBezTo>
                  <a:pt x="14448" y="6074"/>
                  <a:pt x="14606" y="5721"/>
                  <a:pt x="14748" y="5351"/>
                </a:cubicBezTo>
                <a:cubicBezTo>
                  <a:pt x="14886" y="4984"/>
                  <a:pt x="14954" y="4575"/>
                  <a:pt x="14954" y="4123"/>
                </a:cubicBezTo>
                <a:cubicBezTo>
                  <a:pt x="14954" y="3824"/>
                  <a:pt x="14906" y="3530"/>
                  <a:pt x="14813" y="3236"/>
                </a:cubicBezTo>
                <a:cubicBezTo>
                  <a:pt x="14717" y="2945"/>
                  <a:pt x="14584" y="2677"/>
                  <a:pt x="14411" y="2440"/>
                </a:cubicBezTo>
                <a:cubicBezTo>
                  <a:pt x="14239" y="2200"/>
                  <a:pt x="14027" y="2002"/>
                  <a:pt x="13776" y="1844"/>
                </a:cubicBezTo>
                <a:cubicBezTo>
                  <a:pt x="13521" y="1689"/>
                  <a:pt x="13230" y="1607"/>
                  <a:pt x="12894" y="1607"/>
                </a:cubicBezTo>
                <a:lnTo>
                  <a:pt x="12744" y="1607"/>
                </a:lnTo>
                <a:cubicBezTo>
                  <a:pt x="12682" y="1607"/>
                  <a:pt x="12631" y="1618"/>
                  <a:pt x="12594" y="1635"/>
                </a:cubicBezTo>
                <a:cubicBezTo>
                  <a:pt x="12524" y="1672"/>
                  <a:pt x="12481" y="1706"/>
                  <a:pt x="12473" y="1742"/>
                </a:cubicBezTo>
                <a:cubicBezTo>
                  <a:pt x="12464" y="1779"/>
                  <a:pt x="12450" y="1838"/>
                  <a:pt x="12430" y="1920"/>
                </a:cubicBezTo>
                <a:cubicBezTo>
                  <a:pt x="12323" y="2451"/>
                  <a:pt x="12221" y="3007"/>
                  <a:pt x="12128" y="3586"/>
                </a:cubicBezTo>
                <a:cubicBezTo>
                  <a:pt x="12035" y="4168"/>
                  <a:pt x="11854" y="4699"/>
                  <a:pt x="11597" y="5176"/>
                </a:cubicBezTo>
                <a:cubicBezTo>
                  <a:pt x="11334" y="5636"/>
                  <a:pt x="11001" y="6035"/>
                  <a:pt x="10597" y="6368"/>
                </a:cubicBezTo>
                <a:cubicBezTo>
                  <a:pt x="10190" y="6701"/>
                  <a:pt x="9803" y="7051"/>
                  <a:pt x="9432" y="7421"/>
                </a:cubicBezTo>
                <a:cubicBezTo>
                  <a:pt x="9170" y="7701"/>
                  <a:pt x="8949" y="7955"/>
                  <a:pt x="8771" y="8183"/>
                </a:cubicBezTo>
                <a:cubicBezTo>
                  <a:pt x="8593" y="8412"/>
                  <a:pt x="8404" y="8632"/>
                  <a:pt x="8212" y="8833"/>
                </a:cubicBezTo>
                <a:cubicBezTo>
                  <a:pt x="8017" y="9036"/>
                  <a:pt x="7799" y="9223"/>
                  <a:pt x="7556" y="9401"/>
                </a:cubicBezTo>
                <a:cubicBezTo>
                  <a:pt x="7313" y="9576"/>
                  <a:pt x="7019" y="9737"/>
                  <a:pt x="6674" y="9881"/>
                </a:cubicBezTo>
                <a:lnTo>
                  <a:pt x="6646" y="9881"/>
                </a:lnTo>
                <a:lnTo>
                  <a:pt x="6646" y="18573"/>
                </a:lnTo>
                <a:cubicBezTo>
                  <a:pt x="7279" y="18573"/>
                  <a:pt x="7889" y="18649"/>
                  <a:pt x="8486" y="18796"/>
                </a:cubicBezTo>
                <a:cubicBezTo>
                  <a:pt x="9082" y="18946"/>
                  <a:pt x="9684" y="19104"/>
                  <a:pt x="10294" y="19270"/>
                </a:cubicBezTo>
                <a:cubicBezTo>
                  <a:pt x="10902" y="19440"/>
                  <a:pt x="11538" y="19592"/>
                  <a:pt x="12207" y="19742"/>
                </a:cubicBezTo>
                <a:cubicBezTo>
                  <a:pt x="12874" y="19892"/>
                  <a:pt x="13595" y="19965"/>
                  <a:pt x="14375" y="19965"/>
                </a:cubicBezTo>
                <a:cubicBezTo>
                  <a:pt x="14781" y="19965"/>
                  <a:pt x="15222" y="19940"/>
                  <a:pt x="15700" y="19886"/>
                </a:cubicBezTo>
                <a:cubicBezTo>
                  <a:pt x="16177" y="19830"/>
                  <a:pt x="16627" y="19711"/>
                  <a:pt x="17048" y="19527"/>
                </a:cubicBezTo>
                <a:cubicBezTo>
                  <a:pt x="17469" y="19344"/>
                  <a:pt x="17816" y="19087"/>
                  <a:pt x="18102" y="18762"/>
                </a:cubicBezTo>
                <a:cubicBezTo>
                  <a:pt x="18387" y="18440"/>
                  <a:pt x="18526" y="18011"/>
                  <a:pt x="18526" y="17477"/>
                </a:cubicBezTo>
                <a:cubicBezTo>
                  <a:pt x="18526" y="17387"/>
                  <a:pt x="18523" y="17305"/>
                  <a:pt x="18517" y="17226"/>
                </a:cubicBezTo>
                <a:cubicBezTo>
                  <a:pt x="18503" y="17152"/>
                  <a:pt x="18489" y="17071"/>
                  <a:pt x="18472" y="16980"/>
                </a:cubicBezTo>
                <a:cubicBezTo>
                  <a:pt x="18786" y="16836"/>
                  <a:pt x="19029" y="16596"/>
                  <a:pt x="19195" y="16263"/>
                </a:cubicBezTo>
                <a:cubicBezTo>
                  <a:pt x="19365" y="15930"/>
                  <a:pt x="19447" y="15594"/>
                  <a:pt x="19447" y="15263"/>
                </a:cubicBezTo>
                <a:cubicBezTo>
                  <a:pt x="19450" y="14913"/>
                  <a:pt x="19351" y="14605"/>
                  <a:pt x="19164" y="14343"/>
                </a:cubicBezTo>
              </a:path>
            </a:pathLst>
          </a:custGeom>
          <a:solidFill>
            <a:srgbClr val="FFFEF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09" name="Google Shape;3162;p85"/>
          <p:cNvSpPr/>
          <p:nvPr/>
        </p:nvSpPr>
        <p:spPr>
          <a:xfrm>
            <a:off x="3875528" y="2357451"/>
            <a:ext cx="383516" cy="602164"/>
          </a:xfrm>
          <a:custGeom>
            <a:avLst/>
            <a:gdLst/>
            <a:ahLst/>
            <a:cxnLst/>
            <a:rect l="l" t="t" r="r" b="b"/>
            <a:pathLst>
              <a:path w="657" h="1032" extrusionOk="0">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lt1"/>
          </a:solidFill>
          <a:ln>
            <a:noFill/>
          </a:ln>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Clr>
                <a:srgbClr val="000000"/>
              </a:buClr>
              <a:buSzPts val="1075"/>
              <a:buFont typeface="Arial"/>
              <a:buNone/>
            </a:pPr>
            <a:endParaRPr sz="1075" b="0" i="0" u="none" strike="noStrike" cap="none">
              <a:solidFill>
                <a:schemeClr val="dk1"/>
              </a:solidFill>
              <a:latin typeface="Calibri"/>
              <a:ea typeface="Calibri"/>
              <a:cs typeface="Calibri"/>
              <a:sym typeface="Calibri"/>
            </a:endParaRPr>
          </a:p>
        </p:txBody>
      </p:sp>
      <p:grpSp>
        <p:nvGrpSpPr>
          <p:cNvPr id="121" name="Google Shape;2531;p70"/>
          <p:cNvGrpSpPr/>
          <p:nvPr/>
        </p:nvGrpSpPr>
        <p:grpSpPr>
          <a:xfrm>
            <a:off x="2167190" y="2718027"/>
            <a:ext cx="407795" cy="592971"/>
            <a:chOff x="4593571" y="3077031"/>
            <a:chExt cx="252168" cy="366676"/>
          </a:xfrm>
        </p:grpSpPr>
        <p:sp>
          <p:nvSpPr>
            <p:cNvPr id="138" name="Google Shape;2532;p70"/>
            <p:cNvSpPr/>
            <p:nvPr/>
          </p:nvSpPr>
          <p:spPr>
            <a:xfrm>
              <a:off x="4593571" y="3077031"/>
              <a:ext cx="252168" cy="366676"/>
            </a:xfrm>
            <a:custGeom>
              <a:avLst/>
              <a:gdLst/>
              <a:ahLst/>
              <a:cxnLst/>
              <a:rect l="l" t="t" r="r" b="b"/>
              <a:pathLst>
                <a:path w="20767" h="21600" extrusionOk="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139" name="Google Shape;2533;p70"/>
            <p:cNvSpPr/>
            <p:nvPr/>
          </p:nvSpPr>
          <p:spPr>
            <a:xfrm>
              <a:off x="4639875" y="3237219"/>
              <a:ext cx="162063" cy="131403"/>
            </a:xfrm>
            <a:custGeom>
              <a:avLst/>
              <a:gdLst/>
              <a:ahLst/>
              <a:cxnLst/>
              <a:rect l="l" t="t" r="r" b="b"/>
              <a:pathLst>
                <a:path w="21282" h="21600" extrusionOk="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solidFill>
              <a:schemeClr val="l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39309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5522742" cy="1325563"/>
          </a:xfrm>
        </p:spPr>
        <p:txBody>
          <a:bodyPr anchor="t">
            <a:normAutofit fontScale="90000"/>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協助教師、學生與家長</a:t>
            </a:r>
            <a:br>
              <a:rPr lang="zh-TW" altLang="en-US" b="1" dirty="0">
                <a:solidFill>
                  <a:srgbClr val="F1C232"/>
                </a:solidFill>
                <a:latin typeface="Microsoft JhengHei"/>
                <a:ea typeface="Microsoft JhengHei"/>
                <a:cs typeface="Microsoft JhengHei"/>
                <a:sym typeface="Microsoft JhengHei"/>
              </a:rPr>
            </a:br>
            <a:r>
              <a:rPr lang="zh-TW" altLang="en-US" b="1" dirty="0">
                <a:solidFill>
                  <a:srgbClr val="F1C232"/>
                </a:solidFill>
                <a:latin typeface="Microsoft JhengHei"/>
                <a:ea typeface="Microsoft JhengHei"/>
                <a:cs typeface="Microsoft JhengHei"/>
                <a:sym typeface="Microsoft JhengHei"/>
              </a:rPr>
              <a:t>進行數位學習</a:t>
            </a:r>
          </a:p>
        </p:txBody>
      </p:sp>
      <p:sp>
        <p:nvSpPr>
          <p:cNvPr id="28" name="Google Shape;302;p11">
            <a:extLst>
              <a:ext uri="{FF2B5EF4-FFF2-40B4-BE49-F238E27FC236}">
                <a16:creationId xmlns:a16="http://schemas.microsoft.com/office/drawing/2014/main" id="{A52F0B19-07B0-4827-90CA-B37369265DF8}"/>
              </a:ext>
            </a:extLst>
          </p:cNvPr>
          <p:cNvSpPr/>
          <p:nvPr/>
        </p:nvSpPr>
        <p:spPr>
          <a:xfrm>
            <a:off x="463264" y="1645826"/>
            <a:ext cx="7300344" cy="94156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培力教師具備科技能力、數位學習課程發展，以及科技應用於教學與評量的能力</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2403;p67"/>
          <p:cNvSpPr/>
          <p:nvPr/>
        </p:nvSpPr>
        <p:spPr>
          <a:xfrm>
            <a:off x="8730047" y="3576909"/>
            <a:ext cx="2428892" cy="1550916"/>
          </a:xfrm>
          <a:prstGeom prst="bentArrow">
            <a:avLst>
              <a:gd name="adj1" fmla="val 25000"/>
              <a:gd name="adj2" fmla="val 25000"/>
              <a:gd name="adj3" fmla="val 25000"/>
              <a:gd name="adj4" fmla="val 43750"/>
            </a:avLst>
          </a:prstGeom>
          <a:solidFill>
            <a:srgbClr val="F26D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7" name="Google Shape;2405;p67"/>
          <p:cNvGrpSpPr/>
          <p:nvPr/>
        </p:nvGrpSpPr>
        <p:grpSpPr>
          <a:xfrm>
            <a:off x="9730178" y="4243664"/>
            <a:ext cx="488901" cy="427164"/>
            <a:chOff x="4800505" y="2786674"/>
            <a:chExt cx="366676" cy="320373"/>
          </a:xfrm>
        </p:grpSpPr>
        <p:sp>
          <p:nvSpPr>
            <p:cNvPr id="18" name="Google Shape;2406;p67"/>
            <p:cNvSpPr/>
            <p:nvPr/>
          </p:nvSpPr>
          <p:spPr>
            <a:xfrm>
              <a:off x="4800505" y="2786674"/>
              <a:ext cx="366676" cy="263432"/>
            </a:xfrm>
            <a:custGeom>
              <a:avLst/>
              <a:gdLst/>
              <a:ahLst/>
              <a:cxnLst/>
              <a:rect l="l" t="t" r="r" b="b"/>
              <a:pathLst>
                <a:path w="21600" h="21600" extrusionOk="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2407;p67"/>
            <p:cNvSpPr/>
            <p:nvPr/>
          </p:nvSpPr>
          <p:spPr>
            <a:xfrm>
              <a:off x="5132766" y="2901184"/>
              <a:ext cx="22526" cy="125771"/>
            </a:xfrm>
            <a:custGeom>
              <a:avLst/>
              <a:gdLst/>
              <a:ahLst/>
              <a:cxnLst/>
              <a:rect l="l" t="t" r="r" b="b"/>
              <a:pathLst>
                <a:path w="21600" h="21600" extrusionOk="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2408;p67"/>
            <p:cNvSpPr/>
            <p:nvPr/>
          </p:nvSpPr>
          <p:spPr>
            <a:xfrm>
              <a:off x="5120877" y="3038217"/>
              <a:ext cx="46304" cy="68830"/>
            </a:xfrm>
            <a:custGeom>
              <a:avLst/>
              <a:gdLst/>
              <a:ahLst/>
              <a:cxnLst/>
              <a:rect l="l" t="t" r="r" b="b"/>
              <a:pathLst>
                <a:path w="21600" h="21600" extrusionOk="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1" name="Google Shape;2409;p67"/>
          <p:cNvSpPr/>
          <p:nvPr/>
        </p:nvSpPr>
        <p:spPr>
          <a:xfrm>
            <a:off x="1443371" y="5127826"/>
            <a:ext cx="2428892" cy="1550916"/>
          </a:xfrm>
          <a:prstGeom prst="bentArrow">
            <a:avLst>
              <a:gd name="adj1" fmla="val 25000"/>
              <a:gd name="adj2" fmla="val 25000"/>
              <a:gd name="adj3" fmla="val 25000"/>
              <a:gd name="adj4" fmla="val 43750"/>
            </a:avLst>
          </a:prstGeom>
          <a:solidFill>
            <a:srgbClr val="546E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 name="Google Shape;2411;p67"/>
          <p:cNvSpPr/>
          <p:nvPr/>
        </p:nvSpPr>
        <p:spPr>
          <a:xfrm>
            <a:off x="2395876" y="5862926"/>
            <a:ext cx="488067" cy="488901"/>
          </a:xfrm>
          <a:custGeom>
            <a:avLst/>
            <a:gdLst/>
            <a:ahLst/>
            <a:cxnLst/>
            <a:rect l="l" t="t" r="r" b="b"/>
            <a:pathLst>
              <a:path w="21020" h="21600" extrusionOk="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546E7A"/>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2412;p67"/>
          <p:cNvSpPr/>
          <p:nvPr/>
        </p:nvSpPr>
        <p:spPr>
          <a:xfrm>
            <a:off x="6301153" y="4180042"/>
            <a:ext cx="2428892" cy="1550916"/>
          </a:xfrm>
          <a:prstGeom prst="bentArrow">
            <a:avLst>
              <a:gd name="adj1" fmla="val 25000"/>
              <a:gd name="adj2" fmla="val 25000"/>
              <a:gd name="adj3" fmla="val 25000"/>
              <a:gd name="adj4" fmla="val 43750"/>
            </a:avLst>
          </a:prstGeom>
          <a:solidFill>
            <a:srgbClr val="F884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9" name="Google Shape;2417;p67"/>
          <p:cNvSpPr/>
          <p:nvPr/>
        </p:nvSpPr>
        <p:spPr>
          <a:xfrm>
            <a:off x="3872261" y="4610853"/>
            <a:ext cx="2428892" cy="1550916"/>
          </a:xfrm>
          <a:prstGeom prst="bentArrow">
            <a:avLst>
              <a:gd name="adj1" fmla="val 25000"/>
              <a:gd name="adj2" fmla="val 25000"/>
              <a:gd name="adj3" fmla="val 25000"/>
              <a:gd name="adj4" fmla="val 43750"/>
            </a:avLst>
          </a:prstGeom>
          <a:solidFill>
            <a:srgbClr val="9BBB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2" name="Google Shape;2420;p67"/>
          <p:cNvSpPr/>
          <p:nvPr/>
        </p:nvSpPr>
        <p:spPr>
          <a:xfrm>
            <a:off x="1485309" y="3618232"/>
            <a:ext cx="2262752" cy="10525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1" i="0" u="none" strike="noStrike" kern="1200" cap="none" spc="0" normalizeH="0" baseline="0" noProof="0" dirty="0">
                <a:ln>
                  <a:noFill/>
                </a:ln>
                <a:solidFill>
                  <a:srgbClr val="595959"/>
                </a:solidFill>
                <a:effectLst/>
                <a:uLnTx/>
                <a:uFillTx/>
                <a:latin typeface="Calibri"/>
                <a:ea typeface="Arial"/>
                <a:cs typeface="Calibri"/>
                <a:sym typeface="Calibri"/>
              </a:rPr>
              <a:t>數位教學指引</a:t>
            </a:r>
            <a:r>
              <a:rPr kumimoji="0" lang="zh-TW" altLang="en-US" sz="1600" b="0" i="0" u="none" strike="noStrike" kern="1200" cap="none" spc="0" normalizeH="0" baseline="0" noProof="0" dirty="0">
                <a:ln>
                  <a:noFill/>
                </a:ln>
                <a:solidFill>
                  <a:srgbClr val="595959"/>
                </a:solidFill>
                <a:effectLst/>
                <a:uLnTx/>
                <a:uFillTx/>
                <a:latin typeface="Calibri"/>
                <a:ea typeface="Arial"/>
                <a:cs typeface="Calibri"/>
                <a:sym typeface="Calibri"/>
              </a:rPr>
              <a:t>：提供地方政府、學校與教師規劃與實施數位教學實務建議與資源應用之參考指引。</a:t>
            </a:r>
            <a:endParaRPr kumimoji="0" lang="en-US" altLang="zh-TW" sz="1600" b="0" i="0" u="none" strike="noStrike" kern="1200" cap="none" spc="0" normalizeH="0" baseline="0" noProof="0" dirty="0">
              <a:ln>
                <a:noFill/>
              </a:ln>
              <a:solidFill>
                <a:srgbClr val="595959"/>
              </a:solidFill>
              <a:effectLst/>
              <a:uLnTx/>
              <a:uFillTx/>
              <a:latin typeface="Calibri"/>
              <a:ea typeface="Arial"/>
              <a:cs typeface="Calibri"/>
              <a:sym typeface="Calibri"/>
            </a:endParaRPr>
          </a:p>
          <a:p>
            <a:pPr marL="0" marR="0" lvl="0" indent="0" algn="l" defTabSz="914400" rtl="0" eaLnBrk="1" fontAlgn="auto" latinLnBrk="0" hangingPunct="1">
              <a:lnSpc>
                <a:spcPct val="130000"/>
              </a:lnSpc>
              <a:spcBef>
                <a:spcPts val="0"/>
              </a:spcBef>
              <a:spcAft>
                <a:spcPts val="0"/>
              </a:spcAft>
              <a:buClr>
                <a:srgbClr val="000000"/>
              </a:buClr>
              <a:buSzPts val="16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3" name="Google Shape;2421;p67"/>
          <p:cNvSpPr/>
          <p:nvPr/>
        </p:nvSpPr>
        <p:spPr>
          <a:xfrm>
            <a:off x="6343095" y="2587388"/>
            <a:ext cx="2262752" cy="18089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預計於</a:t>
            </a:r>
            <a:r>
              <a:rPr kumimoji="0" lang="en-US" altLang="zh-TW" sz="1600" b="0" i="0" u="none" strike="noStrike" kern="1200" cap="none" spc="0" normalizeH="0" baseline="0" noProof="0">
                <a:ln>
                  <a:noFill/>
                </a:ln>
                <a:solidFill>
                  <a:srgbClr val="595959"/>
                </a:solidFill>
                <a:effectLst/>
                <a:uLnTx/>
                <a:uFillTx/>
                <a:latin typeface="Calibri"/>
                <a:ea typeface="Calibri"/>
                <a:cs typeface="Calibri"/>
                <a:sym typeface="Calibri"/>
              </a:rPr>
              <a:t>113</a:t>
            </a:r>
            <a:r>
              <a:rPr kumimoji="0" lang="zh-TW" altLang="en-US" sz="1600" b="0" i="0" u="none" strike="noStrike" kern="1200" cap="none" spc="0" normalizeH="0" baseline="0" noProof="0">
                <a:ln>
                  <a:noFill/>
                </a:ln>
                <a:solidFill>
                  <a:srgbClr val="595959"/>
                </a:solidFill>
                <a:effectLst/>
                <a:uLnTx/>
                <a:uFillTx/>
                <a:latin typeface="Calibri"/>
                <a:ea typeface="Calibri"/>
                <a:cs typeface="Calibri"/>
                <a:sym typeface="Calibri"/>
              </a:rPr>
              <a:t>年</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完成全國教師</a:t>
            </a:r>
            <a:r>
              <a:rPr kumimoji="0" lang="en-US" altLang="zh-TW" sz="1600" b="0" i="0" u="none" strike="noStrike" kern="1200" cap="none" spc="0" normalizeH="0" baseline="0" noProof="0" dirty="0">
                <a:ln>
                  <a:noFill/>
                </a:ln>
                <a:solidFill>
                  <a:srgbClr val="595959"/>
                </a:solidFill>
                <a:effectLst/>
                <a:uLnTx/>
                <a:uFillTx/>
                <a:latin typeface="Calibri"/>
                <a:ea typeface="Calibri"/>
                <a:cs typeface="Calibri"/>
                <a:sym typeface="Calibri"/>
              </a:rPr>
              <a:t>100%</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培訓。</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教師增能培訓模式架構</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針對不同學科特色、不同載具系統的數位教學設計。</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2422;p67"/>
          <p:cNvSpPr/>
          <p:nvPr/>
        </p:nvSpPr>
        <p:spPr>
          <a:xfrm>
            <a:off x="8785023" y="2295945"/>
            <a:ext cx="2262752" cy="10525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未來將持續加強教師設備硬體網路相關概念及教學應用知能培訓研習課程。</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5" name="Google Shape;2423;p67"/>
          <p:cNvSpPr/>
          <p:nvPr/>
        </p:nvSpPr>
        <p:spPr>
          <a:xfrm>
            <a:off x="3877649" y="2711269"/>
            <a:ext cx="2262752" cy="177570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除規劃教師數位教學的目標，</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鼓勵各縣市研提教師獎勵機制</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，鼓勵教師嘗試以科技進行部分教學，透過</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教師社群共備</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，弭平教師資訊落差。</a:t>
            </a:r>
            <a:endParaRPr kumimoji="0" lang="zh-TW" alt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7" name="Google Shape;2294;p63"/>
          <p:cNvSpPr/>
          <p:nvPr/>
        </p:nvSpPr>
        <p:spPr>
          <a:xfrm flipH="1">
            <a:off x="7308032" y="4874374"/>
            <a:ext cx="415133" cy="417047"/>
          </a:xfrm>
          <a:custGeom>
            <a:avLst/>
            <a:gdLst/>
            <a:ahLst/>
            <a:cxnLst/>
            <a:rect l="l" t="t" r="r" b="b"/>
            <a:pathLst>
              <a:path w="264" h="265" extrusionOk="0">
                <a:moveTo>
                  <a:pt x="149" y="58"/>
                </a:moveTo>
                <a:cubicBezTo>
                  <a:pt x="116" y="58"/>
                  <a:pt x="116" y="58"/>
                  <a:pt x="116" y="58"/>
                </a:cubicBezTo>
                <a:cubicBezTo>
                  <a:pt x="116" y="116"/>
                  <a:pt x="116" y="116"/>
                  <a:pt x="116" y="116"/>
                </a:cubicBezTo>
                <a:cubicBezTo>
                  <a:pt x="60" y="116"/>
                  <a:pt x="60" y="116"/>
                  <a:pt x="60" y="116"/>
                </a:cubicBezTo>
                <a:cubicBezTo>
                  <a:pt x="60" y="148"/>
                  <a:pt x="60" y="148"/>
                  <a:pt x="60" y="148"/>
                </a:cubicBezTo>
                <a:cubicBezTo>
                  <a:pt x="116" y="148"/>
                  <a:pt x="116" y="148"/>
                  <a:pt x="116" y="148"/>
                </a:cubicBezTo>
                <a:cubicBezTo>
                  <a:pt x="116" y="207"/>
                  <a:pt x="116" y="207"/>
                  <a:pt x="116" y="207"/>
                </a:cubicBezTo>
                <a:cubicBezTo>
                  <a:pt x="149" y="207"/>
                  <a:pt x="149" y="207"/>
                  <a:pt x="149" y="207"/>
                </a:cubicBezTo>
                <a:cubicBezTo>
                  <a:pt x="149" y="148"/>
                  <a:pt x="149" y="148"/>
                  <a:pt x="149" y="148"/>
                </a:cubicBezTo>
                <a:cubicBezTo>
                  <a:pt x="205" y="148"/>
                  <a:pt x="205" y="148"/>
                  <a:pt x="205" y="148"/>
                </a:cubicBezTo>
                <a:cubicBezTo>
                  <a:pt x="205" y="116"/>
                  <a:pt x="205" y="116"/>
                  <a:pt x="205" y="116"/>
                </a:cubicBezTo>
                <a:cubicBezTo>
                  <a:pt x="149" y="116"/>
                  <a:pt x="149" y="116"/>
                  <a:pt x="149" y="116"/>
                </a:cubicBezTo>
                <a:cubicBezTo>
                  <a:pt x="149" y="58"/>
                  <a:pt x="149" y="58"/>
                  <a:pt x="149" y="58"/>
                </a:cubicBezTo>
                <a:moveTo>
                  <a:pt x="132" y="235"/>
                </a:moveTo>
                <a:cubicBezTo>
                  <a:pt x="76" y="235"/>
                  <a:pt x="30" y="189"/>
                  <a:pt x="30" y="133"/>
                </a:cubicBezTo>
                <a:cubicBezTo>
                  <a:pt x="30" y="76"/>
                  <a:pt x="76" y="30"/>
                  <a:pt x="132" y="30"/>
                </a:cubicBezTo>
                <a:cubicBezTo>
                  <a:pt x="189" y="30"/>
                  <a:pt x="235" y="76"/>
                  <a:pt x="235" y="133"/>
                </a:cubicBezTo>
                <a:cubicBezTo>
                  <a:pt x="235" y="189"/>
                  <a:pt x="189" y="235"/>
                  <a:pt x="132" y="235"/>
                </a:cubicBezTo>
                <a:moveTo>
                  <a:pt x="132" y="0"/>
                </a:moveTo>
                <a:cubicBezTo>
                  <a:pt x="59" y="0"/>
                  <a:pt x="0" y="60"/>
                  <a:pt x="0" y="133"/>
                </a:cubicBezTo>
                <a:cubicBezTo>
                  <a:pt x="0" y="206"/>
                  <a:pt x="59" y="265"/>
                  <a:pt x="132" y="265"/>
                </a:cubicBezTo>
                <a:cubicBezTo>
                  <a:pt x="205" y="265"/>
                  <a:pt x="264" y="206"/>
                  <a:pt x="264" y="133"/>
                </a:cubicBezTo>
                <a:cubicBezTo>
                  <a:pt x="264" y="60"/>
                  <a:pt x="205" y="0"/>
                  <a:pt x="132" y="0"/>
                </a:cubicBezTo>
              </a:path>
            </a:pathLst>
          </a:cu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 name="Google Shape;2775;p76"/>
          <p:cNvSpPr/>
          <p:nvPr/>
        </p:nvSpPr>
        <p:spPr>
          <a:xfrm>
            <a:off x="4938687" y="5291421"/>
            <a:ext cx="390091" cy="439537"/>
          </a:xfrm>
          <a:custGeom>
            <a:avLst/>
            <a:gdLst/>
            <a:ahLst/>
            <a:cxnLst/>
            <a:rect l="l" t="t" r="r" b="b"/>
            <a:pathLst>
              <a:path w="282" h="319" extrusionOk="0">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rgbClr val="9BBB40"/>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srgbClr val="59595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463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5522742" cy="1325563"/>
          </a:xfrm>
        </p:spPr>
        <p:txBody>
          <a:bodyPr anchor="t">
            <a:normAutofit fontScale="90000"/>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協助教師、學生與家長</a:t>
            </a:r>
            <a:br>
              <a:rPr lang="zh-TW" altLang="en-US" b="1" dirty="0">
                <a:solidFill>
                  <a:srgbClr val="F1C232"/>
                </a:solidFill>
                <a:latin typeface="Microsoft JhengHei"/>
                <a:ea typeface="Microsoft JhengHei"/>
                <a:cs typeface="Microsoft JhengHei"/>
                <a:sym typeface="Microsoft JhengHei"/>
              </a:rPr>
            </a:br>
            <a:r>
              <a:rPr lang="zh-TW" altLang="en-US" b="1" dirty="0">
                <a:solidFill>
                  <a:srgbClr val="F1C232"/>
                </a:solidFill>
                <a:latin typeface="Microsoft JhengHei"/>
                <a:ea typeface="Microsoft JhengHei"/>
                <a:cs typeface="Microsoft JhengHei"/>
                <a:sym typeface="Microsoft JhengHei"/>
              </a:rPr>
              <a:t>進行數位學習</a:t>
            </a:r>
          </a:p>
        </p:txBody>
      </p:sp>
      <p:sp>
        <p:nvSpPr>
          <p:cNvPr id="28" name="Google Shape;302;p11">
            <a:extLst>
              <a:ext uri="{FF2B5EF4-FFF2-40B4-BE49-F238E27FC236}">
                <a16:creationId xmlns:a16="http://schemas.microsoft.com/office/drawing/2014/main" id="{A52F0B19-07B0-4827-90CA-B37369265DF8}"/>
              </a:ext>
            </a:extLst>
          </p:cNvPr>
          <p:cNvSpPr/>
          <p:nvPr/>
        </p:nvSpPr>
        <p:spPr>
          <a:xfrm>
            <a:off x="463264" y="1645826"/>
            <a:ext cx="6552998" cy="53410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培養學生運用科技輔助自主學習的能力</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4" name="Google Shape;2137;p59"/>
          <p:cNvSpPr/>
          <p:nvPr/>
        </p:nvSpPr>
        <p:spPr>
          <a:xfrm rot="5400000">
            <a:off x="1681766" y="3642062"/>
            <a:ext cx="3815254" cy="2282514"/>
          </a:xfrm>
          <a:prstGeom prst="homePlate">
            <a:avLst>
              <a:gd name="adj" fmla="val 18680"/>
            </a:avLst>
          </a:prstGeom>
          <a:solidFill>
            <a:srgbClr val="546E7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2138;p59"/>
          <p:cNvSpPr/>
          <p:nvPr/>
        </p:nvSpPr>
        <p:spPr>
          <a:xfrm>
            <a:off x="2854931" y="2293801"/>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2139;p59"/>
          <p:cNvSpPr/>
          <p:nvPr/>
        </p:nvSpPr>
        <p:spPr>
          <a:xfrm>
            <a:off x="2964952" y="2404617"/>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546E7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 name="Google Shape;2140;p59"/>
          <p:cNvSpPr/>
          <p:nvPr/>
        </p:nvSpPr>
        <p:spPr>
          <a:xfrm rot="5400000">
            <a:off x="4314129" y="3642064"/>
            <a:ext cx="3815255" cy="2282514"/>
          </a:xfrm>
          <a:prstGeom prst="homePlate">
            <a:avLst>
              <a:gd name="adj" fmla="val 18680"/>
            </a:avLst>
          </a:pr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2141;p59"/>
          <p:cNvSpPr/>
          <p:nvPr/>
        </p:nvSpPr>
        <p:spPr>
          <a:xfrm>
            <a:off x="5487295" y="2293801"/>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 name="Google Shape;2142;p59"/>
          <p:cNvSpPr/>
          <p:nvPr/>
        </p:nvSpPr>
        <p:spPr>
          <a:xfrm>
            <a:off x="5597316" y="2404617"/>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 name="Google Shape;2143;p59"/>
          <p:cNvSpPr/>
          <p:nvPr/>
        </p:nvSpPr>
        <p:spPr>
          <a:xfrm rot="5400000">
            <a:off x="6946494" y="3642062"/>
            <a:ext cx="3815254" cy="2282514"/>
          </a:xfrm>
          <a:prstGeom prst="homePlate">
            <a:avLst>
              <a:gd name="adj" fmla="val 18680"/>
            </a:avLst>
          </a:pr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 name="Google Shape;2144;p59"/>
          <p:cNvSpPr/>
          <p:nvPr/>
        </p:nvSpPr>
        <p:spPr>
          <a:xfrm>
            <a:off x="8119659" y="2293801"/>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2145;p59"/>
          <p:cNvSpPr/>
          <p:nvPr/>
        </p:nvSpPr>
        <p:spPr>
          <a:xfrm>
            <a:off x="8229680" y="2404617"/>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2149;p59"/>
          <p:cNvSpPr txBox="1"/>
          <p:nvPr/>
        </p:nvSpPr>
        <p:spPr>
          <a:xfrm>
            <a:off x="2448137" y="3824844"/>
            <a:ext cx="2282514" cy="1578441"/>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利用</a:t>
            </a:r>
            <a:r>
              <a:rPr kumimoji="0" lang="zh-TW" altLang="en-US" sz="1733" b="1" i="0" u="none" strike="noStrike" kern="1200" cap="none" spc="0" normalizeH="0" baseline="0" noProof="0" dirty="0">
                <a:ln>
                  <a:noFill/>
                </a:ln>
                <a:solidFill>
                  <a:prstClr val="white"/>
                </a:solidFill>
                <a:effectLst/>
                <a:uLnTx/>
                <a:uFillTx/>
                <a:latin typeface="Calibri"/>
                <a:ea typeface="Calibri"/>
                <a:cs typeface="Calibri"/>
                <a:sym typeface="Calibri"/>
              </a:rPr>
              <a:t>校訂課程</a:t>
            </a: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或</a:t>
            </a:r>
            <a:r>
              <a:rPr kumimoji="0" lang="zh-TW" altLang="en-US" sz="1733" b="1" i="0" u="none" strike="noStrike" kern="1200" cap="none" spc="0" normalizeH="0" baseline="0" noProof="0" dirty="0">
                <a:ln>
                  <a:noFill/>
                </a:ln>
                <a:solidFill>
                  <a:prstClr val="white"/>
                </a:solidFill>
                <a:effectLst/>
                <a:uLnTx/>
                <a:uFillTx/>
                <a:latin typeface="Calibri"/>
                <a:ea typeface="Calibri"/>
                <a:cs typeface="Calibri"/>
                <a:sym typeface="Calibri"/>
              </a:rPr>
              <a:t>資訊課</a:t>
            </a: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培訓學生資訊素養</a:t>
            </a:r>
          </a:p>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彈性課程可以導入使用科技輔助模式</a:t>
            </a:r>
          </a:p>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教師依據各學習階段選用適合的數位學習工具</a:t>
            </a:r>
          </a:p>
        </p:txBody>
      </p:sp>
      <p:sp>
        <p:nvSpPr>
          <p:cNvPr id="64" name="Google Shape;2150;p59"/>
          <p:cNvSpPr txBox="1"/>
          <p:nvPr/>
        </p:nvSpPr>
        <p:spPr>
          <a:xfrm>
            <a:off x="5224815" y="3874366"/>
            <a:ext cx="1992353" cy="152892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1733"/>
              <a:buFontTx/>
              <a:buNone/>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科技輔助自主學習計畫推動四學教學模式，成果顯示使用因材網智慧學習平臺越久學習效果越好、自主學習能力越強，成績越高。</a:t>
            </a:r>
          </a:p>
        </p:txBody>
      </p:sp>
      <p:sp>
        <p:nvSpPr>
          <p:cNvPr id="65" name="Google Shape;2151;p59"/>
          <p:cNvSpPr txBox="1"/>
          <p:nvPr/>
        </p:nvSpPr>
        <p:spPr>
          <a:xfrm>
            <a:off x="7857179" y="3874366"/>
            <a:ext cx="1992353" cy="152892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1733"/>
              <a:buFontTx/>
              <a:buNone/>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未來仍將持續推動科技輔助自主學習四學教學模式，發展主要學科外其他領域教學案例。</a:t>
            </a:r>
          </a:p>
        </p:txBody>
      </p:sp>
      <p:grpSp>
        <p:nvGrpSpPr>
          <p:cNvPr id="71" name="Google Shape;2353;p65"/>
          <p:cNvGrpSpPr/>
          <p:nvPr/>
        </p:nvGrpSpPr>
        <p:grpSpPr>
          <a:xfrm>
            <a:off x="3425550" y="2725177"/>
            <a:ext cx="326155" cy="492424"/>
            <a:chOff x="549275" y="4406901"/>
            <a:chExt cx="161926" cy="244475"/>
          </a:xfrm>
          <a:solidFill>
            <a:srgbClr val="546E7A"/>
          </a:solidFill>
        </p:grpSpPr>
        <p:sp>
          <p:nvSpPr>
            <p:cNvPr id="72" name="Google Shape;2354;p65"/>
            <p:cNvSpPr/>
            <p:nvPr/>
          </p:nvSpPr>
          <p:spPr>
            <a:xfrm>
              <a:off x="549275" y="4406901"/>
              <a:ext cx="138113" cy="244475"/>
            </a:xfrm>
            <a:custGeom>
              <a:avLst/>
              <a:gdLst/>
              <a:ahLst/>
              <a:cxnLst/>
              <a:rect l="l" t="t" r="r" b="b"/>
              <a:pathLst>
                <a:path w="73" h="129" extrusionOk="0">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 name="Google Shape;2355;p65"/>
            <p:cNvSpPr/>
            <p:nvPr/>
          </p:nvSpPr>
          <p:spPr>
            <a:xfrm>
              <a:off x="608013" y="4478338"/>
              <a:ext cx="103188" cy="98425"/>
            </a:xfrm>
            <a:custGeom>
              <a:avLst/>
              <a:gdLst/>
              <a:ahLst/>
              <a:cxnLst/>
              <a:rect l="l" t="t" r="r" b="b"/>
              <a:pathLst>
                <a:path w="65" h="62" extrusionOk="0">
                  <a:moveTo>
                    <a:pt x="0" y="44"/>
                  </a:moveTo>
                  <a:lnTo>
                    <a:pt x="8" y="44"/>
                  </a:lnTo>
                  <a:lnTo>
                    <a:pt x="0" y="62"/>
                  </a:lnTo>
                  <a:lnTo>
                    <a:pt x="22" y="44"/>
                  </a:lnTo>
                  <a:lnTo>
                    <a:pt x="65" y="44"/>
                  </a:lnTo>
                  <a:lnTo>
                    <a:pt x="65" y="0"/>
                  </a:lnTo>
                  <a:lnTo>
                    <a:pt x="0" y="0"/>
                  </a:lnTo>
                  <a:lnTo>
                    <a:pt x="0" y="44"/>
                  </a:lnTo>
                  <a:close/>
                </a:path>
              </a:pathLst>
            </a:custGeom>
            <a:grp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74" name="Google Shape;1802;p51"/>
          <p:cNvSpPr/>
          <p:nvPr/>
        </p:nvSpPr>
        <p:spPr>
          <a:xfrm>
            <a:off x="5915294" y="2875692"/>
            <a:ext cx="611394" cy="291040"/>
          </a:xfrm>
          <a:custGeom>
            <a:avLst/>
            <a:gdLst/>
            <a:ahLst/>
            <a:cxnLst/>
            <a:rect l="l" t="t" r="r" b="b"/>
            <a:pathLst>
              <a:path w="584" h="278" extrusionOk="0">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75" name="Google Shape;2561;p70"/>
          <p:cNvGrpSpPr/>
          <p:nvPr/>
        </p:nvGrpSpPr>
        <p:grpSpPr>
          <a:xfrm>
            <a:off x="8631737" y="2814333"/>
            <a:ext cx="442829" cy="505963"/>
            <a:chOff x="3827057" y="2344930"/>
            <a:chExt cx="320373" cy="366050"/>
          </a:xfrm>
          <a:solidFill>
            <a:srgbClr val="F8841D"/>
          </a:solidFill>
        </p:grpSpPr>
        <p:sp>
          <p:nvSpPr>
            <p:cNvPr id="76" name="Google Shape;2562;p70"/>
            <p:cNvSpPr/>
            <p:nvPr/>
          </p:nvSpPr>
          <p:spPr>
            <a:xfrm>
              <a:off x="3827057" y="2344930"/>
              <a:ext cx="320373" cy="366050"/>
            </a:xfrm>
            <a:custGeom>
              <a:avLst/>
              <a:gdLst/>
              <a:ahLst/>
              <a:cxnLst/>
              <a:rect l="l" t="t" r="r" b="b"/>
              <a:pathLst>
                <a:path w="21600" h="21600" extrusionOk="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563;p70"/>
            <p:cNvSpPr/>
            <p:nvPr/>
          </p:nvSpPr>
          <p:spPr>
            <a:xfrm>
              <a:off x="4078597" y="2630889"/>
              <a:ext cx="23152" cy="22526"/>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564;p70"/>
            <p:cNvSpPr/>
            <p:nvPr/>
          </p:nvSpPr>
          <p:spPr>
            <a:xfrm>
              <a:off x="4078597" y="256205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2565;p70"/>
            <p:cNvSpPr/>
            <p:nvPr/>
          </p:nvSpPr>
          <p:spPr>
            <a:xfrm>
              <a:off x="4078597" y="249322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608223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5522742" cy="1325563"/>
          </a:xfrm>
        </p:spPr>
        <p:txBody>
          <a:bodyPr anchor="t">
            <a:normAutofit fontScale="90000"/>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協助教師、學生與家長</a:t>
            </a:r>
            <a:br>
              <a:rPr lang="zh-TW" altLang="en-US" b="1" dirty="0">
                <a:solidFill>
                  <a:srgbClr val="F1C232"/>
                </a:solidFill>
                <a:latin typeface="Microsoft JhengHei"/>
                <a:ea typeface="Microsoft JhengHei"/>
                <a:cs typeface="Microsoft JhengHei"/>
                <a:sym typeface="Microsoft JhengHei"/>
              </a:rPr>
            </a:br>
            <a:r>
              <a:rPr lang="zh-TW" altLang="en-US" b="1" dirty="0">
                <a:solidFill>
                  <a:srgbClr val="F1C232"/>
                </a:solidFill>
                <a:latin typeface="Microsoft JhengHei"/>
                <a:ea typeface="Microsoft JhengHei"/>
                <a:cs typeface="Microsoft JhengHei"/>
                <a:sym typeface="Microsoft JhengHei"/>
              </a:rPr>
              <a:t>進行數位學習</a:t>
            </a:r>
          </a:p>
        </p:txBody>
      </p:sp>
      <p:sp>
        <p:nvSpPr>
          <p:cNvPr id="28" name="Google Shape;302;p11">
            <a:extLst>
              <a:ext uri="{FF2B5EF4-FFF2-40B4-BE49-F238E27FC236}">
                <a16:creationId xmlns:a16="http://schemas.microsoft.com/office/drawing/2014/main" id="{A52F0B19-07B0-4827-90CA-B37369265DF8}"/>
              </a:ext>
            </a:extLst>
          </p:cNvPr>
          <p:cNvSpPr/>
          <p:nvPr/>
        </p:nvSpPr>
        <p:spPr>
          <a:xfrm>
            <a:off x="463264" y="1645826"/>
            <a:ext cx="4460428" cy="53410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與家長、社區溝通與合作</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5" name="Google Shape;329;p12"/>
          <p:cNvSpPr/>
          <p:nvPr/>
        </p:nvSpPr>
        <p:spPr>
          <a:xfrm rot="3600000">
            <a:off x="5908444" y="3607127"/>
            <a:ext cx="1862376" cy="669598"/>
          </a:xfrm>
          <a:prstGeom prst="rightArrow">
            <a:avLst>
              <a:gd name="adj1" fmla="val 49380"/>
              <a:gd name="adj2" fmla="val 68709"/>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330;p12"/>
          <p:cNvSpPr txBox="1"/>
          <p:nvPr/>
        </p:nvSpPr>
        <p:spPr>
          <a:xfrm rot="9000000">
            <a:off x="6617493" y="3025954"/>
            <a:ext cx="330647" cy="163519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331;p12"/>
          <p:cNvSpPr/>
          <p:nvPr/>
        </p:nvSpPr>
        <p:spPr>
          <a:xfrm rot="-3600000">
            <a:off x="4400393" y="3727727"/>
            <a:ext cx="1696315" cy="692811"/>
          </a:xfrm>
          <a:prstGeom prst="rightArrow">
            <a:avLst>
              <a:gd name="adj1" fmla="val 49380"/>
              <a:gd name="adj2" fmla="val 60486"/>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332;p12"/>
          <p:cNvSpPr txBox="1"/>
          <p:nvPr/>
        </p:nvSpPr>
        <p:spPr>
          <a:xfrm rot="-9000000">
            <a:off x="5025745" y="3419040"/>
            <a:ext cx="342110" cy="14893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333;p12"/>
          <p:cNvSpPr/>
          <p:nvPr/>
        </p:nvSpPr>
        <p:spPr>
          <a:xfrm rot="10800000">
            <a:off x="5273340" y="5076404"/>
            <a:ext cx="1796308" cy="669597"/>
          </a:xfrm>
          <a:prstGeom prst="rightArrow">
            <a:avLst>
              <a:gd name="adj1" fmla="val 49380"/>
              <a:gd name="adj2" fmla="val 66272"/>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34;p12"/>
          <p:cNvSpPr txBox="1"/>
          <p:nvPr/>
        </p:nvSpPr>
        <p:spPr>
          <a:xfrm>
            <a:off x="5492452" y="5245875"/>
            <a:ext cx="1577182" cy="33064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35;p12"/>
          <p:cNvSpPr/>
          <p:nvPr/>
        </p:nvSpPr>
        <p:spPr>
          <a:xfrm>
            <a:off x="6951711" y="4678867"/>
            <a:ext cx="1464673" cy="1464673"/>
          </a:xfrm>
          <a:prstGeom prst="ellipse">
            <a:avLst/>
          </a:prstGeom>
          <a:solidFill>
            <a:srgbClr val="F26D64"/>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3" name="Google Shape;336;p12"/>
          <p:cNvSpPr/>
          <p:nvPr/>
        </p:nvSpPr>
        <p:spPr>
          <a:xfrm>
            <a:off x="5363664" y="1982081"/>
            <a:ext cx="1464673" cy="1464673"/>
          </a:xfrm>
          <a:prstGeom prst="ellipse">
            <a:avLst/>
          </a:prstGeom>
          <a:solidFill>
            <a:srgbClr val="9BBB40"/>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4" name="Google Shape;337;p12"/>
          <p:cNvSpPr/>
          <p:nvPr/>
        </p:nvSpPr>
        <p:spPr>
          <a:xfrm>
            <a:off x="3775616" y="4678867"/>
            <a:ext cx="1464673" cy="1464673"/>
          </a:xfrm>
          <a:prstGeom prst="ellipse">
            <a:avLst/>
          </a:prstGeom>
          <a:solidFill>
            <a:srgbClr val="3C4E56"/>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5" name="Google Shape;338;p12"/>
          <p:cNvSpPr txBox="1"/>
          <p:nvPr/>
        </p:nvSpPr>
        <p:spPr>
          <a:xfrm>
            <a:off x="902573" y="4536831"/>
            <a:ext cx="2856518" cy="137057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CN"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親師座談會</a:t>
            </a:r>
            <a:endParaRPr kumimoji="0" lang="en-US" altLang="zh-CN"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家長成為學伴</a:t>
            </a:r>
            <a:endParaRPr kumimoji="0" lang="en-US" altLang="zh-TW"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給予教師鼓勵</a:t>
            </a:r>
            <a:endParaRPr kumimoji="0" lang="en-US" altLang="zh-TW"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社區家長主動協助</a:t>
            </a:r>
            <a:endParaRPr kumimoji="0" lang="en-US" altLang="zh-CN" sz="2400" b="1" i="0" u="none" strike="noStrike" kern="1200" cap="none" spc="0" normalizeH="0" baseline="0" noProof="0" dirty="0">
              <a:ln>
                <a:noFill/>
              </a:ln>
              <a:solidFill>
                <a:srgbClr val="3C4E56"/>
              </a:solidFill>
              <a:effectLst/>
              <a:uLnTx/>
              <a:uFillTx/>
              <a:latin typeface="Calibri"/>
              <a:ea typeface="Calibri"/>
              <a:cs typeface="Calibri"/>
              <a:sym typeface="Calibri"/>
            </a:endParaRPr>
          </a:p>
        </p:txBody>
      </p:sp>
      <p:sp>
        <p:nvSpPr>
          <p:cNvPr id="36" name="Google Shape;339;p12"/>
          <p:cNvSpPr txBox="1"/>
          <p:nvPr/>
        </p:nvSpPr>
        <p:spPr>
          <a:xfrm>
            <a:off x="6828335" y="2123572"/>
            <a:ext cx="3553067"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9BBB40"/>
                </a:solidFill>
                <a:effectLst/>
                <a:uLnTx/>
                <a:uFillTx/>
                <a:latin typeface="Calibri"/>
                <a:ea typeface="Calibri"/>
                <a:cs typeface="Calibri"/>
                <a:sym typeface="Calibri"/>
              </a:rPr>
              <a:t>親師合作成長活動補助</a:t>
            </a:r>
            <a:endParaRPr kumimoji="0" lang="en-US" altLang="zh-TW" sz="2400" b="1" i="0" u="none" strike="noStrike" kern="1200" cap="none" spc="0" normalizeH="0" baseline="0" noProof="0" dirty="0">
              <a:ln>
                <a:noFill/>
              </a:ln>
              <a:solidFill>
                <a:srgbClr val="9BBB40"/>
              </a:solidFill>
              <a:effectLst/>
              <a:uLnTx/>
              <a:uFillTx/>
              <a:latin typeface="Calibri"/>
              <a:ea typeface="Calibri"/>
              <a:cs typeface="Calibri"/>
              <a:sym typeface="Calibri"/>
            </a:endParaRPr>
          </a:p>
          <a:p>
            <a:pPr marL="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9BBB40"/>
                </a:solidFill>
                <a:effectLst/>
                <a:uLnTx/>
                <a:uFillTx/>
                <a:latin typeface="Calibri"/>
                <a:ea typeface="Calibri"/>
                <a:cs typeface="Calibri"/>
                <a:sym typeface="Calibri"/>
              </a:rPr>
              <a:t>家長研習及家長講師培訓</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7" name="Google Shape;340;p12"/>
          <p:cNvSpPr txBox="1"/>
          <p:nvPr/>
        </p:nvSpPr>
        <p:spPr>
          <a:xfrm>
            <a:off x="8416384" y="4663797"/>
            <a:ext cx="2856518" cy="46077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F26D64"/>
                </a:solidFill>
                <a:effectLst/>
                <a:uLnTx/>
                <a:uFillTx/>
                <a:latin typeface="Calibri"/>
                <a:ea typeface="Calibri"/>
                <a:cs typeface="Calibri"/>
                <a:sym typeface="Calibri"/>
              </a:rPr>
              <a:t>未來：計畫性補助</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 name="Google Shape;341;p12"/>
          <p:cNvSpPr/>
          <p:nvPr/>
        </p:nvSpPr>
        <p:spPr>
          <a:xfrm>
            <a:off x="5705475" y="2309231"/>
            <a:ext cx="781049" cy="788106"/>
          </a:xfrm>
          <a:custGeom>
            <a:avLst/>
            <a:gdLst/>
            <a:ahLst/>
            <a:cxnLst/>
            <a:rect l="l" t="t" r="r" b="b"/>
            <a:pathLst>
              <a:path w="280" h="283" extrusionOk="0">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39" name="Google Shape;342;p12"/>
          <p:cNvGrpSpPr/>
          <p:nvPr/>
        </p:nvGrpSpPr>
        <p:grpSpPr>
          <a:xfrm>
            <a:off x="7385177" y="5076404"/>
            <a:ext cx="597740" cy="593647"/>
            <a:chOff x="1979613" y="3067051"/>
            <a:chExt cx="231775" cy="230188"/>
          </a:xfrm>
        </p:grpSpPr>
        <p:sp>
          <p:nvSpPr>
            <p:cNvPr id="40" name="Google Shape;343;p12"/>
            <p:cNvSpPr/>
            <p:nvPr/>
          </p:nvSpPr>
          <p:spPr>
            <a:xfrm>
              <a:off x="1979613" y="3067051"/>
              <a:ext cx="231775" cy="230188"/>
            </a:xfrm>
            <a:custGeom>
              <a:avLst/>
              <a:gdLst/>
              <a:ahLst/>
              <a:cxnLst/>
              <a:rect l="l" t="t" r="r" b="b"/>
              <a:pathLst>
                <a:path w="122" h="122" extrusionOk="0">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344;p12"/>
            <p:cNvSpPr/>
            <p:nvPr/>
          </p:nvSpPr>
          <p:spPr>
            <a:xfrm>
              <a:off x="2063750" y="3125788"/>
              <a:ext cx="69850" cy="98425"/>
            </a:xfrm>
            <a:custGeom>
              <a:avLst/>
              <a:gdLst/>
              <a:ahLst/>
              <a:cxnLst/>
              <a:rect l="l" t="t" r="r" b="b"/>
              <a:pathLst>
                <a:path w="36" h="52" extrusionOk="0">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 name="Google Shape;345;p12"/>
            <p:cNvSpPr/>
            <p:nvPr/>
          </p:nvSpPr>
          <p:spPr>
            <a:xfrm>
              <a:off x="2090738" y="3179763"/>
              <a:ext cx="6350" cy="6350"/>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43" name="Google Shape;346;p12"/>
          <p:cNvGrpSpPr/>
          <p:nvPr/>
        </p:nvGrpSpPr>
        <p:grpSpPr>
          <a:xfrm>
            <a:off x="4129043" y="5032785"/>
            <a:ext cx="550121" cy="637268"/>
            <a:chOff x="3581400" y="3905251"/>
            <a:chExt cx="160338" cy="185738"/>
          </a:xfrm>
        </p:grpSpPr>
        <p:sp>
          <p:nvSpPr>
            <p:cNvPr id="44" name="Google Shape;347;p12"/>
            <p:cNvSpPr/>
            <p:nvPr/>
          </p:nvSpPr>
          <p:spPr>
            <a:xfrm>
              <a:off x="3670300" y="3941763"/>
              <a:ext cx="28575" cy="149225"/>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48;p12"/>
            <p:cNvSpPr/>
            <p:nvPr/>
          </p:nvSpPr>
          <p:spPr>
            <a:xfrm>
              <a:off x="3627438" y="3971926"/>
              <a:ext cx="26988" cy="119063"/>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349;p12"/>
            <p:cNvSpPr/>
            <p:nvPr/>
          </p:nvSpPr>
          <p:spPr>
            <a:xfrm>
              <a:off x="3581400" y="3994151"/>
              <a:ext cx="26988" cy="96838"/>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350;p12"/>
            <p:cNvSpPr/>
            <p:nvPr/>
          </p:nvSpPr>
          <p:spPr>
            <a:xfrm>
              <a:off x="3714750" y="3905251"/>
              <a:ext cx="26988" cy="185738"/>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66440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19" y="324485"/>
            <a:ext cx="8090095" cy="1325563"/>
          </a:xfrm>
        </p:spPr>
        <p:txBody>
          <a:bodyPr anchor="t">
            <a:normAutofit fontScale="90000"/>
          </a:bodyPr>
          <a:lstStyle/>
          <a:p>
            <a:pPr lvl="0">
              <a:lnSpc>
                <a:spcPct val="100000"/>
              </a:lnSpc>
              <a:spcBef>
                <a:spcPts val="0"/>
              </a:spcBef>
              <a:buClr>
                <a:srgbClr val="000000"/>
              </a:buClr>
              <a:buSzPts val="990"/>
              <a:defRPr/>
            </a:pPr>
            <a:r>
              <a:rPr lang="zh-TW" altLang="en-US" b="1" dirty="0">
                <a:solidFill>
                  <a:srgbClr val="F1C232"/>
                </a:solidFill>
                <a:latin typeface="微軟正黑體" panose="020B0604030504040204" pitchFamily="34" charset="-120"/>
                <a:ea typeface="微軟正黑體" panose="020B0604030504040204" pitchFamily="34" charset="-120"/>
                <a:cs typeface="Microsoft JhengHei"/>
                <a:sym typeface="Microsoft JhengHei"/>
              </a:rPr>
              <a:t>促進中小學數位學習精進方案推動</a:t>
            </a:r>
            <a:endParaRPr lang="zh-TW" altLang="en-US" b="1" kern="0" dirty="0">
              <a:solidFill>
                <a:srgbClr val="F1C232"/>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6" name="Google Shape;2258;p62"/>
          <p:cNvSpPr/>
          <p:nvPr/>
        </p:nvSpPr>
        <p:spPr>
          <a:xfrm>
            <a:off x="-1" y="1424524"/>
            <a:ext cx="3888115" cy="5433476"/>
          </a:xfrm>
          <a:prstGeom prst="rect">
            <a:avLst/>
          </a:prstGeom>
          <a:solidFill>
            <a:schemeClr val="tx1">
              <a:lumMod val="50000"/>
              <a:lumOff val="50000"/>
            </a:scheme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546E7A"/>
              </a:solidFill>
              <a:latin typeface="微軟正黑體" panose="020B0604030504040204" pitchFamily="34" charset="-120"/>
              <a:ea typeface="微軟正黑體" panose="020B0604030504040204" pitchFamily="34" charset="-120"/>
              <a:cs typeface="Calibri"/>
              <a:sym typeface="Calibri"/>
            </a:endParaRPr>
          </a:p>
        </p:txBody>
      </p:sp>
      <p:cxnSp>
        <p:nvCxnSpPr>
          <p:cNvPr id="8" name="Google Shape;2260;p62"/>
          <p:cNvCxnSpPr/>
          <p:nvPr/>
        </p:nvCxnSpPr>
        <p:spPr>
          <a:xfrm>
            <a:off x="7608433" y="1738445"/>
            <a:ext cx="1106560" cy="1940"/>
          </a:xfrm>
          <a:prstGeom prst="straightConnector1">
            <a:avLst/>
          </a:prstGeom>
          <a:noFill/>
          <a:ln w="28575" cap="flat" cmpd="sng">
            <a:solidFill>
              <a:srgbClr val="5EC6D3"/>
            </a:solidFill>
            <a:prstDash val="solid"/>
            <a:miter lim="800000"/>
            <a:headEnd type="none" w="sm" len="sm"/>
            <a:tailEnd type="stealth" w="med" len="med"/>
          </a:ln>
        </p:spPr>
      </p:cxnSp>
      <p:sp>
        <p:nvSpPr>
          <p:cNvPr id="9" name="Google Shape;2261;p62"/>
          <p:cNvSpPr/>
          <p:nvPr/>
        </p:nvSpPr>
        <p:spPr>
          <a:xfrm>
            <a:off x="3898027" y="1422301"/>
            <a:ext cx="4552500" cy="5435699"/>
          </a:xfrm>
          <a:prstGeom prst="rect">
            <a:avLst/>
          </a:prstGeom>
          <a:solidFill>
            <a:srgbClr val="9BBB40"/>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cxnSp>
        <p:nvCxnSpPr>
          <p:cNvPr id="10" name="Google Shape;2262;p62"/>
          <p:cNvCxnSpPr/>
          <p:nvPr/>
        </p:nvCxnSpPr>
        <p:spPr>
          <a:xfrm>
            <a:off x="10947761" y="5400690"/>
            <a:ext cx="1106560" cy="1940"/>
          </a:xfrm>
          <a:prstGeom prst="straightConnector1">
            <a:avLst/>
          </a:prstGeom>
          <a:noFill/>
          <a:ln w="28575" cap="flat" cmpd="sng">
            <a:solidFill>
              <a:srgbClr val="F8841D"/>
            </a:solidFill>
            <a:prstDash val="solid"/>
            <a:miter lim="800000"/>
            <a:headEnd type="none" w="sm" len="sm"/>
            <a:tailEnd type="stealth" w="med" len="med"/>
          </a:ln>
        </p:spPr>
      </p:cxnSp>
      <p:sp>
        <p:nvSpPr>
          <p:cNvPr id="11" name="Google Shape;2263;p62"/>
          <p:cNvSpPr/>
          <p:nvPr/>
        </p:nvSpPr>
        <p:spPr>
          <a:xfrm>
            <a:off x="8460440" y="1422302"/>
            <a:ext cx="3731559" cy="5454058"/>
          </a:xfrm>
          <a:prstGeom prst="rect">
            <a:avLst/>
          </a:prstGeom>
          <a:solidFill>
            <a:srgbClr val="F8841D">
              <a:alpha val="89804"/>
            </a:srgb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5" name="Google Shape;2267;p62"/>
          <p:cNvSpPr/>
          <p:nvPr/>
        </p:nvSpPr>
        <p:spPr>
          <a:xfrm>
            <a:off x="13319" y="1442884"/>
            <a:ext cx="3864882" cy="3675770"/>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縣市成立數位學習推動辦公室，督導辦理相關數位增能研習及工作坊</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鼓勵各校成立數位學習推動小組，發展數位學習特色課程</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協助學校教師組成學習社群與建立教學分享管道</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提供數位教學評量模組及規準以供教師檢核</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運用鼓勵機制提升教師意願</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整合學習載具管理系統</a:t>
            </a:r>
          </a:p>
        </p:txBody>
      </p:sp>
      <p:sp>
        <p:nvSpPr>
          <p:cNvPr id="17" name="Google Shape;2269;p62"/>
          <p:cNvSpPr/>
          <p:nvPr/>
        </p:nvSpPr>
        <p:spPr>
          <a:xfrm>
            <a:off x="8450528" y="1424524"/>
            <a:ext cx="3741472" cy="4487178"/>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「前瞻基礎建設計畫」、「防疫特別預算」及「推動中小學數位學習精進方案」已強化校園網路及學習載具硬體、數位內容教材軟體與教師培訓及教育大數據回饋運用</a:t>
            </a:r>
            <a:endParaRPr lang="en-US" altLang="zh-TW" sz="2000"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已補充「國民中學及國民小學教師教學專業與課程品質作業要點」缺漏</a:t>
            </a:r>
            <a:endParaRPr lang="en-US" altLang="zh-TW" sz="2000"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各縣市應落實執行相關計畫</a:t>
            </a:r>
          </a:p>
        </p:txBody>
      </p:sp>
      <p:sp>
        <p:nvSpPr>
          <p:cNvPr id="19" name="Google Shape;2271;p62"/>
          <p:cNvSpPr/>
          <p:nvPr/>
        </p:nvSpPr>
        <p:spPr>
          <a:xfrm>
            <a:off x="3907940" y="1442884"/>
            <a:ext cx="4552499" cy="5415116"/>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「國民中學及國民小學教師教學專業與課程品質作業要點」已規劃引領教師落實十二年國教課綱精神與內涵</a:t>
            </a: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強化並督導學校落實課程發展委員會、教學研究會、學年會議等課程發展與教學精進相關組織之運作</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辦理課程與教學領導人之增能，及教學輔導教師、專業回饋人員之培訓</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辦理教師增能並支持教師運用專業學習社群運作、共同備課及觀（議）課、學習診斷、有效教學等精進教學策略</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推動並落實國中小學生多元評量方式，引導學生適性發展與有效學習</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辦理家長、親師合作等學習成長活動</a:t>
            </a:r>
          </a:p>
        </p:txBody>
      </p:sp>
      <p:cxnSp>
        <p:nvCxnSpPr>
          <p:cNvPr id="14" name="Google Shape;2259;p62">
            <a:extLst>
              <a:ext uri="{FF2B5EF4-FFF2-40B4-BE49-F238E27FC236}">
                <a16:creationId xmlns:a16="http://schemas.microsoft.com/office/drawing/2014/main" id="{8F360B21-617C-40B7-BAD4-344B2806280B}"/>
              </a:ext>
            </a:extLst>
          </p:cNvPr>
          <p:cNvCxnSpPr>
            <a:cxnSpLocks/>
          </p:cNvCxnSpPr>
          <p:nvPr/>
        </p:nvCxnSpPr>
        <p:spPr>
          <a:xfrm>
            <a:off x="3289006" y="6751629"/>
            <a:ext cx="1106560" cy="1940"/>
          </a:xfrm>
          <a:prstGeom prst="straightConnector1">
            <a:avLst/>
          </a:prstGeom>
          <a:noFill/>
          <a:ln w="28575" cap="flat" cmpd="sng">
            <a:solidFill>
              <a:srgbClr val="546E7A"/>
            </a:solidFill>
            <a:prstDash val="solid"/>
            <a:miter lim="800000"/>
            <a:headEnd type="none" w="sm" len="sm"/>
            <a:tailEnd type="stealth" w="med" len="med"/>
          </a:ln>
        </p:spPr>
      </p:cxnSp>
      <p:cxnSp>
        <p:nvCxnSpPr>
          <p:cNvPr id="16" name="Google Shape;2259;p62">
            <a:extLst>
              <a:ext uri="{FF2B5EF4-FFF2-40B4-BE49-F238E27FC236}">
                <a16:creationId xmlns:a16="http://schemas.microsoft.com/office/drawing/2014/main" id="{A570AA9E-E910-42C1-93FE-0DFE8C469D5B}"/>
              </a:ext>
            </a:extLst>
          </p:cNvPr>
          <p:cNvCxnSpPr>
            <a:cxnSpLocks/>
          </p:cNvCxnSpPr>
          <p:nvPr/>
        </p:nvCxnSpPr>
        <p:spPr>
          <a:xfrm>
            <a:off x="8034671" y="6749689"/>
            <a:ext cx="1106560" cy="1940"/>
          </a:xfrm>
          <a:prstGeom prst="straightConnector1">
            <a:avLst/>
          </a:prstGeom>
          <a:noFill/>
          <a:ln w="28575" cap="flat" cmpd="sng">
            <a:solidFill>
              <a:srgbClr val="546E7A"/>
            </a:solidFill>
            <a:prstDash val="solid"/>
            <a:miter lim="800000"/>
            <a:headEnd type="none" w="sm" len="sm"/>
            <a:tailEnd type="stealth" w="med" len="med"/>
          </a:ln>
        </p:spPr>
      </p:cxnSp>
    </p:spTree>
    <p:extLst>
      <p:ext uri="{BB962C8B-B14F-4D97-AF65-F5344CB8AC3E}">
        <p14:creationId xmlns:p14="http://schemas.microsoft.com/office/powerpoint/2010/main" val="277233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65720" cy="1325563"/>
          </a:xfrm>
        </p:spPr>
        <p:txBody>
          <a:bodyPr anchor="t"/>
          <a:lstStyle/>
          <a:p>
            <a:pPr lvl="0">
              <a:lnSpc>
                <a:spcPct val="100000"/>
              </a:lnSpc>
              <a:spcBef>
                <a:spcPts val="0"/>
              </a:spcBef>
              <a:buClr>
                <a:srgbClr val="000000"/>
              </a:buClr>
              <a:buSzPts val="990"/>
              <a:defRPr/>
            </a:pPr>
            <a:r>
              <a:rPr lang="zh-TW" altLang="en-US" b="1" dirty="0">
                <a:solidFill>
                  <a:srgbClr val="F1C232"/>
                </a:solidFill>
                <a:latin typeface="微軟正黑體" panose="020B0604030504040204" pitchFamily="34" charset="-120"/>
                <a:ea typeface="微軟正黑體" panose="020B0604030504040204" pitchFamily="34" charset="-120"/>
                <a:cs typeface="Microsoft JhengHei"/>
                <a:sym typeface="Microsoft JhengHei"/>
              </a:rPr>
              <a:t>科技領導策進方向</a:t>
            </a:r>
            <a:endParaRPr lang="zh-TW" altLang="en-US" b="1" kern="0" dirty="0">
              <a:solidFill>
                <a:srgbClr val="F1C232"/>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53" name="Google Shape;1165;p33"/>
          <p:cNvSpPr txBox="1"/>
          <p:nvPr/>
        </p:nvSpPr>
        <p:spPr>
          <a:xfrm>
            <a:off x="3106578" y="2539398"/>
            <a:ext cx="7131932" cy="6832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1600"/>
              <a:buFontTx/>
              <a:buNone/>
              <a:tabLst/>
              <a:defRPr/>
            </a:pPr>
            <a:r>
              <a:rPr kumimoji="0" lang="zh-TW"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強化資料分析及研究，</a:t>
            </a:r>
            <a:endParaRPr kumimoji="0" lang="en-US" altLang="zh-TW"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endParaRPr>
          </a:p>
          <a:p>
            <a:pPr marL="0" marR="0" lvl="0" indent="0" algn="ctr" defTabSz="914400" rtl="0" eaLnBrk="1" fontAlgn="auto" latinLnBrk="0" hangingPunct="1">
              <a:lnSpc>
                <a:spcPct val="120000"/>
              </a:lnSpc>
              <a:spcBef>
                <a:spcPts val="0"/>
              </a:spcBef>
              <a:spcAft>
                <a:spcPts val="0"/>
              </a:spcAft>
              <a:buClr>
                <a:srgbClr val="000000"/>
              </a:buClr>
              <a:buSzPts val="1600"/>
              <a:buFontTx/>
              <a:buNone/>
              <a:tabLst/>
              <a:defRPr/>
            </a:pPr>
            <a:r>
              <a:rPr kumimoji="0" lang="zh-TW"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提升以證據為基礎之教育決策品質</a:t>
            </a:r>
            <a:r>
              <a:rPr kumimoji="0" lang="zh-CN"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a:t>
            </a:r>
            <a:endParaRPr kumimoji="0"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5" name="語音泡泡: 圓角矩形 1">
            <a:extLst>
              <a:ext uri="{FF2B5EF4-FFF2-40B4-BE49-F238E27FC236}">
                <a16:creationId xmlns:a16="http://schemas.microsoft.com/office/drawing/2014/main" id="{2A0FD6FC-35F9-4611-BF5C-D03113ED4305}"/>
              </a:ext>
            </a:extLst>
          </p:cNvPr>
          <p:cNvSpPr/>
          <p:nvPr/>
        </p:nvSpPr>
        <p:spPr>
          <a:xfrm>
            <a:off x="5970539" y="358250"/>
            <a:ext cx="1942540" cy="1227110"/>
          </a:xfrm>
          <a:prstGeom prst="wedgeRoundRectCallout">
            <a:avLst>
              <a:gd name="adj1" fmla="val 78476"/>
              <a:gd name="adj2" fmla="val 57070"/>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Impact"/>
                <a:sym typeface="Impact"/>
              </a:rPr>
              <a:t>皆列入前瞻計畫、精進方案及防疫作為</a:t>
            </a:r>
            <a:endParaRPr kumimoji="0" lang="zh-TW"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26" name="Google Shape;300;p11">
            <a:extLst>
              <a:ext uri="{FF2B5EF4-FFF2-40B4-BE49-F238E27FC236}">
                <a16:creationId xmlns:a16="http://schemas.microsoft.com/office/drawing/2014/main" id="{26FFC0EC-97D7-480C-83CC-198A2BDF3712}"/>
              </a:ext>
            </a:extLst>
          </p:cNvPr>
          <p:cNvSpPr/>
          <p:nvPr/>
        </p:nvSpPr>
        <p:spPr>
          <a:xfrm>
            <a:off x="2941897" y="3706657"/>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7" name="Google Shape;301;p11">
            <a:extLst>
              <a:ext uri="{FF2B5EF4-FFF2-40B4-BE49-F238E27FC236}">
                <a16:creationId xmlns:a16="http://schemas.microsoft.com/office/drawing/2014/main" id="{B5472D60-35E8-4A15-AA9F-C3F99D07BC87}"/>
              </a:ext>
            </a:extLst>
          </p:cNvPr>
          <p:cNvSpPr/>
          <p:nvPr/>
        </p:nvSpPr>
        <p:spPr>
          <a:xfrm>
            <a:off x="2941897" y="5595943"/>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8" name="Google Shape;302;p11">
            <a:extLst>
              <a:ext uri="{FF2B5EF4-FFF2-40B4-BE49-F238E27FC236}">
                <a16:creationId xmlns:a16="http://schemas.microsoft.com/office/drawing/2014/main" id="{A52F0B19-07B0-4827-90CA-B37369265DF8}"/>
              </a:ext>
            </a:extLst>
          </p:cNvPr>
          <p:cNvSpPr/>
          <p:nvPr/>
        </p:nvSpPr>
        <p:spPr>
          <a:xfrm>
            <a:off x="151291" y="3710372"/>
            <a:ext cx="4557758" cy="785874"/>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協助教師、學生與家長</a:t>
            </a:r>
            <a:endParaRPr kumimoji="0" lang="en-US" altLang="zh-TW"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進行數位學習</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9" name="Google Shape;303;p11">
            <a:extLst>
              <a:ext uri="{FF2B5EF4-FFF2-40B4-BE49-F238E27FC236}">
                <a16:creationId xmlns:a16="http://schemas.microsoft.com/office/drawing/2014/main" id="{B1F815A2-8CF8-4D9C-BB8C-63DB240E7B9E}"/>
              </a:ext>
            </a:extLst>
          </p:cNvPr>
          <p:cNvSpPr/>
          <p:nvPr/>
        </p:nvSpPr>
        <p:spPr>
          <a:xfrm>
            <a:off x="151290" y="5622811"/>
            <a:ext cx="4557758" cy="785874"/>
          </a:xfrm>
          <a:prstGeom prst="rect">
            <a:avLst/>
          </a:prstGeom>
          <a:solidFill>
            <a:srgbClr val="F26D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促進中小學數位學習</a:t>
            </a:r>
            <a:endParaRPr kumimoji="0" lang="en-US" altLang="zh-TW"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精進方案推動</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0" name="Google Shape;306;p11">
            <a:extLst>
              <a:ext uri="{FF2B5EF4-FFF2-40B4-BE49-F238E27FC236}">
                <a16:creationId xmlns:a16="http://schemas.microsoft.com/office/drawing/2014/main" id="{3A623162-8220-4F33-8653-C274BB9F9C08}"/>
              </a:ext>
            </a:extLst>
          </p:cNvPr>
          <p:cNvSpPr/>
          <p:nvPr/>
        </p:nvSpPr>
        <p:spPr>
          <a:xfrm>
            <a:off x="2941897" y="1955115"/>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1" name="Google Shape;307;p11">
            <a:extLst>
              <a:ext uri="{FF2B5EF4-FFF2-40B4-BE49-F238E27FC236}">
                <a16:creationId xmlns:a16="http://schemas.microsoft.com/office/drawing/2014/main" id="{060EC052-8FD0-4AAD-A2C9-9AAFE5E2920F}"/>
              </a:ext>
            </a:extLst>
          </p:cNvPr>
          <p:cNvSpPr/>
          <p:nvPr/>
        </p:nvSpPr>
        <p:spPr>
          <a:xfrm>
            <a:off x="151290" y="1959920"/>
            <a:ext cx="4557758" cy="785874"/>
          </a:xfrm>
          <a:prstGeom prst="rect">
            <a:avLst/>
          </a:prstGeom>
          <a:solidFill>
            <a:srgbClr val="546E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建構願景、制度及軟硬體</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2" name="Google Shape;308;p11">
            <a:extLst>
              <a:ext uri="{FF2B5EF4-FFF2-40B4-BE49-F238E27FC236}">
                <a16:creationId xmlns:a16="http://schemas.microsoft.com/office/drawing/2014/main" id="{2C2E4860-FC31-4CAF-A1B7-AAE248672622}"/>
              </a:ext>
            </a:extLst>
          </p:cNvPr>
          <p:cNvSpPr/>
          <p:nvPr/>
        </p:nvSpPr>
        <p:spPr>
          <a:xfrm>
            <a:off x="5483369" y="3367483"/>
            <a:ext cx="5805056" cy="1398680"/>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培力教師具備科技能力、數位學習課程發展，以及科技應用於教學與評量的能力</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培養學生運用科技輔助自主學習的能力</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與家長、社區溝通與合作</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0" marR="0" lvl="0" indent="0" algn="just" defTabSz="914400" rtl="0" eaLnBrk="1" fontAlgn="auto" latinLnBrk="0" hangingPunct="1">
              <a:lnSpc>
                <a:spcPct val="130000"/>
              </a:lnSpc>
              <a:spcBef>
                <a:spcPts val="0"/>
              </a:spcBef>
              <a:spcAft>
                <a:spcPts val="0"/>
              </a:spcAft>
              <a:buClr>
                <a:srgbClr val="000000"/>
              </a:buClr>
              <a:buSzPts val="1800"/>
              <a:buFontTx/>
              <a:buNone/>
              <a:tabLst/>
              <a:defRPr/>
            </a:pP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3" name="Google Shape;309;p11">
            <a:extLst>
              <a:ext uri="{FF2B5EF4-FFF2-40B4-BE49-F238E27FC236}">
                <a16:creationId xmlns:a16="http://schemas.microsoft.com/office/drawing/2014/main" id="{A58A57FC-2F16-48BE-AC87-B9A80711FDF7}"/>
              </a:ext>
            </a:extLst>
          </p:cNvPr>
          <p:cNvSpPr/>
          <p:nvPr/>
        </p:nvSpPr>
        <p:spPr>
          <a:xfrm>
            <a:off x="5468871" y="5173497"/>
            <a:ext cx="6004477" cy="1684503"/>
          </a:xfrm>
          <a:prstGeom prst="rect">
            <a:avLst/>
          </a:prstGeom>
          <a:solidFill>
            <a:srgbClr val="FFFFFF">
              <a:alpha val="89804"/>
            </a:srgbClr>
          </a:solidFill>
          <a:ln>
            <a:noFill/>
          </a:ln>
        </p:spPr>
        <p:txBody>
          <a:bodyPr spcFirstLastPara="1" wrap="square" lIns="91425" tIns="45700" rIns="91425" bIns="45700" anchor="t" anchorCtr="0">
            <a:noAutofit/>
          </a:bodyPr>
          <a:lstStyle/>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辦理相關數位增能研習及工作坊</a:t>
            </a:r>
            <a:endParaRPr lang="en-US" altLang="zh-CN"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鼓勵各校成立數位學習推動小組</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協助學校教師組成學習社群與建立教學分享管道</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整合學習載具管理系統</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0" marR="0" lvl="0" indent="0" algn="just" defTabSz="914400" rtl="0" eaLnBrk="1" fontAlgn="auto" latinLnBrk="0" hangingPunct="1">
              <a:lnSpc>
                <a:spcPct val="130000"/>
              </a:lnSpc>
              <a:spcBef>
                <a:spcPts val="0"/>
              </a:spcBef>
              <a:spcAft>
                <a:spcPts val="0"/>
              </a:spcAft>
              <a:buClr>
                <a:srgbClr val="000000"/>
              </a:buClr>
              <a:buSzPts val="1800"/>
              <a:buFontTx/>
              <a:buNone/>
              <a:tabLst/>
              <a:defRPr/>
            </a:pPr>
            <a:endParaRPr kumimoji="0" sz="14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4" name="Google Shape;310;p11">
            <a:extLst>
              <a:ext uri="{FF2B5EF4-FFF2-40B4-BE49-F238E27FC236}">
                <a16:creationId xmlns:a16="http://schemas.microsoft.com/office/drawing/2014/main" id="{53C59122-08B6-4232-95B8-34AA3F04BA9E}"/>
              </a:ext>
            </a:extLst>
          </p:cNvPr>
          <p:cNvSpPr/>
          <p:nvPr/>
        </p:nvSpPr>
        <p:spPr>
          <a:xfrm>
            <a:off x="5468871" y="1563991"/>
            <a:ext cx="5865968" cy="812530"/>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完善校園環境的設備、工具建置</a:t>
            </a: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提供具備人工智慧授課教材整合平臺或</a:t>
            </a:r>
            <a:r>
              <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APP</a:t>
            </a: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健全各校管理人力，補助經費</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提供共同溝通管道或工具</a:t>
            </a:r>
            <a:r>
              <a:rPr kumimoji="0" lang="zh-CN"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a:t>
            </a:r>
            <a:endParaRPr kumimoji="0"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Arial"/>
            </a:endParaRPr>
          </a:p>
        </p:txBody>
      </p:sp>
    </p:spTree>
    <p:extLst>
      <p:ext uri="{BB962C8B-B14F-4D97-AF65-F5344CB8AC3E}">
        <p14:creationId xmlns:p14="http://schemas.microsoft.com/office/powerpoint/2010/main" val="344589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4376058"/>
          </a:xfrm>
        </p:spPr>
        <p:txBody>
          <a:bodyPr/>
          <a:lstStyle/>
          <a:p>
            <a:pPr algn="ctr"/>
            <a:r>
              <a:rPr lang="zh-TW" altLang="en-US" dirty="0">
                <a:effectLst>
                  <a:outerShdw blurRad="38100" dist="38100" dir="2700000" algn="tl">
                    <a:srgbClr val="000000">
                      <a:alpha val="43137"/>
                    </a:srgbClr>
                  </a:outerShdw>
                </a:effectLst>
              </a:rPr>
              <a:t>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6611373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116A3B7-6902-4E2A-867A-B219DFF84F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 y="5410200"/>
            <a:ext cx="12191359" cy="1447800"/>
          </a:xfrm>
          <a:prstGeom prst="rect">
            <a:avLst/>
          </a:prstGeom>
        </p:spPr>
      </p:pic>
      <p:pic>
        <p:nvPicPr>
          <p:cNvPr id="26" name="圖片 25">
            <a:extLst>
              <a:ext uri="{FF2B5EF4-FFF2-40B4-BE49-F238E27FC236}">
                <a16:creationId xmlns:a16="http://schemas.microsoft.com/office/drawing/2014/main" id="{3BDDACA8-B9B4-4CCE-A893-5F396A076B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8724" y="2448243"/>
            <a:ext cx="9354554" cy="2839296"/>
          </a:xfrm>
          <a:prstGeom prst="rect">
            <a:avLst/>
          </a:prstGeom>
        </p:spPr>
      </p:pic>
      <p:pic>
        <p:nvPicPr>
          <p:cNvPr id="25" name="圖片 24">
            <a:extLst>
              <a:ext uri="{FF2B5EF4-FFF2-40B4-BE49-F238E27FC236}">
                <a16:creationId xmlns:a16="http://schemas.microsoft.com/office/drawing/2014/main" id="{C03A6090-010D-4170-83CA-BEE8E7EC8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3527" y="338386"/>
            <a:ext cx="9124948" cy="1755300"/>
          </a:xfrm>
          <a:prstGeom prst="rect">
            <a:avLst/>
          </a:prstGeom>
        </p:spPr>
      </p:pic>
      <p:sp>
        <p:nvSpPr>
          <p:cNvPr id="30" name="文字方塊 29">
            <a:extLst>
              <a:ext uri="{FF2B5EF4-FFF2-40B4-BE49-F238E27FC236}">
                <a16:creationId xmlns:a16="http://schemas.microsoft.com/office/drawing/2014/main" id="{5C5D360A-4FB7-4C66-9DA2-F5D4C9345290}"/>
              </a:ext>
            </a:extLst>
          </p:cNvPr>
          <p:cNvSpPr txBox="1"/>
          <p:nvPr/>
        </p:nvSpPr>
        <p:spPr>
          <a:xfrm>
            <a:off x="143889" y="5741701"/>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教材更生動</a:t>
            </a:r>
          </a:p>
        </p:txBody>
      </p:sp>
      <p:sp>
        <p:nvSpPr>
          <p:cNvPr id="31" name="文字方塊 30">
            <a:extLst>
              <a:ext uri="{FF2B5EF4-FFF2-40B4-BE49-F238E27FC236}">
                <a16:creationId xmlns:a16="http://schemas.microsoft.com/office/drawing/2014/main" id="{61A7EE62-29C9-4663-814A-BEF9700A3114}"/>
              </a:ext>
            </a:extLst>
          </p:cNvPr>
          <p:cNvSpPr txBox="1"/>
          <p:nvPr/>
        </p:nvSpPr>
        <p:spPr>
          <a:xfrm>
            <a:off x="2499754" y="5745103"/>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書包更輕便</a:t>
            </a:r>
          </a:p>
        </p:txBody>
      </p:sp>
      <p:sp>
        <p:nvSpPr>
          <p:cNvPr id="32" name="文字方塊 31">
            <a:extLst>
              <a:ext uri="{FF2B5EF4-FFF2-40B4-BE49-F238E27FC236}">
                <a16:creationId xmlns:a16="http://schemas.microsoft.com/office/drawing/2014/main" id="{DE494806-28D5-4B4B-A430-0CC3AE9B3602}"/>
              </a:ext>
            </a:extLst>
          </p:cNvPr>
          <p:cNvSpPr txBox="1"/>
          <p:nvPr/>
        </p:nvSpPr>
        <p:spPr>
          <a:xfrm>
            <a:off x="4812655"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教學更多元</a:t>
            </a:r>
          </a:p>
        </p:txBody>
      </p:sp>
      <p:sp>
        <p:nvSpPr>
          <p:cNvPr id="33" name="文字方塊 32">
            <a:extLst>
              <a:ext uri="{FF2B5EF4-FFF2-40B4-BE49-F238E27FC236}">
                <a16:creationId xmlns:a16="http://schemas.microsoft.com/office/drawing/2014/main" id="{B8B100D0-5D17-443F-B4E8-10692F1C2761}"/>
              </a:ext>
            </a:extLst>
          </p:cNvPr>
          <p:cNvSpPr txBox="1"/>
          <p:nvPr/>
        </p:nvSpPr>
        <p:spPr>
          <a:xfrm>
            <a:off x="7154740"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學習更有效</a:t>
            </a:r>
          </a:p>
        </p:txBody>
      </p:sp>
      <p:sp>
        <p:nvSpPr>
          <p:cNvPr id="34" name="文字方塊 33">
            <a:extLst>
              <a:ext uri="{FF2B5EF4-FFF2-40B4-BE49-F238E27FC236}">
                <a16:creationId xmlns:a16="http://schemas.microsoft.com/office/drawing/2014/main" id="{18E13350-EC9D-449C-AF95-A3E8AE20597C}"/>
              </a:ext>
            </a:extLst>
          </p:cNvPr>
          <p:cNvSpPr txBox="1"/>
          <p:nvPr/>
        </p:nvSpPr>
        <p:spPr>
          <a:xfrm>
            <a:off x="9443134"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城鄉更均衡</a:t>
            </a:r>
          </a:p>
        </p:txBody>
      </p:sp>
      <p:sp>
        <p:nvSpPr>
          <p:cNvPr id="41" name="投影片編號版面配置區 40">
            <a:extLst>
              <a:ext uri="{FF2B5EF4-FFF2-40B4-BE49-F238E27FC236}">
                <a16:creationId xmlns:a16="http://schemas.microsoft.com/office/drawing/2014/main" id="{38FED608-976B-4A2B-B444-CE7564FBB869}"/>
              </a:ext>
            </a:extLst>
          </p:cNvPr>
          <p:cNvSpPr>
            <a:spLocks noGrp="1"/>
          </p:cNvSpPr>
          <p:nvPr>
            <p:ph type="sldNum" sz="quarter" idx="4"/>
          </p:nvPr>
        </p:nvSpPr>
        <p:spPr>
          <a:xfrm>
            <a:off x="8610600" y="6356350"/>
            <a:ext cx="34639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3733008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3" y="2894596"/>
            <a:ext cx="8253857"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行動載具與網路提升</a:t>
            </a:r>
          </a:p>
        </p:txBody>
      </p:sp>
    </p:spTree>
    <p:extLst>
      <p:ext uri="{BB962C8B-B14F-4D97-AF65-F5344CB8AC3E}">
        <p14:creationId xmlns:p14="http://schemas.microsoft.com/office/powerpoint/2010/main" val="27782693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a:xfrm>
            <a:off x="1775278" y="1240971"/>
            <a:ext cx="6701972" cy="4376058"/>
          </a:xfrm>
        </p:spPr>
        <p:txBody>
          <a:bodyPr/>
          <a:lstStyle/>
          <a:p>
            <a:r>
              <a:rPr lang="zh-TW" altLang="en-US" dirty="0"/>
              <a:t> 國際數位學習趨勢</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30276938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9221647F-E4BE-4EE4-BDC9-DD7953E7AE02}"/>
              </a:ext>
            </a:extLst>
          </p:cNvPr>
          <p:cNvSpPr/>
          <p:nvPr/>
        </p:nvSpPr>
        <p:spPr>
          <a:xfrm>
            <a:off x="6785810" y="1024736"/>
            <a:ext cx="4855828" cy="5577688"/>
          </a:xfrm>
          <a:prstGeom prst="roundRect">
            <a:avLst>
              <a:gd name="adj" fmla="val 4330"/>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endParaRPr>
          </a:p>
        </p:txBody>
      </p:sp>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E93F014A-D68F-401A-8BD7-130D515D7672}"/>
              </a:ext>
            </a:extLst>
          </p:cNvPr>
          <p:cNvSpPr/>
          <p:nvPr/>
        </p:nvSpPr>
        <p:spPr>
          <a:xfrm rot="5400000">
            <a:off x="-35720" y="499437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1" name="矩形: 圓角 10">
            <a:extLst>
              <a:ext uri="{FF2B5EF4-FFF2-40B4-BE49-F238E27FC236}">
                <a16:creationId xmlns:a16="http://schemas.microsoft.com/office/drawing/2014/main" id="{9A23E58B-6916-4C3B-AE23-A676B5361495}"/>
              </a:ext>
            </a:extLst>
          </p:cNvPr>
          <p:cNvSpPr/>
          <p:nvPr/>
        </p:nvSpPr>
        <p:spPr>
          <a:xfrm>
            <a:off x="550362" y="1024735"/>
            <a:ext cx="6060895" cy="2244937"/>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628650" marR="0" lvl="0" indent="-62865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一、學習載具統一規格、單一標案、複數決標</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學習載具補助</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萬台，提供偏遠地區學校學生</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人</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機，非偏遠地區依學校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班配</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班為原則。</a:t>
            </a:r>
          </a:p>
        </p:txBody>
      </p:sp>
      <p:sp>
        <p:nvSpPr>
          <p:cNvPr id="15" name="等腰三角形 14">
            <a:extLst>
              <a:ext uri="{FF2B5EF4-FFF2-40B4-BE49-F238E27FC236}">
                <a16:creationId xmlns:a16="http://schemas.microsoft.com/office/drawing/2014/main" id="{4B02A41E-1DD3-4926-B191-4EA29072F5B5}"/>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6" name="矩形: 圓角 15">
            <a:extLst>
              <a:ext uri="{FF2B5EF4-FFF2-40B4-BE49-F238E27FC236}">
                <a16:creationId xmlns:a16="http://schemas.microsoft.com/office/drawing/2014/main" id="{2617DF70-EA8E-4C78-8373-2422418E1619}"/>
              </a:ext>
            </a:extLst>
          </p:cNvPr>
          <p:cNvSpPr/>
          <p:nvPr/>
        </p:nvSpPr>
        <p:spPr>
          <a:xfrm>
            <a:off x="538344" y="3500583"/>
            <a:ext cx="6060895" cy="3038330"/>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二、建置教室無線上網環境</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國中小校園無線網路硬體設備</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無線</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萬臺，支援各校全班學習載具同時使用，以班級教室優先補助，包含班級教室</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建置及現有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遷移所需費用。</a:t>
            </a:r>
          </a:p>
        </p:txBody>
      </p:sp>
      <p:pic>
        <p:nvPicPr>
          <p:cNvPr id="3" name="圖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8951" y="1277959"/>
            <a:ext cx="4109546" cy="5071242"/>
          </a:xfrm>
          <a:prstGeom prst="rect">
            <a:avLst/>
          </a:prstGeom>
        </p:spPr>
      </p:pic>
    </p:spTree>
    <p:extLst>
      <p:ext uri="{BB962C8B-B14F-4D97-AF65-F5344CB8AC3E}">
        <p14:creationId xmlns:p14="http://schemas.microsoft.com/office/powerpoint/2010/main" val="24111149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矩形: 圓角 16">
            <a:extLst>
              <a:ext uri="{FF2B5EF4-FFF2-40B4-BE49-F238E27FC236}">
                <a16:creationId xmlns:a16="http://schemas.microsoft.com/office/drawing/2014/main" id="{A43DFF15-DDEC-4B8B-A798-FBA7CABE1BB1}"/>
              </a:ext>
            </a:extLst>
          </p:cNvPr>
          <p:cNvSpPr/>
          <p:nvPr/>
        </p:nvSpPr>
        <p:spPr>
          <a:xfrm>
            <a:off x="707379" y="970961"/>
            <a:ext cx="10515599" cy="556795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rPr>
              <a:t>三、建置全國學習載具管理系統</a:t>
            </a:r>
            <a:r>
              <a:rPr kumimoji="0" lang="en-US" altLang="zh-TW" sz="3200" b="1" i="0" u="none" strike="noStrike" kern="1200" cap="none" spc="0" normalizeH="0" baseline="0" noProof="0" dirty="0">
                <a:ln>
                  <a:noFill/>
                </a:ln>
                <a:solidFill>
                  <a:srgbClr val="43C466"/>
                </a:solidFill>
                <a:effectLst/>
                <a:uLnTx/>
                <a:uFillTx/>
                <a:latin typeface="微軟正黑體"/>
                <a:ea typeface="微軟正黑體"/>
                <a:cs typeface="+mn-cs"/>
              </a:rPr>
              <a:t>(MDM)</a:t>
            </a:r>
            <a:endPar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endParaRP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提供縣市、學校、教師不同層級進行載具管理、教學</a:t>
            </a:r>
            <a:r>
              <a:rPr kumimoji="0" lang="en-US" altLang="zh-TW" sz="3200" b="1" i="0" u="none" strike="noStrike" kern="1200" cap="none" spc="0" normalizeH="0" baseline="0" noProof="0" dirty="0">
                <a:ln>
                  <a:noFill/>
                </a:ln>
                <a:solidFill>
                  <a:prstClr val="black"/>
                </a:solidFill>
                <a:effectLst/>
                <a:uLnTx/>
                <a:uFillTx/>
                <a:latin typeface="微軟正黑體"/>
                <a:ea typeface="微軟正黑體"/>
                <a:cs typeface="+mn-cs"/>
              </a:rPr>
              <a:t>APP</a:t>
            </a: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派送、學習使用數據蒐集。</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聚焦數位學習，避免學生進入不當網站或造成網路沉迷。</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載具異常或故障時提供適當的協助。</a:t>
            </a:r>
          </a:p>
        </p:txBody>
      </p:sp>
    </p:spTree>
    <p:extLst>
      <p:ext uri="{BB962C8B-B14F-4D97-AF65-F5344CB8AC3E}">
        <p14:creationId xmlns:p14="http://schemas.microsoft.com/office/powerpoint/2010/main" val="28889316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F8D213-FE3A-4A01-9B0F-49C22D898562}"/>
              </a:ext>
            </a:extLst>
          </p:cNvPr>
          <p:cNvSpPr>
            <a:spLocks noGrp="1"/>
          </p:cNvSpPr>
          <p:nvPr>
            <p:ph type="title"/>
          </p:nvPr>
        </p:nvSpPr>
        <p:spPr/>
        <p:txBody>
          <a:bodyPr>
            <a:normAutofit fontScale="90000"/>
          </a:bodyPr>
          <a:lstStyle/>
          <a:p>
            <a:r>
              <a:rPr lang="zh-TW" altLang="en-US" dirty="0"/>
              <a:t>學習載具畫面</a:t>
            </a:r>
          </a:p>
        </p:txBody>
      </p:sp>
      <p:sp>
        <p:nvSpPr>
          <p:cNvPr id="4" name="投影片編號版面配置區 3">
            <a:extLst>
              <a:ext uri="{FF2B5EF4-FFF2-40B4-BE49-F238E27FC236}">
                <a16:creationId xmlns:a16="http://schemas.microsoft.com/office/drawing/2014/main" id="{AC127D1C-0370-4BE5-8943-048A51D1070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22" name="群組 21">
            <a:extLst>
              <a:ext uri="{FF2B5EF4-FFF2-40B4-BE49-F238E27FC236}">
                <a16:creationId xmlns:a16="http://schemas.microsoft.com/office/drawing/2014/main" id="{23A5A98F-7BC7-4DBE-B12F-B4135C17E269}"/>
              </a:ext>
            </a:extLst>
          </p:cNvPr>
          <p:cNvGrpSpPr/>
          <p:nvPr/>
        </p:nvGrpSpPr>
        <p:grpSpPr>
          <a:xfrm>
            <a:off x="7908533" y="3796327"/>
            <a:ext cx="3735508" cy="2678385"/>
            <a:chOff x="8515263" y="4123152"/>
            <a:chExt cx="3228992" cy="2223507"/>
          </a:xfrm>
        </p:grpSpPr>
        <p:pic>
          <p:nvPicPr>
            <p:cNvPr id="31" name="圖片 30">
              <a:extLst>
                <a:ext uri="{FF2B5EF4-FFF2-40B4-BE49-F238E27FC236}">
                  <a16:creationId xmlns:a16="http://schemas.microsoft.com/office/drawing/2014/main" id="{D87738AC-7AC7-4F83-8F39-D42983E1F6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36" t="23701" r="22656" b="24081"/>
            <a:stretch/>
          </p:blipFill>
          <p:spPr>
            <a:xfrm>
              <a:off x="8515263" y="4123152"/>
              <a:ext cx="3228992" cy="2223507"/>
            </a:xfrm>
            <a:prstGeom prst="rect">
              <a:avLst/>
            </a:prstGeom>
          </p:spPr>
        </p:pic>
        <p:pic>
          <p:nvPicPr>
            <p:cNvPr id="32" name="圖片 31">
              <a:extLst>
                <a:ext uri="{FF2B5EF4-FFF2-40B4-BE49-F238E27FC236}">
                  <a16:creationId xmlns:a16="http://schemas.microsoft.com/office/drawing/2014/main" id="{D1F0B4F6-66D9-47E1-AD65-F39828F62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3178" y="4302559"/>
              <a:ext cx="2513162" cy="1884447"/>
            </a:xfrm>
            <a:prstGeom prst="rect">
              <a:avLst/>
            </a:prstGeom>
          </p:spPr>
        </p:pic>
      </p:grpSp>
      <p:grpSp>
        <p:nvGrpSpPr>
          <p:cNvPr id="6" name="群組 5">
            <a:extLst>
              <a:ext uri="{FF2B5EF4-FFF2-40B4-BE49-F238E27FC236}">
                <a16:creationId xmlns:a16="http://schemas.microsoft.com/office/drawing/2014/main" id="{60D9C1C8-DE46-4967-91FC-FDAF16E60A02}"/>
              </a:ext>
            </a:extLst>
          </p:cNvPr>
          <p:cNvGrpSpPr/>
          <p:nvPr/>
        </p:nvGrpSpPr>
        <p:grpSpPr>
          <a:xfrm>
            <a:off x="7966051" y="1041905"/>
            <a:ext cx="3735507" cy="2866782"/>
            <a:chOff x="7070778" y="1032606"/>
            <a:chExt cx="3735507" cy="2866782"/>
          </a:xfrm>
        </p:grpSpPr>
        <p:grpSp>
          <p:nvGrpSpPr>
            <p:cNvPr id="23" name="群組 22">
              <a:extLst>
                <a:ext uri="{FF2B5EF4-FFF2-40B4-BE49-F238E27FC236}">
                  <a16:creationId xmlns:a16="http://schemas.microsoft.com/office/drawing/2014/main" id="{FADC43DD-3B7D-4883-AB18-64522E32597B}"/>
                </a:ext>
              </a:extLst>
            </p:cNvPr>
            <p:cNvGrpSpPr/>
            <p:nvPr/>
          </p:nvGrpSpPr>
          <p:grpSpPr>
            <a:xfrm>
              <a:off x="7070778" y="1032606"/>
              <a:ext cx="3735507" cy="2866782"/>
              <a:chOff x="7791103" y="1828802"/>
              <a:chExt cx="3228991" cy="2379908"/>
            </a:xfrm>
          </p:grpSpPr>
          <p:pic>
            <p:nvPicPr>
              <p:cNvPr id="29" name="圖片 28">
                <a:extLst>
                  <a:ext uri="{FF2B5EF4-FFF2-40B4-BE49-F238E27FC236}">
                    <a16:creationId xmlns:a16="http://schemas.microsoft.com/office/drawing/2014/main" id="{ED8E9A15-BD1F-4782-8779-01A474CBDE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88" t="18370" r="20837" b="22231"/>
              <a:stretch/>
            </p:blipFill>
            <p:spPr>
              <a:xfrm>
                <a:off x="7791103" y="1828802"/>
                <a:ext cx="3228991" cy="2379908"/>
              </a:xfrm>
              <a:prstGeom prst="rect">
                <a:avLst/>
              </a:prstGeom>
            </p:spPr>
          </p:pic>
          <p:pic>
            <p:nvPicPr>
              <p:cNvPr id="30" name="圖片 29">
                <a:extLst>
                  <a:ext uri="{FF2B5EF4-FFF2-40B4-BE49-F238E27FC236}">
                    <a16:creationId xmlns:a16="http://schemas.microsoft.com/office/drawing/2014/main" id="{35D352D2-B799-4854-80CD-4F41920FAB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3462" y="2074538"/>
                <a:ext cx="2513162" cy="1884447"/>
              </a:xfrm>
              <a:prstGeom prst="rect">
                <a:avLst/>
              </a:prstGeom>
            </p:spPr>
          </p:pic>
        </p:grpSp>
        <p:pic>
          <p:nvPicPr>
            <p:cNvPr id="26" name="圖片 25">
              <a:extLst>
                <a:ext uri="{FF2B5EF4-FFF2-40B4-BE49-F238E27FC236}">
                  <a16:creationId xmlns:a16="http://schemas.microsoft.com/office/drawing/2014/main" id="{FCF43E45-322C-480B-ACB4-655F448ABB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7776" y="1328614"/>
              <a:ext cx="2896497" cy="2261457"/>
            </a:xfrm>
            <a:prstGeom prst="rect">
              <a:avLst/>
            </a:prstGeom>
          </p:spPr>
        </p:pic>
      </p:grpSp>
      <p:grpSp>
        <p:nvGrpSpPr>
          <p:cNvPr id="5" name="群組 4">
            <a:extLst>
              <a:ext uri="{FF2B5EF4-FFF2-40B4-BE49-F238E27FC236}">
                <a16:creationId xmlns:a16="http://schemas.microsoft.com/office/drawing/2014/main" id="{04F55E7D-2A28-4281-9BE4-053811C87A53}"/>
              </a:ext>
            </a:extLst>
          </p:cNvPr>
          <p:cNvGrpSpPr/>
          <p:nvPr/>
        </p:nvGrpSpPr>
        <p:grpSpPr>
          <a:xfrm>
            <a:off x="-852932" y="957761"/>
            <a:ext cx="10157764" cy="5619321"/>
            <a:chOff x="-1943212" y="919591"/>
            <a:chExt cx="10157764" cy="5619321"/>
          </a:xfrm>
        </p:grpSpPr>
        <p:pic>
          <p:nvPicPr>
            <p:cNvPr id="33" name="圖片 32">
              <a:extLst>
                <a:ext uri="{FF2B5EF4-FFF2-40B4-BE49-F238E27FC236}">
                  <a16:creationId xmlns:a16="http://schemas.microsoft.com/office/drawing/2014/main" id="{1C4EF8E6-995E-463B-BF60-6A752E3D81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888" b="13960"/>
            <a:stretch/>
          </p:blipFill>
          <p:spPr>
            <a:xfrm>
              <a:off x="-1943212" y="919591"/>
              <a:ext cx="10157764" cy="5619321"/>
            </a:xfrm>
            <a:prstGeom prst="rect">
              <a:avLst/>
            </a:prstGeom>
          </p:spPr>
        </p:pic>
        <p:pic>
          <p:nvPicPr>
            <p:cNvPr id="3" name="圖片 2">
              <a:extLst>
                <a:ext uri="{FF2B5EF4-FFF2-40B4-BE49-F238E27FC236}">
                  <a16:creationId xmlns:a16="http://schemas.microsoft.com/office/drawing/2014/main" id="{55E265EC-1561-4F32-BE05-0242C1D674E0}"/>
                </a:ext>
              </a:extLst>
            </p:cNvPr>
            <p:cNvPicPr>
              <a:picLocks noChangeAspect="1"/>
            </p:cNvPicPr>
            <p:nvPr/>
          </p:nvPicPr>
          <p:blipFill rotWithShape="1">
            <a:blip r:embed="rId8"/>
            <a:srcRect r="2128"/>
            <a:stretch/>
          </p:blipFill>
          <p:spPr>
            <a:xfrm>
              <a:off x="0" y="1464328"/>
              <a:ext cx="6096000" cy="4696327"/>
            </a:xfrm>
            <a:prstGeom prst="rect">
              <a:avLst/>
            </a:prstGeom>
          </p:spPr>
        </p:pic>
      </p:grpSp>
      <p:sp>
        <p:nvSpPr>
          <p:cNvPr id="24" name="矩形: 圓角 8">
            <a:extLst>
              <a:ext uri="{FF2B5EF4-FFF2-40B4-BE49-F238E27FC236}">
                <a16:creationId xmlns:a16="http://schemas.microsoft.com/office/drawing/2014/main" id="{18CC5D63-AD4A-41BA-ACBE-5A993C6A4186}"/>
              </a:ext>
            </a:extLst>
          </p:cNvPr>
          <p:cNvSpPr/>
          <p:nvPr/>
        </p:nvSpPr>
        <p:spPr>
          <a:xfrm>
            <a:off x="3462013" y="3208831"/>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5" name="矩形: 圓角 20">
            <a:extLst>
              <a:ext uri="{FF2B5EF4-FFF2-40B4-BE49-F238E27FC236}">
                <a16:creationId xmlns:a16="http://schemas.microsoft.com/office/drawing/2014/main" id="{AE0FDF0A-9198-4FF0-8805-F2632AA12B8A}"/>
              </a:ext>
            </a:extLst>
          </p:cNvPr>
          <p:cNvSpPr/>
          <p:nvPr/>
        </p:nvSpPr>
        <p:spPr>
          <a:xfrm>
            <a:off x="5185993" y="1899385"/>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cxnSp>
        <p:nvCxnSpPr>
          <p:cNvPr id="28" name="直線單箭頭接點 27">
            <a:extLst>
              <a:ext uri="{FF2B5EF4-FFF2-40B4-BE49-F238E27FC236}">
                <a16:creationId xmlns:a16="http://schemas.microsoft.com/office/drawing/2014/main" id="{49F26149-2F44-4D68-B8B3-B4195BE732C7}"/>
              </a:ext>
            </a:extLst>
          </p:cNvPr>
          <p:cNvCxnSpPr>
            <a:cxnSpLocks/>
          </p:cNvCxnSpPr>
          <p:nvPr/>
        </p:nvCxnSpPr>
        <p:spPr>
          <a:xfrm flipV="1">
            <a:off x="5680853" y="1640910"/>
            <a:ext cx="3513251" cy="569704"/>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603D24B-BA1D-43CD-B4FB-06B19A513B9C}"/>
              </a:ext>
            </a:extLst>
          </p:cNvPr>
          <p:cNvCxnSpPr>
            <a:cxnSpLocks/>
          </p:cNvCxnSpPr>
          <p:nvPr/>
        </p:nvCxnSpPr>
        <p:spPr>
          <a:xfrm>
            <a:off x="4041524" y="3493258"/>
            <a:ext cx="5152580" cy="789261"/>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452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fontScale="90000"/>
          </a:bodyPr>
          <a:lstStyle/>
          <a:p>
            <a:r>
              <a:rPr lang="zh-TW" altLang="en-US" dirty="0"/>
              <a:t>數位學習入口網</a:t>
            </a:r>
            <a:r>
              <a:rPr lang="en-US" altLang="zh-TW" dirty="0"/>
              <a:t>(</a:t>
            </a:r>
            <a:r>
              <a:rPr lang="zh-TW" altLang="en-US" dirty="0"/>
              <a:t>測試版</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3" name="圖片 2">
            <a:extLst>
              <a:ext uri="{FF2B5EF4-FFF2-40B4-BE49-F238E27FC236}">
                <a16:creationId xmlns:a16="http://schemas.microsoft.com/office/drawing/2014/main" id="{34E79B8A-95B5-4B7C-8613-E836D5CF6D31}"/>
              </a:ext>
            </a:extLst>
          </p:cNvPr>
          <p:cNvPicPr>
            <a:picLocks noChangeAspect="1"/>
          </p:cNvPicPr>
          <p:nvPr/>
        </p:nvPicPr>
        <p:blipFill rotWithShape="1">
          <a:blip r:embed="rId2"/>
          <a:srcRect t="14419" r="1802" b="5736"/>
          <a:stretch/>
        </p:blipFill>
        <p:spPr>
          <a:xfrm>
            <a:off x="0" y="1281730"/>
            <a:ext cx="12191999" cy="5576270"/>
          </a:xfrm>
          <a:prstGeom prst="rect">
            <a:avLst/>
          </a:prstGeom>
        </p:spPr>
      </p:pic>
    </p:spTree>
    <p:extLst>
      <p:ext uri="{BB962C8B-B14F-4D97-AF65-F5344CB8AC3E}">
        <p14:creationId xmlns:p14="http://schemas.microsoft.com/office/powerpoint/2010/main" val="1682451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fontScale="90000"/>
          </a:bodyPr>
          <a:lstStyle/>
          <a:p>
            <a:r>
              <a:rPr lang="zh-TW" altLang="en-US" dirty="0"/>
              <a:t>提供師生跨平台單一登入帳號</a:t>
            </a:r>
            <a:r>
              <a:rPr lang="en-US" altLang="zh-TW" dirty="0"/>
              <a:t>(OPEN ID)</a:t>
            </a:r>
            <a:endParaRPr lang="zh-TW" altLang="en-US" dirty="0"/>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5" name="圖片 4">
            <a:extLst>
              <a:ext uri="{FF2B5EF4-FFF2-40B4-BE49-F238E27FC236}">
                <a16:creationId xmlns:a16="http://schemas.microsoft.com/office/drawing/2014/main" id="{0C7452DD-BE27-4A78-A3C7-5463603DD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645" r="1445" b="54760"/>
          <a:stretch/>
        </p:blipFill>
        <p:spPr>
          <a:xfrm>
            <a:off x="178880" y="918948"/>
            <a:ext cx="12013120" cy="1892491"/>
          </a:xfrm>
          <a:prstGeom prst="rect">
            <a:avLst/>
          </a:prstGeom>
        </p:spPr>
      </p:pic>
      <p:pic>
        <p:nvPicPr>
          <p:cNvPr id="6" name="圖片 5">
            <a:extLst>
              <a:ext uri="{FF2B5EF4-FFF2-40B4-BE49-F238E27FC236}">
                <a16:creationId xmlns:a16="http://schemas.microsoft.com/office/drawing/2014/main" id="{CE432215-17DB-44FF-AA06-1C0DA2EA3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23" y="3572218"/>
            <a:ext cx="1697017" cy="846371"/>
          </a:xfrm>
          <a:prstGeom prst="rect">
            <a:avLst/>
          </a:prstGeom>
        </p:spPr>
      </p:pic>
      <p:pic>
        <p:nvPicPr>
          <p:cNvPr id="7" name="圖片 6">
            <a:extLst>
              <a:ext uri="{FF2B5EF4-FFF2-40B4-BE49-F238E27FC236}">
                <a16:creationId xmlns:a16="http://schemas.microsoft.com/office/drawing/2014/main" id="{36360FC1-961F-42C0-B0EA-1CA515556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078" y="3515350"/>
            <a:ext cx="1965837" cy="982919"/>
          </a:xfrm>
          <a:prstGeom prst="rect">
            <a:avLst/>
          </a:prstGeom>
        </p:spPr>
      </p:pic>
      <p:pic>
        <p:nvPicPr>
          <p:cNvPr id="8" name="圖片 7">
            <a:extLst>
              <a:ext uri="{FF2B5EF4-FFF2-40B4-BE49-F238E27FC236}">
                <a16:creationId xmlns:a16="http://schemas.microsoft.com/office/drawing/2014/main" id="{00617C5A-3E26-4A93-A0E0-9A4726A22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084" y="3543430"/>
            <a:ext cx="1807891" cy="903946"/>
          </a:xfrm>
          <a:prstGeom prst="rect">
            <a:avLst/>
          </a:prstGeom>
        </p:spPr>
      </p:pic>
      <p:pic>
        <p:nvPicPr>
          <p:cNvPr id="9" name="圖片 8">
            <a:extLst>
              <a:ext uri="{FF2B5EF4-FFF2-40B4-BE49-F238E27FC236}">
                <a16:creationId xmlns:a16="http://schemas.microsoft.com/office/drawing/2014/main" id="{814AFEEA-27A7-4270-BFF5-43F6A1C3B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9691" y="3572218"/>
            <a:ext cx="1390175" cy="695088"/>
          </a:xfrm>
          <a:prstGeom prst="rect">
            <a:avLst/>
          </a:prstGeom>
        </p:spPr>
      </p:pic>
      <p:pic>
        <p:nvPicPr>
          <p:cNvPr id="10" name="圖片 9">
            <a:extLst>
              <a:ext uri="{FF2B5EF4-FFF2-40B4-BE49-F238E27FC236}">
                <a16:creationId xmlns:a16="http://schemas.microsoft.com/office/drawing/2014/main" id="{62C985D6-7C5F-4CC2-918A-042540A53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6619" y="3429000"/>
            <a:ext cx="2173878" cy="1139363"/>
          </a:xfrm>
          <a:prstGeom prst="rect">
            <a:avLst/>
          </a:prstGeom>
        </p:spPr>
      </p:pic>
      <p:pic>
        <p:nvPicPr>
          <p:cNvPr id="11" name="圖片 10">
            <a:extLst>
              <a:ext uri="{FF2B5EF4-FFF2-40B4-BE49-F238E27FC236}">
                <a16:creationId xmlns:a16="http://schemas.microsoft.com/office/drawing/2014/main" id="{D1514D10-24E5-45F8-B3A8-A55B750AA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3853" y="3490926"/>
            <a:ext cx="1965838" cy="982920"/>
          </a:xfrm>
          <a:prstGeom prst="rect">
            <a:avLst/>
          </a:prstGeom>
        </p:spPr>
      </p:pic>
      <p:grpSp>
        <p:nvGrpSpPr>
          <p:cNvPr id="12" name="群組 11">
            <a:extLst>
              <a:ext uri="{FF2B5EF4-FFF2-40B4-BE49-F238E27FC236}">
                <a16:creationId xmlns:a16="http://schemas.microsoft.com/office/drawing/2014/main" id="{D5FD2DE8-644E-4020-A243-BC1AC6EDE18E}"/>
              </a:ext>
            </a:extLst>
          </p:cNvPr>
          <p:cNvGrpSpPr/>
          <p:nvPr/>
        </p:nvGrpSpPr>
        <p:grpSpPr>
          <a:xfrm>
            <a:off x="304928" y="4836519"/>
            <a:ext cx="11446717" cy="997471"/>
            <a:chOff x="376366" y="4836519"/>
            <a:chExt cx="11446717" cy="997471"/>
          </a:xfrm>
        </p:grpSpPr>
        <p:pic>
          <p:nvPicPr>
            <p:cNvPr id="13" name="圖片 12">
              <a:extLst>
                <a:ext uri="{FF2B5EF4-FFF2-40B4-BE49-F238E27FC236}">
                  <a16:creationId xmlns:a16="http://schemas.microsoft.com/office/drawing/2014/main" id="{9167D22D-6BD4-4892-9E86-5AF8716C11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331" y="4966335"/>
              <a:ext cx="1531874" cy="765937"/>
            </a:xfrm>
            <a:prstGeom prst="rect">
              <a:avLst/>
            </a:prstGeom>
          </p:spPr>
        </p:pic>
        <p:pic>
          <p:nvPicPr>
            <p:cNvPr id="14" name="圖片 13">
              <a:extLst>
                <a:ext uri="{FF2B5EF4-FFF2-40B4-BE49-F238E27FC236}">
                  <a16:creationId xmlns:a16="http://schemas.microsoft.com/office/drawing/2014/main" id="{850F21D4-0B71-4D61-9E3D-7D4AAF5996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6761" y="4836519"/>
              <a:ext cx="1846594" cy="923298"/>
            </a:xfrm>
            <a:prstGeom prst="rect">
              <a:avLst/>
            </a:prstGeom>
          </p:spPr>
        </p:pic>
        <p:pic>
          <p:nvPicPr>
            <p:cNvPr id="15" name="圖片 14">
              <a:extLst>
                <a:ext uri="{FF2B5EF4-FFF2-40B4-BE49-F238E27FC236}">
                  <a16:creationId xmlns:a16="http://schemas.microsoft.com/office/drawing/2014/main" id="{28901452-F418-4AFC-B91D-40F633B571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366" y="4864618"/>
              <a:ext cx="1938741" cy="969372"/>
            </a:xfrm>
            <a:prstGeom prst="rect">
              <a:avLst/>
            </a:prstGeom>
          </p:spPr>
        </p:pic>
        <p:pic>
          <p:nvPicPr>
            <p:cNvPr id="16" name="圖片 15">
              <a:extLst>
                <a:ext uri="{FF2B5EF4-FFF2-40B4-BE49-F238E27FC236}">
                  <a16:creationId xmlns:a16="http://schemas.microsoft.com/office/drawing/2014/main" id="{2D9D705B-1940-4B21-927A-52C560FCE9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89715" y="4895237"/>
              <a:ext cx="1731440" cy="865721"/>
            </a:xfrm>
            <a:prstGeom prst="rect">
              <a:avLst/>
            </a:prstGeom>
          </p:spPr>
        </p:pic>
        <p:pic>
          <p:nvPicPr>
            <p:cNvPr id="17" name="圖片 16">
              <a:extLst>
                <a:ext uri="{FF2B5EF4-FFF2-40B4-BE49-F238E27FC236}">
                  <a16:creationId xmlns:a16="http://schemas.microsoft.com/office/drawing/2014/main" id="{9D5195DD-5F76-4B86-91DE-EC0073D482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1017" y="4868075"/>
              <a:ext cx="1728392" cy="864197"/>
            </a:xfrm>
            <a:prstGeom prst="rect">
              <a:avLst/>
            </a:prstGeom>
          </p:spPr>
        </p:pic>
        <p:pic>
          <p:nvPicPr>
            <p:cNvPr id="18" name="圖片 17">
              <a:extLst>
                <a:ext uri="{FF2B5EF4-FFF2-40B4-BE49-F238E27FC236}">
                  <a16:creationId xmlns:a16="http://schemas.microsoft.com/office/drawing/2014/main" id="{7C71C2EC-F946-4497-968A-9739612471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2180" y="5170771"/>
              <a:ext cx="1590903" cy="254793"/>
            </a:xfrm>
            <a:prstGeom prst="rect">
              <a:avLst/>
            </a:prstGeom>
          </p:spPr>
        </p:pic>
        <p:pic>
          <p:nvPicPr>
            <p:cNvPr id="19" name="圖片 18">
              <a:extLst>
                <a:ext uri="{FF2B5EF4-FFF2-40B4-BE49-F238E27FC236}">
                  <a16:creationId xmlns:a16="http://schemas.microsoft.com/office/drawing/2014/main" id="{243934BC-217D-4B95-882E-7D791E2FB9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35621" y="4989273"/>
              <a:ext cx="1584256" cy="792128"/>
            </a:xfrm>
            <a:prstGeom prst="rect">
              <a:avLst/>
            </a:prstGeom>
          </p:spPr>
        </p:pic>
      </p:grpSp>
    </p:spTree>
    <p:extLst>
      <p:ext uri="{BB962C8B-B14F-4D97-AF65-F5344CB8AC3E}">
        <p14:creationId xmlns:p14="http://schemas.microsoft.com/office/powerpoint/2010/main" val="24914744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群組 125"/>
          <p:cNvGrpSpPr/>
          <p:nvPr/>
        </p:nvGrpSpPr>
        <p:grpSpPr>
          <a:xfrm>
            <a:off x="-1656" y="1233773"/>
            <a:ext cx="12205982" cy="5122577"/>
            <a:chOff x="-1656" y="993758"/>
            <a:chExt cx="12205982" cy="5122577"/>
          </a:xfrm>
        </p:grpSpPr>
        <p:sp>
          <p:nvSpPr>
            <p:cNvPr id="19" name="圓角矩形 18"/>
            <p:cNvSpPr/>
            <p:nvPr/>
          </p:nvSpPr>
          <p:spPr>
            <a:xfrm>
              <a:off x="0" y="2128738"/>
              <a:ext cx="12199375" cy="1243171"/>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分區輔導</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47" name="圓角矩形 46"/>
            <p:cNvSpPr/>
            <p:nvPr/>
          </p:nvSpPr>
          <p:spPr>
            <a:xfrm>
              <a:off x="3342472"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臺中教育大學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中</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p>
          </p:txBody>
        </p:sp>
        <p:sp>
          <p:nvSpPr>
            <p:cNvPr id="48" name="圓角矩形 47"/>
            <p:cNvSpPr/>
            <p:nvPr/>
          </p:nvSpPr>
          <p:spPr>
            <a:xfrm>
              <a:off x="5143271"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高雄師範大學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9" name="圓角矩形 48"/>
            <p:cNvSpPr/>
            <p:nvPr/>
          </p:nvSpPr>
          <p:spPr>
            <a:xfrm>
              <a:off x="6940437"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東華大學</a:t>
              </a:r>
              <a:b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b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東</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18" name="圓角矩形 17"/>
            <p:cNvSpPr/>
            <p:nvPr/>
          </p:nvSpPr>
          <p:spPr>
            <a:xfrm>
              <a:off x="-1656" y="3554244"/>
              <a:ext cx="12205982" cy="2562091"/>
            </a:xfrm>
            <a:prstGeom prst="roundRect">
              <a:avLst>
                <a:gd name="adj" fmla="val 5886"/>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縣市</a:t>
              </a:r>
              <a:r>
                <a:rPr kumimoji="0" lang="en-US" altLang="zh-TW"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推動</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20" name="圓角矩形 19"/>
            <p:cNvSpPr/>
            <p:nvPr/>
          </p:nvSpPr>
          <p:spPr>
            <a:xfrm>
              <a:off x="10668" y="993758"/>
              <a:ext cx="12181334" cy="948186"/>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697622"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中央統籌</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21" name="圓角矩形 20"/>
            <p:cNvSpPr/>
            <p:nvPr/>
          </p:nvSpPr>
          <p:spPr>
            <a:xfrm>
              <a:off x="6005361" y="1097173"/>
              <a:ext cx="1579507" cy="736233"/>
            </a:xfrm>
            <a:prstGeom prst="roundRect">
              <a:avLst/>
            </a:prstGeom>
            <a:solidFill>
              <a:srgbClr val="FFCE3A"/>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144" tIns="90144" rIns="90144" bIns="9014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推動辦公室</a:t>
              </a:r>
            </a:p>
          </p:txBody>
        </p:sp>
        <p:sp>
          <p:nvSpPr>
            <p:cNvPr id="23" name="圓角矩形 22"/>
            <p:cNvSpPr/>
            <p:nvPr/>
          </p:nvSpPr>
          <p:spPr>
            <a:xfrm>
              <a:off x="1551251" y="2503578"/>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臺北教育大學</a:t>
              </a:r>
              <a:b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b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25" name="圓角矩形 24"/>
            <p:cNvSpPr/>
            <p:nvPr/>
          </p:nvSpPr>
          <p:spPr>
            <a:xfrm>
              <a:off x="1551251"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臺北、新北、桃園、新竹縣市、金門、連江、基隆、國立國中小</a:t>
              </a:r>
            </a:p>
          </p:txBody>
        </p:sp>
        <p:sp>
          <p:nvSpPr>
            <p:cNvPr id="29" name="圓角矩形 28"/>
            <p:cNvSpPr/>
            <p:nvPr/>
          </p:nvSpPr>
          <p:spPr>
            <a:xfrm>
              <a:off x="3340952" y="3738342"/>
              <a:ext cx="1590132"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臺中、苗栗、彰化、南投、雲林、國立國中小</a:t>
              </a:r>
            </a:p>
          </p:txBody>
        </p:sp>
        <p:sp>
          <p:nvSpPr>
            <p:cNvPr id="33" name="圓角矩形 32"/>
            <p:cNvSpPr/>
            <p:nvPr/>
          </p:nvSpPr>
          <p:spPr>
            <a:xfrm>
              <a:off x="5141750"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臺南、高雄、嘉義縣市、屏東、澎湖、國立國中小</a:t>
              </a:r>
            </a:p>
          </p:txBody>
        </p:sp>
        <p:sp>
          <p:nvSpPr>
            <p:cNvPr id="37" name="圓角矩形 36"/>
            <p:cNvSpPr/>
            <p:nvPr/>
          </p:nvSpPr>
          <p:spPr>
            <a:xfrm>
              <a:off x="6940437"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宜蘭、花蓮、臺東、國立國中小</a:t>
              </a:r>
            </a:p>
          </p:txBody>
        </p:sp>
        <p:sp>
          <p:nvSpPr>
            <p:cNvPr id="39" name="圓角矩形 38"/>
            <p:cNvSpPr/>
            <p:nvPr/>
          </p:nvSpPr>
          <p:spPr>
            <a:xfrm>
              <a:off x="8701354"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臺灣科技大學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1" name="圓角矩形 40"/>
            <p:cNvSpPr/>
            <p:nvPr/>
          </p:nvSpPr>
          <p:spPr>
            <a:xfrm>
              <a:off x="8701354"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臺北、新北、桃園、新竹縣市、基隆、臺中、苗栗、宜蘭、花蓮、金門、連江</a:t>
              </a:r>
            </a:p>
          </p:txBody>
        </p:sp>
        <p:sp>
          <p:nvSpPr>
            <p:cNvPr id="10" name="矩形: 圓角 9">
              <a:extLst>
                <a:ext uri="{FF2B5EF4-FFF2-40B4-BE49-F238E27FC236}">
                  <a16:creationId xmlns:a16="http://schemas.microsoft.com/office/drawing/2014/main" id="{323FBF1A-B7E6-43C5-A533-06028A2C4D47}"/>
                </a:ext>
              </a:extLst>
            </p:cNvPr>
            <p:cNvSpPr/>
            <p:nvPr/>
          </p:nvSpPr>
          <p:spPr>
            <a:xfrm>
              <a:off x="10522815"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彰化、南投、雲林、臺南、高雄、嘉義縣市、屏東、臺東、澎湖</a:t>
              </a:r>
            </a:p>
          </p:txBody>
        </p:sp>
        <p:sp>
          <p:nvSpPr>
            <p:cNvPr id="13" name="矩形: 圓角 12">
              <a:extLst>
                <a:ext uri="{FF2B5EF4-FFF2-40B4-BE49-F238E27FC236}">
                  <a16:creationId xmlns:a16="http://schemas.microsoft.com/office/drawing/2014/main" id="{7ABF7B90-AFDA-4182-A3FA-2CC196BCC35E}"/>
                </a:ext>
              </a:extLst>
            </p:cNvPr>
            <p:cNvSpPr/>
            <p:nvPr/>
          </p:nvSpPr>
          <p:spPr>
            <a:xfrm>
              <a:off x="1502994" y="2076068"/>
              <a:ext cx="7078825" cy="1344053"/>
            </a:xfrm>
            <a:prstGeom prst="roundRect">
              <a:avLst/>
            </a:prstGeom>
            <a:noFill/>
            <a:ln w="28575">
              <a:solidFill>
                <a:srgbClr val="FFCE3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國中小輔導團隊</a:t>
              </a:r>
            </a:p>
          </p:txBody>
        </p:sp>
        <p:sp>
          <p:nvSpPr>
            <p:cNvPr id="16" name="矩形: 圓角 15">
              <a:extLst>
                <a:ext uri="{FF2B5EF4-FFF2-40B4-BE49-F238E27FC236}">
                  <a16:creationId xmlns:a16="http://schemas.microsoft.com/office/drawing/2014/main" id="{0550BB68-1C87-4F92-86F1-B5771921093E}"/>
                </a:ext>
              </a:extLst>
            </p:cNvPr>
            <p:cNvSpPr/>
            <p:nvPr/>
          </p:nvSpPr>
          <p:spPr>
            <a:xfrm>
              <a:off x="8652245" y="2076068"/>
              <a:ext cx="3516973" cy="1344052"/>
            </a:xfrm>
            <a:prstGeom prst="roundRect">
              <a:avLst/>
            </a:prstGeom>
            <a:noFill/>
            <a:ln w="28575">
              <a:solidFill>
                <a:srgbClr val="7534E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高中職輔導團隊</a:t>
              </a:r>
            </a:p>
          </p:txBody>
        </p:sp>
        <p:cxnSp>
          <p:nvCxnSpPr>
            <p:cNvPr id="44" name="肘形接點 43"/>
            <p:cNvCxnSpPr>
              <a:stCxn id="21" idx="2"/>
              <a:endCxn id="23" idx="0"/>
            </p:cNvCxnSpPr>
            <p:nvPr/>
          </p:nvCxnSpPr>
          <p:spPr>
            <a:xfrm rot="5400000">
              <a:off x="4235631" y="-55906"/>
              <a:ext cx="670172" cy="444879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4" name="肘形接點 53"/>
            <p:cNvCxnSpPr>
              <a:stCxn id="21" idx="2"/>
              <a:endCxn id="48" idx="0"/>
            </p:cNvCxnSpPr>
            <p:nvPr/>
          </p:nvCxnSpPr>
          <p:spPr>
            <a:xfrm rot="5400000">
              <a:off x="6036775" y="1734970"/>
              <a:ext cx="659905" cy="85677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肘形接點 54"/>
            <p:cNvCxnSpPr>
              <a:stCxn id="21" idx="2"/>
              <a:endCxn id="49" idx="0"/>
            </p:cNvCxnSpPr>
            <p:nvPr/>
          </p:nvCxnSpPr>
          <p:spPr>
            <a:xfrm rot="16200000" flipH="1">
              <a:off x="6935357" y="1693163"/>
              <a:ext cx="659905" cy="940389"/>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9" name="肘形接點 78"/>
            <p:cNvCxnSpPr>
              <a:stCxn id="21" idx="2"/>
              <a:endCxn id="47" idx="0"/>
            </p:cNvCxnSpPr>
            <p:nvPr/>
          </p:nvCxnSpPr>
          <p:spPr>
            <a:xfrm rot="5400000">
              <a:off x="5136375" y="834570"/>
              <a:ext cx="659905" cy="2657576"/>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2" name="圓角矩形 81"/>
            <p:cNvSpPr/>
            <p:nvPr/>
          </p:nvSpPr>
          <p:spPr>
            <a:xfrm>
              <a:off x="10522815"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高雄師範大學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cxnSp>
          <p:nvCxnSpPr>
            <p:cNvPr id="83" name="肘形接點 82"/>
            <p:cNvCxnSpPr>
              <a:stCxn id="21" idx="2"/>
              <a:endCxn id="39" idx="0"/>
            </p:cNvCxnSpPr>
            <p:nvPr/>
          </p:nvCxnSpPr>
          <p:spPr>
            <a:xfrm rot="16200000" flipH="1">
              <a:off x="7810742" y="817779"/>
              <a:ext cx="670053" cy="2701306"/>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6" name="肘形接點 85"/>
            <p:cNvCxnSpPr>
              <a:stCxn id="21" idx="2"/>
              <a:endCxn id="82" idx="0"/>
            </p:cNvCxnSpPr>
            <p:nvPr/>
          </p:nvCxnSpPr>
          <p:spPr>
            <a:xfrm rot="16200000" flipH="1">
              <a:off x="8721472" y="-92952"/>
              <a:ext cx="670053" cy="4522767"/>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直線接點 103"/>
            <p:cNvCxnSpPr>
              <a:stCxn id="23" idx="2"/>
              <a:endCxn id="25" idx="0"/>
            </p:cNvCxnSpPr>
            <p:nvPr/>
          </p:nvCxnSpPr>
          <p:spPr>
            <a:xfrm>
              <a:off x="2346318" y="3259579"/>
              <a:ext cx="0" cy="478763"/>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直線接點 107"/>
            <p:cNvCxnSpPr>
              <a:stCxn id="47" idx="2"/>
              <a:endCxn id="29" idx="0"/>
            </p:cNvCxnSpPr>
            <p:nvPr/>
          </p:nvCxnSpPr>
          <p:spPr>
            <a:xfrm flipH="1">
              <a:off x="4136018" y="3249312"/>
              <a:ext cx="1521"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0" name="直線接點 109"/>
            <p:cNvCxnSpPr>
              <a:endCxn id="33" idx="0"/>
            </p:cNvCxnSpPr>
            <p:nvPr/>
          </p:nvCxnSpPr>
          <p:spPr>
            <a:xfrm flipH="1">
              <a:off x="5936817" y="3247402"/>
              <a:ext cx="1522" cy="49094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2" name="直線接點 111"/>
            <p:cNvCxnSpPr>
              <a:stCxn id="49" idx="2"/>
              <a:endCxn id="37" idx="0"/>
            </p:cNvCxnSpPr>
            <p:nvPr/>
          </p:nvCxnSpPr>
          <p:spPr>
            <a:xfrm>
              <a:off x="7735504" y="3249312"/>
              <a:ext cx="0"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3" name="直線接點 122"/>
            <p:cNvCxnSpPr>
              <a:stCxn id="39" idx="2"/>
              <a:endCxn id="41" idx="0"/>
            </p:cNvCxnSpPr>
            <p:nvPr/>
          </p:nvCxnSpPr>
          <p:spPr>
            <a:xfrm>
              <a:off x="9496421"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5" name="直線接點 124"/>
            <p:cNvCxnSpPr>
              <a:stCxn id="82" idx="2"/>
              <a:endCxn id="10" idx="0"/>
            </p:cNvCxnSpPr>
            <p:nvPr/>
          </p:nvCxnSpPr>
          <p:spPr>
            <a:xfrm>
              <a:off x="11317882"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2" name="標題 1">
            <a:extLst>
              <a:ext uri="{FF2B5EF4-FFF2-40B4-BE49-F238E27FC236}">
                <a16:creationId xmlns:a16="http://schemas.microsoft.com/office/drawing/2014/main" id="{2393DDCA-7235-46EB-A5DA-A3580533FC32}"/>
              </a:ext>
            </a:extLst>
          </p:cNvPr>
          <p:cNvSpPr>
            <a:spLocks noGrp="1"/>
          </p:cNvSpPr>
          <p:nvPr>
            <p:ph type="title"/>
          </p:nvPr>
        </p:nvSpPr>
        <p:spPr/>
        <p:txBody>
          <a:bodyPr>
            <a:normAutofit fontScale="90000"/>
          </a:bodyPr>
          <a:lstStyle/>
          <a:p>
            <a:r>
              <a:rPr lang="zh-TW" altLang="en-US" dirty="0"/>
              <a:t>分層分區輔導架構</a:t>
            </a:r>
          </a:p>
        </p:txBody>
      </p:sp>
      <p:sp>
        <p:nvSpPr>
          <p:cNvPr id="4" name="投影片編號版面配置區 3">
            <a:extLst>
              <a:ext uri="{FF2B5EF4-FFF2-40B4-BE49-F238E27FC236}">
                <a16:creationId xmlns:a16="http://schemas.microsoft.com/office/drawing/2014/main" id="{19CBECC7-5C3E-4B3D-B09C-93C0649E42C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714041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a:xfrm>
            <a:off x="884781" y="77099"/>
            <a:ext cx="10515600" cy="678366"/>
          </a:xfrm>
        </p:spPr>
        <p:txBody>
          <a:bodyPr>
            <a:normAutofit fontScale="90000"/>
          </a:bodyPr>
          <a:lstStyle/>
          <a:p>
            <a:r>
              <a:rPr lang="zh-TW" altLang="en-US" dirty="0"/>
              <a:t>數位學習推動辦公室</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446507" y="897149"/>
            <a:ext cx="11366265" cy="1446225"/>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四、數位學習推動辦公室</a:t>
            </a:r>
          </a:p>
          <a:p>
            <a:pPr marL="504000" marR="0" lvl="1"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縣市政府成立數位學習推動辦公室，補助資訊、輔導及行政專任人力、教師增能培訓及辦公室運作</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如公開觀議課、跨校交流、成果展、設置重點學校、學生數位素養推廣活動、建立學校社群、獎勵措施、成效評估等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費用。</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991257B9-B950-4F1B-8695-9C5152F935D8}"/>
              </a:ext>
            </a:extLst>
          </p:cNvPr>
          <p:cNvSpPr/>
          <p:nvPr/>
        </p:nvSpPr>
        <p:spPr>
          <a:xfrm>
            <a:off x="446507" y="2414805"/>
            <a:ext cx="11366265" cy="4306669"/>
          </a:xfrm>
          <a:prstGeom prst="roundRect">
            <a:avLst>
              <a:gd name="adj" fmla="val 756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8" name="圖片 7">
            <a:extLst>
              <a:ext uri="{FF2B5EF4-FFF2-40B4-BE49-F238E27FC236}">
                <a16:creationId xmlns:a16="http://schemas.microsoft.com/office/drawing/2014/main" id="{BC629B58-7818-4388-B45B-0E9113901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0024" y="2460253"/>
            <a:ext cx="4024036" cy="2224429"/>
          </a:xfrm>
          <a:prstGeom prst="rect">
            <a:avLst/>
          </a:prstGeom>
        </p:spPr>
      </p:pic>
      <p:pic>
        <p:nvPicPr>
          <p:cNvPr id="12" name="圖片 11">
            <a:extLst>
              <a:ext uri="{FF2B5EF4-FFF2-40B4-BE49-F238E27FC236}">
                <a16:creationId xmlns:a16="http://schemas.microsoft.com/office/drawing/2014/main" id="{2485D4DD-5391-4F98-8C88-281C0896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8388" y="2470887"/>
            <a:ext cx="4024244" cy="2213795"/>
          </a:xfrm>
          <a:prstGeom prst="rect">
            <a:avLst/>
          </a:prstGeom>
        </p:spPr>
      </p:pic>
      <p:grpSp>
        <p:nvGrpSpPr>
          <p:cNvPr id="9" name="群組 8">
            <a:extLst>
              <a:ext uri="{FF2B5EF4-FFF2-40B4-BE49-F238E27FC236}">
                <a16:creationId xmlns:a16="http://schemas.microsoft.com/office/drawing/2014/main" id="{700AFF81-A2B4-45AA-84DE-988A2D8B5C09}"/>
              </a:ext>
            </a:extLst>
          </p:cNvPr>
          <p:cNvGrpSpPr/>
          <p:nvPr/>
        </p:nvGrpSpPr>
        <p:grpSpPr>
          <a:xfrm>
            <a:off x="1516310" y="4701888"/>
            <a:ext cx="2667940" cy="1942085"/>
            <a:chOff x="914400" y="3741839"/>
            <a:chExt cx="3834851" cy="2813463"/>
          </a:xfrm>
        </p:grpSpPr>
        <p:pic>
          <p:nvPicPr>
            <p:cNvPr id="10" name="圖片 9">
              <a:extLst>
                <a:ext uri="{FF2B5EF4-FFF2-40B4-BE49-F238E27FC236}">
                  <a16:creationId xmlns:a16="http://schemas.microsoft.com/office/drawing/2014/main" id="{209D9CE0-948F-4B35-A51D-17A9150CAA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3741839"/>
              <a:ext cx="3834851" cy="2810036"/>
            </a:xfrm>
            <a:prstGeom prst="rect">
              <a:avLst/>
            </a:prstGeom>
          </p:spPr>
        </p:pic>
        <p:sp>
          <p:nvSpPr>
            <p:cNvPr id="11" name="文字方塊 10">
              <a:extLst>
                <a:ext uri="{FF2B5EF4-FFF2-40B4-BE49-F238E27FC236}">
                  <a16:creationId xmlns:a16="http://schemas.microsoft.com/office/drawing/2014/main" id="{35D8B0C9-EC3B-4238-935F-509BA56C369F}"/>
                </a:ext>
              </a:extLst>
            </p:cNvPr>
            <p:cNvSpPr txBox="1"/>
            <p:nvPr/>
          </p:nvSpPr>
          <p:spPr>
            <a:xfrm>
              <a:off x="3083520" y="6111116"/>
              <a:ext cx="1665731" cy="444186"/>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屏東縣</a:t>
              </a:r>
            </a:p>
          </p:txBody>
        </p:sp>
      </p:grpSp>
      <p:pic>
        <p:nvPicPr>
          <p:cNvPr id="13" name="圖片 12">
            <a:extLst>
              <a:ext uri="{FF2B5EF4-FFF2-40B4-BE49-F238E27FC236}">
                <a16:creationId xmlns:a16="http://schemas.microsoft.com/office/drawing/2014/main" id="{228B49DC-4DE7-4CAA-BE78-5991E9303E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283" y="4701886"/>
            <a:ext cx="2393336" cy="1939646"/>
          </a:xfrm>
          <a:prstGeom prst="rect">
            <a:avLst/>
          </a:prstGeom>
        </p:spPr>
      </p:pic>
      <p:pic>
        <p:nvPicPr>
          <p:cNvPr id="14" name="圖片 13">
            <a:extLst>
              <a:ext uri="{FF2B5EF4-FFF2-40B4-BE49-F238E27FC236}">
                <a16:creationId xmlns:a16="http://schemas.microsoft.com/office/drawing/2014/main" id="{F4B3E664-73B2-4D3E-95EB-A9D31C1AA3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5515" y="4701960"/>
            <a:ext cx="3362503" cy="1939646"/>
          </a:xfrm>
          <a:prstGeom prst="rect">
            <a:avLst/>
          </a:prstGeom>
        </p:spPr>
      </p:pic>
      <p:sp>
        <p:nvSpPr>
          <p:cNvPr id="15" name="文字方塊 14">
            <a:extLst>
              <a:ext uri="{FF2B5EF4-FFF2-40B4-BE49-F238E27FC236}">
                <a16:creationId xmlns:a16="http://schemas.microsoft.com/office/drawing/2014/main" id="{35D8B0C9-EC3B-4238-935F-509BA56C369F}"/>
              </a:ext>
            </a:extLst>
          </p:cNvPr>
          <p:cNvSpPr txBox="1"/>
          <p:nvPr/>
        </p:nvSpPr>
        <p:spPr>
          <a:xfrm>
            <a:off x="4577183" y="4234719"/>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臺南市</a:t>
            </a:r>
          </a:p>
        </p:txBody>
      </p:sp>
      <p:sp>
        <p:nvSpPr>
          <p:cNvPr id="16" name="文字方塊 15">
            <a:extLst>
              <a:ext uri="{FF2B5EF4-FFF2-40B4-BE49-F238E27FC236}">
                <a16:creationId xmlns:a16="http://schemas.microsoft.com/office/drawing/2014/main" id="{35D8B0C9-EC3B-4238-935F-509BA56C369F}"/>
              </a:ext>
            </a:extLst>
          </p:cNvPr>
          <p:cNvSpPr txBox="1"/>
          <p:nvPr/>
        </p:nvSpPr>
        <p:spPr>
          <a:xfrm>
            <a:off x="9018819" y="4234719"/>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嘉義縣</a:t>
            </a:r>
          </a:p>
        </p:txBody>
      </p:sp>
      <p:sp>
        <p:nvSpPr>
          <p:cNvPr id="17" name="文字方塊 16">
            <a:extLst>
              <a:ext uri="{FF2B5EF4-FFF2-40B4-BE49-F238E27FC236}">
                <a16:creationId xmlns:a16="http://schemas.microsoft.com/office/drawing/2014/main" id="{35D8B0C9-EC3B-4238-935F-509BA56C369F}"/>
              </a:ext>
            </a:extLst>
          </p:cNvPr>
          <p:cNvSpPr txBox="1"/>
          <p:nvPr/>
        </p:nvSpPr>
        <p:spPr>
          <a:xfrm>
            <a:off x="6647313" y="6272200"/>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嘉義市</a:t>
            </a:r>
          </a:p>
        </p:txBody>
      </p:sp>
      <p:sp>
        <p:nvSpPr>
          <p:cNvPr id="18" name="文字方塊 17">
            <a:extLst>
              <a:ext uri="{FF2B5EF4-FFF2-40B4-BE49-F238E27FC236}">
                <a16:creationId xmlns:a16="http://schemas.microsoft.com/office/drawing/2014/main" id="{35D8B0C9-EC3B-4238-935F-509BA56C369F}"/>
              </a:ext>
            </a:extLst>
          </p:cNvPr>
          <p:cNvSpPr txBox="1"/>
          <p:nvPr/>
        </p:nvSpPr>
        <p:spPr>
          <a:xfrm>
            <a:off x="9077577" y="6289403"/>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臺東縣</a:t>
            </a:r>
          </a:p>
        </p:txBody>
      </p:sp>
    </p:spTree>
    <p:extLst>
      <p:ext uri="{BB962C8B-B14F-4D97-AF65-F5344CB8AC3E}">
        <p14:creationId xmlns:p14="http://schemas.microsoft.com/office/powerpoint/2010/main" val="28550784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fontScale="90000"/>
          </a:bodyPr>
          <a:lstStyle/>
          <a:p>
            <a:r>
              <a:rPr lang="zh-TW" altLang="en-US" dirty="0"/>
              <a:t>雙語數位學伴</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446508" y="1512351"/>
            <a:ext cx="5157710" cy="4215792"/>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對象：國民中小學</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3-9</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年級學童</a:t>
            </a:r>
            <a:r>
              <a:rPr kumimoji="0" lang="en-US" altLang="zh-TW" sz="1800" b="0"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偏遠地區國民中小學及弱勢學童優先</a:t>
            </a:r>
            <a:r>
              <a:rPr kumimoji="0" lang="en-US" altLang="zh-TW" sz="1800" b="0" i="0" u="none" strike="noStrike" kern="1200" cap="none" spc="0" normalizeH="0" baseline="0" noProof="0" dirty="0">
                <a:ln>
                  <a:noFill/>
                </a:ln>
                <a:solidFill>
                  <a:prstClr val="black"/>
                </a:solidFill>
                <a:effectLst/>
                <a:uLnTx/>
                <a:uFillTx/>
                <a:latin typeface="微軟正黑體"/>
                <a:ea typeface="微軟正黑體"/>
                <a:cs typeface="+mn-cs"/>
              </a:rPr>
              <a:t>)</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執行方案：本土語方案、英語方案、本土語及英語方案</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申請情形：</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111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年</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25</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所大學，</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177</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所國中小，</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2,949</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位學童</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154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0" name="文字方塊 9"/>
          <p:cNvSpPr txBox="1"/>
          <p:nvPr/>
        </p:nvSpPr>
        <p:spPr>
          <a:xfrm>
            <a:off x="8090953" y="6501659"/>
            <a:ext cx="12731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a:ea typeface="微軟正黑體"/>
                <a:cs typeface="+mn-cs"/>
              </a:rPr>
              <a:t>縣市參加校數</a:t>
            </a:r>
          </a:p>
        </p:txBody>
      </p:sp>
      <p:pic>
        <p:nvPicPr>
          <p:cNvPr id="3" name="圖片 2"/>
          <p:cNvPicPr>
            <a:picLocks noChangeAspect="1"/>
          </p:cNvPicPr>
          <p:nvPr/>
        </p:nvPicPr>
        <p:blipFill>
          <a:blip r:embed="rId2"/>
          <a:stretch>
            <a:fillRect/>
          </a:stretch>
        </p:blipFill>
        <p:spPr>
          <a:xfrm>
            <a:off x="5380537" y="855472"/>
            <a:ext cx="6693988" cy="5529551"/>
          </a:xfrm>
          <a:prstGeom prst="rect">
            <a:avLst/>
          </a:prstGeom>
        </p:spPr>
      </p:pic>
    </p:spTree>
    <p:extLst>
      <p:ext uri="{BB962C8B-B14F-4D97-AF65-F5344CB8AC3E}">
        <p14:creationId xmlns:p14="http://schemas.microsoft.com/office/powerpoint/2010/main" val="310441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fontScale="90000"/>
          </a:bodyPr>
          <a:lstStyle/>
          <a:p>
            <a:r>
              <a:rPr lang="zh-TW" altLang="en-US" dirty="0"/>
              <a:t>延伸學習載具方案</a:t>
            </a:r>
            <a:r>
              <a:rPr lang="en-US" altLang="zh-TW" dirty="0"/>
              <a:t>BYOD &amp; THSD</a:t>
            </a:r>
            <a:endParaRPr lang="zh-TW" altLang="en-US" dirty="0"/>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568835" y="1884379"/>
            <a:ext cx="5370147" cy="4154110"/>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試辦：</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34988" marR="0" lvl="1" indent="0" algn="l"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自帶載具到校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(BYOD)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b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帶載具回家學習</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(THSD)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提供師生</a:t>
            </a: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專屬學習載具</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，串聯課間、課後數位學習一條龍</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偏遠學校優先媒合國際數位學伴</a:t>
            </a:r>
            <a:endPar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372663"/>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文字方塊 7"/>
          <p:cNvSpPr txBox="1"/>
          <p:nvPr/>
        </p:nvSpPr>
        <p:spPr>
          <a:xfrm>
            <a:off x="8367196" y="6479338"/>
            <a:ext cx="144142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a:ea typeface="微軟正黑體"/>
                <a:cs typeface="+mn-cs"/>
              </a:rPr>
              <a:t>縣市參加班級數</a:t>
            </a:r>
          </a:p>
        </p:txBody>
      </p:sp>
      <p:pic>
        <p:nvPicPr>
          <p:cNvPr id="3" name="圖片 2">
            <a:extLst>
              <a:ext uri="{FF2B5EF4-FFF2-40B4-BE49-F238E27FC236}">
                <a16:creationId xmlns:a16="http://schemas.microsoft.com/office/drawing/2014/main" id="{695E1A9B-96FC-45CE-B21E-7FFA06ED63C2}"/>
              </a:ext>
            </a:extLst>
          </p:cNvPr>
          <p:cNvPicPr>
            <a:picLocks noChangeAspect="1"/>
          </p:cNvPicPr>
          <p:nvPr/>
        </p:nvPicPr>
        <p:blipFill>
          <a:blip r:embed="rId2"/>
          <a:stretch>
            <a:fillRect/>
          </a:stretch>
        </p:blipFill>
        <p:spPr>
          <a:xfrm>
            <a:off x="6101286" y="835074"/>
            <a:ext cx="5973240" cy="5709904"/>
          </a:xfrm>
          <a:prstGeom prst="rect">
            <a:avLst/>
          </a:prstGeom>
        </p:spPr>
      </p:pic>
    </p:spTree>
    <p:extLst>
      <p:ext uri="{BB962C8B-B14F-4D97-AF65-F5344CB8AC3E}">
        <p14:creationId xmlns:p14="http://schemas.microsoft.com/office/powerpoint/2010/main" val="23405785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數位內容充實</a:t>
            </a:r>
          </a:p>
        </p:txBody>
      </p:sp>
    </p:spTree>
    <p:extLst>
      <p:ext uri="{BB962C8B-B14F-4D97-AF65-F5344CB8AC3E}">
        <p14:creationId xmlns:p14="http://schemas.microsoft.com/office/powerpoint/2010/main" val="1237557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5782D8-C802-43D3-A722-8C0AFBF635AF}"/>
              </a:ext>
            </a:extLst>
          </p:cNvPr>
          <p:cNvSpPr>
            <a:spLocks noGrp="1"/>
          </p:cNvSpPr>
          <p:nvPr>
            <p:ph type="title"/>
          </p:nvPr>
        </p:nvSpPr>
        <p:spPr/>
        <p:txBody>
          <a:bodyPr>
            <a:normAutofit fontScale="90000"/>
          </a:bodyPr>
          <a:lstStyle/>
          <a:p>
            <a:r>
              <a:rPr lang="zh-TW" altLang="en-US" dirty="0"/>
              <a:t>各國生生用平板政策</a:t>
            </a:r>
          </a:p>
        </p:txBody>
      </p:sp>
      <p:sp>
        <p:nvSpPr>
          <p:cNvPr id="1035" name="投影片編號版面配置區 1034">
            <a:extLst>
              <a:ext uri="{FF2B5EF4-FFF2-40B4-BE49-F238E27FC236}">
                <a16:creationId xmlns:a16="http://schemas.microsoft.com/office/drawing/2014/main" id="{C4DEEE39-5E69-4728-9776-17D33E5A2FB1}"/>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1025" name="群組 1024">
            <a:extLst>
              <a:ext uri="{FF2B5EF4-FFF2-40B4-BE49-F238E27FC236}">
                <a16:creationId xmlns:a16="http://schemas.microsoft.com/office/drawing/2014/main" id="{2C4DB0C5-5E04-40AF-A8D1-49C37DFBCF88}"/>
              </a:ext>
            </a:extLst>
          </p:cNvPr>
          <p:cNvGrpSpPr/>
          <p:nvPr/>
        </p:nvGrpSpPr>
        <p:grpSpPr>
          <a:xfrm>
            <a:off x="1" y="1020769"/>
            <a:ext cx="11607800" cy="1700882"/>
            <a:chOff x="2" y="911215"/>
            <a:chExt cx="11607800" cy="1700882"/>
          </a:xfrm>
        </p:grpSpPr>
        <p:sp>
          <p:nvSpPr>
            <p:cNvPr id="8" name="矩形: 圓角 7">
              <a:extLst>
                <a:ext uri="{FF2B5EF4-FFF2-40B4-BE49-F238E27FC236}">
                  <a16:creationId xmlns:a16="http://schemas.microsoft.com/office/drawing/2014/main" id="{5A443BAF-816D-407D-9652-E4CF48CDBA66}"/>
                </a:ext>
              </a:extLst>
            </p:cNvPr>
            <p:cNvSpPr/>
            <p:nvPr/>
          </p:nvSpPr>
          <p:spPr>
            <a:xfrm>
              <a:off x="550363" y="911215"/>
              <a:ext cx="6214589" cy="1700882"/>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一、日本</a:t>
              </a:r>
              <a:r>
                <a:rPr kumimoji="0" lang="en-US" altLang="zh-TW" sz="2000" b="1" i="0" u="none" strike="noStrike" kern="1200" cap="none" spc="0" normalizeH="0" baseline="0" noProof="0" dirty="0">
                  <a:ln>
                    <a:noFill/>
                  </a:ln>
                  <a:solidFill>
                    <a:srgbClr val="7534E6"/>
                  </a:solidFill>
                  <a:effectLst/>
                  <a:uLnTx/>
                  <a:uFillTx/>
                  <a:latin typeface="微軟正黑體"/>
                  <a:ea typeface="微軟正黑體"/>
                  <a:cs typeface="+mn-cs"/>
                </a:rPr>
                <a:t>GIGA</a:t>
              </a: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計畫</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以</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一生一載具</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搭配建置高速網路環境、學習輔助等系統，並運用</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人工智慧改善個人化數位學習</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，提供學生公平均等的教育機會。</a:t>
              </a:r>
            </a:p>
          </p:txBody>
        </p:sp>
        <p:pic>
          <p:nvPicPr>
            <p:cNvPr id="17" name="Picture 2" descr="https://www.mext.go.jp/content/20210113-mxt_kouhou02-000012079_2.jpg">
              <a:extLst>
                <a:ext uri="{FF2B5EF4-FFF2-40B4-BE49-F238E27FC236}">
                  <a16:creationId xmlns:a16="http://schemas.microsoft.com/office/drawing/2014/main" id="{3B2299C1-58FF-4637-AA85-31B0367C98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1244" y="911215"/>
              <a:ext cx="4686558" cy="1700882"/>
            </a:xfrm>
            <a:prstGeom prst="roundRect">
              <a:avLst/>
            </a:prstGeom>
            <a:noFill/>
            <a:extLst>
              <a:ext uri="{909E8E84-426E-40DD-AFC4-6F175D3DCCD1}">
                <a14:hiddenFill xmlns:a14="http://schemas.microsoft.com/office/drawing/2010/main">
                  <a:solidFill>
                    <a:srgbClr val="FFFFFF"/>
                  </a:solidFill>
                </a14:hiddenFill>
              </a:ext>
            </a:extLst>
          </p:spPr>
        </p:pic>
        <p:sp>
          <p:nvSpPr>
            <p:cNvPr id="16" name="等腰三角形 15">
              <a:extLst>
                <a:ext uri="{FF2B5EF4-FFF2-40B4-BE49-F238E27FC236}">
                  <a16:creationId xmlns:a16="http://schemas.microsoft.com/office/drawing/2014/main" id="{5E61D6C1-BD40-43DC-9300-9355DCA3584C}"/>
                </a:ext>
              </a:extLst>
            </p:cNvPr>
            <p:cNvSpPr/>
            <p:nvPr/>
          </p:nvSpPr>
          <p:spPr>
            <a:xfrm rot="5400000">
              <a:off x="-35719" y="12794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grpSp>
      <p:grpSp>
        <p:nvGrpSpPr>
          <p:cNvPr id="1027" name="群組 1026">
            <a:extLst>
              <a:ext uri="{FF2B5EF4-FFF2-40B4-BE49-F238E27FC236}">
                <a16:creationId xmlns:a16="http://schemas.microsoft.com/office/drawing/2014/main" id="{191CA109-A7CF-4EF1-88F1-ED8EB8034B3B}"/>
              </a:ext>
            </a:extLst>
          </p:cNvPr>
          <p:cNvGrpSpPr/>
          <p:nvPr/>
        </p:nvGrpSpPr>
        <p:grpSpPr>
          <a:xfrm>
            <a:off x="0" y="2850045"/>
            <a:ext cx="11607800" cy="1835581"/>
            <a:chOff x="1" y="2831205"/>
            <a:chExt cx="11607800" cy="1835581"/>
          </a:xfrm>
        </p:grpSpPr>
        <p:sp>
          <p:nvSpPr>
            <p:cNvPr id="26" name="矩形: 圓角 25">
              <a:extLst>
                <a:ext uri="{FF2B5EF4-FFF2-40B4-BE49-F238E27FC236}">
                  <a16:creationId xmlns:a16="http://schemas.microsoft.com/office/drawing/2014/main" id="{C0543304-7134-421F-961D-56336B9229D9}"/>
                </a:ext>
              </a:extLst>
            </p:cNvPr>
            <p:cNvSpPr/>
            <p:nvPr/>
          </p:nvSpPr>
          <p:spPr>
            <a:xfrm>
              <a:off x="550362" y="2831205"/>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二、新加玻</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以多階段教育科技計畫</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(EdTech Plan)</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建置軟硬體系統等，有效利用教育科技進行高品質的教和學，現階段計畫強調：應用</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科技提升學生自主學習及溝通合作能力</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，強調以</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科技進行學生為中心的評量</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推動</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學生自備載具</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(BYOD)</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策略，載具與學生比為 </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1:3</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p:txBody>
        </p:sp>
        <p:sp>
          <p:nvSpPr>
            <p:cNvPr id="28" name="等腰三角形 27">
              <a:extLst>
                <a:ext uri="{FF2B5EF4-FFF2-40B4-BE49-F238E27FC236}">
                  <a16:creationId xmlns:a16="http://schemas.microsoft.com/office/drawing/2014/main" id="{AAB1266F-42E2-46BC-A261-EBAD5C9E7FB0}"/>
                </a:ext>
              </a:extLst>
            </p:cNvPr>
            <p:cNvSpPr/>
            <p:nvPr/>
          </p:nvSpPr>
          <p:spPr>
            <a:xfrm rot="5400000">
              <a:off x="-35720" y="3266767"/>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grpSp>
      <p:grpSp>
        <p:nvGrpSpPr>
          <p:cNvPr id="1028" name="群組 1027">
            <a:extLst>
              <a:ext uri="{FF2B5EF4-FFF2-40B4-BE49-F238E27FC236}">
                <a16:creationId xmlns:a16="http://schemas.microsoft.com/office/drawing/2014/main" id="{93D8C058-AF7B-480D-B245-9021EA466EC8}"/>
              </a:ext>
            </a:extLst>
          </p:cNvPr>
          <p:cNvGrpSpPr/>
          <p:nvPr/>
        </p:nvGrpSpPr>
        <p:grpSpPr>
          <a:xfrm>
            <a:off x="0" y="4814020"/>
            <a:ext cx="11607800" cy="1835581"/>
            <a:chOff x="1" y="4885894"/>
            <a:chExt cx="11607800" cy="1835581"/>
          </a:xfrm>
        </p:grpSpPr>
        <p:sp>
          <p:nvSpPr>
            <p:cNvPr id="29" name="矩形: 圓角 28">
              <a:extLst>
                <a:ext uri="{FF2B5EF4-FFF2-40B4-BE49-F238E27FC236}">
                  <a16:creationId xmlns:a16="http://schemas.microsoft.com/office/drawing/2014/main" id="{AF59B42E-9557-471D-97B2-4EFD50C1A144}"/>
                </a:ext>
              </a:extLst>
            </p:cNvPr>
            <p:cNvSpPr/>
            <p:nvPr/>
          </p:nvSpPr>
          <p:spPr>
            <a:xfrm>
              <a:off x="550362" y="4885894"/>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三、愛沙尼亞</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2012</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年全球第一個將</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資訊教育延伸至小學</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的國家，</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2019</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年延伸至幼稚園。</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由政府提供數位學習平臺與數位學習資源</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推動</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學生自備載具</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(BYOD)</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策略，無設備者由學校提供。</a:t>
              </a:r>
            </a:p>
          </p:txBody>
        </p:sp>
        <p:sp>
          <p:nvSpPr>
            <p:cNvPr id="31" name="等腰三角形 30">
              <a:extLst>
                <a:ext uri="{FF2B5EF4-FFF2-40B4-BE49-F238E27FC236}">
                  <a16:creationId xmlns:a16="http://schemas.microsoft.com/office/drawing/2014/main" id="{6B011B28-3478-4106-9659-0D73A3E73EBB}"/>
                </a:ext>
              </a:extLst>
            </p:cNvPr>
            <p:cNvSpPr/>
            <p:nvPr/>
          </p:nvSpPr>
          <p:spPr>
            <a:xfrm rot="5400000">
              <a:off x="-35720" y="532145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grpSp>
    </p:spTree>
    <p:extLst>
      <p:ext uri="{BB962C8B-B14F-4D97-AF65-F5344CB8AC3E}">
        <p14:creationId xmlns:p14="http://schemas.microsoft.com/office/powerpoint/2010/main" val="41210015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9170BE-3EF1-42D1-A078-35A51FD83AC6}"/>
              </a:ext>
            </a:extLst>
          </p:cNvPr>
          <p:cNvSpPr>
            <a:spLocks noGrp="1"/>
          </p:cNvSpPr>
          <p:nvPr>
            <p:ph type="title"/>
          </p:nvPr>
        </p:nvSpPr>
        <p:spPr/>
        <p:txBody>
          <a:bodyPr>
            <a:normAutofit fontScale="90000"/>
          </a:bodyPr>
          <a:lstStyle/>
          <a:p>
            <a:r>
              <a:rPr lang="zh-TW" altLang="en-US" dirty="0"/>
              <a:t>現有數位內容</a:t>
            </a:r>
          </a:p>
        </p:txBody>
      </p:sp>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手繪多邊形: 圖案 5">
            <a:extLst>
              <a:ext uri="{FF2B5EF4-FFF2-40B4-BE49-F238E27FC236}">
                <a16:creationId xmlns:a16="http://schemas.microsoft.com/office/drawing/2014/main" id="{C4424A9B-5946-48D6-9030-4DA368C6E5C4}"/>
              </a:ext>
            </a:extLst>
          </p:cNvPr>
          <p:cNvSpPr/>
          <p:nvPr/>
        </p:nvSpPr>
        <p:spPr>
          <a:xfrm>
            <a:off x="161997" y="1010652"/>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pic>
        <p:nvPicPr>
          <p:cNvPr id="1026" name="Picture 2" descr="教育部因材網0099">
            <a:extLst>
              <a:ext uri="{FF2B5EF4-FFF2-40B4-BE49-F238E27FC236}">
                <a16:creationId xmlns:a16="http://schemas.microsoft.com/office/drawing/2014/main" id="{66AA424A-F288-48EB-A747-B5EF2994EE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83447"/>
          <a:stretch/>
        </p:blipFill>
        <p:spPr bwMode="auto">
          <a:xfrm>
            <a:off x="362542" y="1218960"/>
            <a:ext cx="898358" cy="9123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圓角 10">
            <a:extLst>
              <a:ext uri="{FF2B5EF4-FFF2-40B4-BE49-F238E27FC236}">
                <a16:creationId xmlns:a16="http://schemas.microsoft.com/office/drawing/2014/main" id="{E63F7077-763D-4F91-86E0-67F03B41364A}"/>
              </a:ext>
            </a:extLst>
          </p:cNvPr>
          <p:cNvSpPr/>
          <p:nvPr/>
        </p:nvSpPr>
        <p:spPr>
          <a:xfrm>
            <a:off x="1285624"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學科教材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pic>
        <p:nvPicPr>
          <p:cNvPr id="1028" name="Picture 4">
            <a:extLst>
              <a:ext uri="{FF2B5EF4-FFF2-40B4-BE49-F238E27FC236}">
                <a16:creationId xmlns:a16="http://schemas.microsoft.com/office/drawing/2014/main" id="{C2208050-AAA0-4A4A-92A7-867875F0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35718" y="1250712"/>
            <a:ext cx="871568" cy="91227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圓角 14">
            <a:extLst>
              <a:ext uri="{FF2B5EF4-FFF2-40B4-BE49-F238E27FC236}">
                <a16:creationId xmlns:a16="http://schemas.microsoft.com/office/drawing/2014/main" id="{51B86177-D140-4B51-848C-1D95A160C31F}"/>
              </a:ext>
            </a:extLst>
          </p:cNvPr>
          <p:cNvSpPr/>
          <p:nvPr/>
        </p:nvSpPr>
        <p:spPr>
          <a:xfrm>
            <a:off x="5351790"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素養教材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18" name="矩形: 圓角 17">
            <a:extLst>
              <a:ext uri="{FF2B5EF4-FFF2-40B4-BE49-F238E27FC236}">
                <a16:creationId xmlns:a16="http://schemas.microsoft.com/office/drawing/2014/main" id="{B2ADA84A-C203-4455-B200-AD741040C804}"/>
              </a:ext>
            </a:extLst>
          </p:cNvPr>
          <p:cNvSpPr/>
          <p:nvPr/>
        </p:nvSpPr>
        <p:spPr>
          <a:xfrm>
            <a:off x="435849" y="2230399"/>
            <a:ext cx="3369922" cy="2109907"/>
          </a:xfrm>
          <a:prstGeom prst="roundRect">
            <a:avLst>
              <a:gd name="adj" fmla="val 7188"/>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數學及國語文：</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英語：</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自然科學：</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理化：</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生物：</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地科：</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物理：</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19" name="矩形: 圓角 18">
            <a:extLst>
              <a:ext uri="{FF2B5EF4-FFF2-40B4-BE49-F238E27FC236}">
                <a16:creationId xmlns:a16="http://schemas.microsoft.com/office/drawing/2014/main" id="{3C3A0E3B-0272-4BE5-ABD9-A3EDB4780C72}"/>
              </a:ext>
            </a:extLst>
          </p:cNvPr>
          <p:cNvSpPr/>
          <p:nvPr/>
        </p:nvSpPr>
        <p:spPr>
          <a:xfrm>
            <a:off x="4435718" y="2230399"/>
            <a:ext cx="3369922" cy="1269980"/>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國語文</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核心素養</a:t>
            </a:r>
          </a:p>
        </p:txBody>
      </p:sp>
      <p:pic>
        <p:nvPicPr>
          <p:cNvPr id="22" name="圖片 21">
            <a:extLst>
              <a:ext uri="{FF2B5EF4-FFF2-40B4-BE49-F238E27FC236}">
                <a16:creationId xmlns:a16="http://schemas.microsoft.com/office/drawing/2014/main" id="{33387758-A2F8-471F-9A33-73713FBB9B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91813" y="1302919"/>
            <a:ext cx="3780000" cy="2256515"/>
          </a:xfrm>
          <a:prstGeom prst="roundRect">
            <a:avLst>
              <a:gd name="adj" fmla="val 7239"/>
            </a:avLst>
          </a:prstGeom>
        </p:spPr>
      </p:pic>
      <p:sp>
        <p:nvSpPr>
          <p:cNvPr id="13" name="矩形: 圓角 10">
            <a:extLst>
              <a:ext uri="{FF2B5EF4-FFF2-40B4-BE49-F238E27FC236}">
                <a16:creationId xmlns:a16="http://schemas.microsoft.com/office/drawing/2014/main" id="{E63F7077-763D-4F91-86E0-67F03B41364A}"/>
              </a:ext>
            </a:extLst>
          </p:cNvPr>
          <p:cNvSpPr/>
          <p:nvPr/>
        </p:nvSpPr>
        <p:spPr>
          <a:xfrm>
            <a:off x="1285624" y="487942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遊戲教材</a:t>
            </a:r>
          </a:p>
        </p:txBody>
      </p:sp>
      <p:sp>
        <p:nvSpPr>
          <p:cNvPr id="14" name="矩形: 圓角 17">
            <a:extLst>
              <a:ext uri="{FF2B5EF4-FFF2-40B4-BE49-F238E27FC236}">
                <a16:creationId xmlns:a16="http://schemas.microsoft.com/office/drawing/2014/main" id="{B2ADA84A-C203-4455-B200-AD741040C804}"/>
              </a:ext>
            </a:extLst>
          </p:cNvPr>
          <p:cNvSpPr/>
          <p:nvPr/>
        </p:nvSpPr>
        <p:spPr>
          <a:xfrm>
            <a:off x="452328" y="5900336"/>
            <a:ext cx="3336964" cy="715089"/>
          </a:xfrm>
          <a:prstGeom prst="roundRect">
            <a:avLst>
              <a:gd name="adj" fmla="val 17526"/>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因雄崛起</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守護木林森</a:t>
            </a:r>
          </a:p>
        </p:txBody>
      </p:sp>
      <p:pic>
        <p:nvPicPr>
          <p:cNvPr id="16" name="Picture 2">
            <a:extLst>
              <a:ext uri="{FF2B5EF4-FFF2-40B4-BE49-F238E27FC236}">
                <a16:creationId xmlns:a16="http://schemas.microsoft.com/office/drawing/2014/main" id="{4BF800EC-ED27-4639-B7D8-4B7F3CE0764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 y="477537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圓角 14">
            <a:extLst>
              <a:ext uri="{FF2B5EF4-FFF2-40B4-BE49-F238E27FC236}">
                <a16:creationId xmlns:a16="http://schemas.microsoft.com/office/drawing/2014/main" id="{51B86177-D140-4B51-848C-1D95A160C31F}"/>
              </a:ext>
            </a:extLst>
          </p:cNvPr>
          <p:cNvSpPr/>
          <p:nvPr/>
        </p:nvSpPr>
        <p:spPr>
          <a:xfrm>
            <a:off x="5351790" y="412728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資訊科技</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21" name="矩形: 圓角 18">
            <a:extLst>
              <a:ext uri="{FF2B5EF4-FFF2-40B4-BE49-F238E27FC236}">
                <a16:creationId xmlns:a16="http://schemas.microsoft.com/office/drawing/2014/main" id="{3C3A0E3B-0272-4BE5-ABD9-A3EDB4780C72}"/>
              </a:ext>
            </a:extLst>
          </p:cNvPr>
          <p:cNvSpPr/>
          <p:nvPr/>
        </p:nvSpPr>
        <p:spPr>
          <a:xfrm>
            <a:off x="4435718" y="5052372"/>
            <a:ext cx="3369922" cy="1563053"/>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程式設計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資訊安全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E-game</a:t>
            </a:r>
          </a:p>
        </p:txBody>
      </p:sp>
      <p:pic>
        <p:nvPicPr>
          <p:cNvPr id="23" name="圖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35718" y="4065551"/>
            <a:ext cx="788128" cy="838975"/>
          </a:xfrm>
          <a:prstGeom prst="rect">
            <a:avLst/>
          </a:prstGeom>
        </p:spPr>
      </p:pic>
      <p:cxnSp>
        <p:nvCxnSpPr>
          <p:cNvPr id="5" name="直線接點 4"/>
          <p:cNvCxnSpPr/>
          <p:nvPr/>
        </p:nvCxnSpPr>
        <p:spPr>
          <a:xfrm>
            <a:off x="456943" y="4614779"/>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7" name="手繪多邊形: 圖案 5">
            <a:extLst>
              <a:ext uri="{FF2B5EF4-FFF2-40B4-BE49-F238E27FC236}">
                <a16:creationId xmlns:a16="http://schemas.microsoft.com/office/drawing/2014/main" id="{C4424A9B-5946-48D6-9030-4DA368C6E5C4}"/>
              </a:ext>
            </a:extLst>
          </p:cNvPr>
          <p:cNvSpPr/>
          <p:nvPr/>
        </p:nvSpPr>
        <p:spPr>
          <a:xfrm>
            <a:off x="4177490" y="1010653"/>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cxnSp>
        <p:nvCxnSpPr>
          <p:cNvPr id="28" name="直線接點 27"/>
          <p:cNvCxnSpPr/>
          <p:nvPr/>
        </p:nvCxnSpPr>
        <p:spPr>
          <a:xfrm>
            <a:off x="4435718" y="3874168"/>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9" name="圖片 28">
            <a:extLst>
              <a:ext uri="{FF2B5EF4-FFF2-40B4-BE49-F238E27FC236}">
                <a16:creationId xmlns:a16="http://schemas.microsoft.com/office/drawing/2014/main" id="{33387758-A2F8-471F-9A33-73713FBB9B1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91813" y="3872083"/>
            <a:ext cx="3780000" cy="2360577"/>
          </a:xfrm>
          <a:prstGeom prst="roundRect">
            <a:avLst>
              <a:gd name="adj" fmla="val 7239"/>
            </a:avLst>
          </a:prstGeom>
        </p:spPr>
      </p:pic>
    </p:spTree>
    <p:extLst>
      <p:ext uri="{BB962C8B-B14F-4D97-AF65-F5344CB8AC3E}">
        <p14:creationId xmlns:p14="http://schemas.microsoft.com/office/powerpoint/2010/main" val="3793338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BA9C0-56CD-48FB-8528-C18A1E0D3ED9}"/>
              </a:ext>
            </a:extLst>
          </p:cNvPr>
          <p:cNvSpPr>
            <a:spLocks noGrp="1"/>
          </p:cNvSpPr>
          <p:nvPr>
            <p:ph type="title"/>
          </p:nvPr>
        </p:nvSpPr>
        <p:spPr/>
        <p:txBody>
          <a:bodyPr>
            <a:normAutofit fontScale="90000"/>
          </a:bodyPr>
          <a:lstStyle/>
          <a:p>
            <a:r>
              <a:rPr lang="zh-TW" altLang="en-US" dirty="0"/>
              <a:t>素養導向數位內容</a:t>
            </a:r>
          </a:p>
        </p:txBody>
      </p:sp>
      <p:sp>
        <p:nvSpPr>
          <p:cNvPr id="4" name="投影片編號版面配置區 3">
            <a:extLst>
              <a:ext uri="{FF2B5EF4-FFF2-40B4-BE49-F238E27FC236}">
                <a16:creationId xmlns:a16="http://schemas.microsoft.com/office/drawing/2014/main" id="{661966AD-E933-4ABC-94B5-D27B1C91943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5" name="圖片 14">
            <a:extLst>
              <a:ext uri="{FF2B5EF4-FFF2-40B4-BE49-F238E27FC236}">
                <a16:creationId xmlns:a16="http://schemas.microsoft.com/office/drawing/2014/main" id="{0424F74E-D2DA-4E78-94CE-2A5410620A51}"/>
              </a:ext>
            </a:extLst>
          </p:cNvPr>
          <p:cNvPicPr>
            <a:picLocks noChangeAspect="1"/>
          </p:cNvPicPr>
          <p:nvPr/>
        </p:nvPicPr>
        <p:blipFill rotWithShape="1">
          <a:blip r:embed="rId2"/>
          <a:srcRect l="5430"/>
          <a:stretch/>
        </p:blipFill>
        <p:spPr>
          <a:xfrm>
            <a:off x="335027" y="910623"/>
            <a:ext cx="5324024" cy="3092090"/>
          </a:xfrm>
          <a:prstGeom prst="roundRect">
            <a:avLst>
              <a:gd name="adj" fmla="val 4931"/>
            </a:avLst>
          </a:prstGeom>
          <a:ln w="19050">
            <a:solidFill>
              <a:srgbClr val="E7E6E6"/>
            </a:solidFill>
          </a:ln>
        </p:spPr>
      </p:pic>
      <p:pic>
        <p:nvPicPr>
          <p:cNvPr id="16" name="圖片 15">
            <a:extLst>
              <a:ext uri="{FF2B5EF4-FFF2-40B4-BE49-F238E27FC236}">
                <a16:creationId xmlns:a16="http://schemas.microsoft.com/office/drawing/2014/main" id="{40893A66-96A1-4124-AA6A-ABA6AAA3D880}"/>
              </a:ext>
            </a:extLst>
          </p:cNvPr>
          <p:cNvPicPr>
            <a:picLocks noChangeAspect="1"/>
          </p:cNvPicPr>
          <p:nvPr/>
        </p:nvPicPr>
        <p:blipFill>
          <a:blip r:embed="rId3"/>
          <a:stretch>
            <a:fillRect/>
          </a:stretch>
        </p:blipFill>
        <p:spPr>
          <a:xfrm>
            <a:off x="5960533" y="910623"/>
            <a:ext cx="5680315" cy="3092090"/>
          </a:xfrm>
          <a:prstGeom prst="roundRect">
            <a:avLst>
              <a:gd name="adj" fmla="val 4931"/>
            </a:avLst>
          </a:prstGeom>
          <a:ln w="19050">
            <a:solidFill>
              <a:srgbClr val="E7E6E6"/>
            </a:solidFill>
          </a:ln>
        </p:spPr>
      </p:pic>
      <p:pic>
        <p:nvPicPr>
          <p:cNvPr id="17" name="內容版面配置區 11">
            <a:extLst>
              <a:ext uri="{FF2B5EF4-FFF2-40B4-BE49-F238E27FC236}">
                <a16:creationId xmlns:a16="http://schemas.microsoft.com/office/drawing/2014/main" id="{89C1064F-0EF6-4AD2-8FB4-D7E6A4A6B85E}"/>
              </a:ext>
            </a:extLst>
          </p:cNvPr>
          <p:cNvPicPr>
            <a:picLocks noGrp="1" noChangeAspect="1"/>
          </p:cNvPicPr>
          <p:nvPr>
            <p:ph idx="1"/>
          </p:nvPr>
        </p:nvPicPr>
        <p:blipFill rotWithShape="1">
          <a:blip r:embed="rId4"/>
          <a:srcRect l="1074"/>
          <a:stretch/>
        </p:blipFill>
        <p:spPr>
          <a:xfrm>
            <a:off x="335027" y="4100321"/>
            <a:ext cx="5329936" cy="2621154"/>
          </a:xfrm>
          <a:prstGeom prst="roundRect">
            <a:avLst>
              <a:gd name="adj" fmla="val 4931"/>
            </a:avLst>
          </a:prstGeom>
          <a:ln w="19050">
            <a:solidFill>
              <a:srgbClr val="E7E6E6"/>
            </a:solidFill>
          </a:ln>
        </p:spPr>
      </p:pic>
      <p:pic>
        <p:nvPicPr>
          <p:cNvPr id="18" name="圖片 17">
            <a:extLst>
              <a:ext uri="{FF2B5EF4-FFF2-40B4-BE49-F238E27FC236}">
                <a16:creationId xmlns:a16="http://schemas.microsoft.com/office/drawing/2014/main" id="{3DC88FCB-D0EE-4A71-9775-0DE9B65AF911}"/>
              </a:ext>
            </a:extLst>
          </p:cNvPr>
          <p:cNvPicPr>
            <a:picLocks noChangeAspect="1"/>
          </p:cNvPicPr>
          <p:nvPr/>
        </p:nvPicPr>
        <p:blipFill rotWithShape="1">
          <a:blip r:embed="rId5"/>
          <a:srcRect r="3914"/>
          <a:stretch/>
        </p:blipFill>
        <p:spPr>
          <a:xfrm>
            <a:off x="5960533" y="4100321"/>
            <a:ext cx="5680316" cy="2621153"/>
          </a:xfrm>
          <a:prstGeom prst="roundRect">
            <a:avLst>
              <a:gd name="adj" fmla="val 4931"/>
            </a:avLst>
          </a:prstGeom>
          <a:ln w="19050">
            <a:solidFill>
              <a:srgbClr val="E7E6E6"/>
            </a:solidFill>
          </a:ln>
        </p:spPr>
      </p:pic>
    </p:spTree>
    <p:extLst>
      <p:ext uri="{BB962C8B-B14F-4D97-AF65-F5344CB8AC3E}">
        <p14:creationId xmlns:p14="http://schemas.microsoft.com/office/powerpoint/2010/main" val="2307549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B34D7B-5622-42B4-B027-6FDF84F82D48}"/>
              </a:ext>
            </a:extLst>
          </p:cNvPr>
          <p:cNvSpPr>
            <a:spLocks noGrp="1"/>
          </p:cNvSpPr>
          <p:nvPr>
            <p:ph type="title"/>
          </p:nvPr>
        </p:nvSpPr>
        <p:spPr/>
        <p:txBody>
          <a:bodyPr>
            <a:normAutofit fontScale="90000"/>
          </a:bodyPr>
          <a:lstStyle/>
          <a:p>
            <a:r>
              <a:rPr lang="zh-TW" altLang="en-US" dirty="0"/>
              <a:t>未來教材開發方向</a:t>
            </a:r>
          </a:p>
        </p:txBody>
      </p:sp>
      <p:sp>
        <p:nvSpPr>
          <p:cNvPr id="4" name="投影片編號版面配置區 3">
            <a:extLst>
              <a:ext uri="{FF2B5EF4-FFF2-40B4-BE49-F238E27FC236}">
                <a16:creationId xmlns:a16="http://schemas.microsoft.com/office/drawing/2014/main" id="{65F96DD2-C4E3-4C19-9051-7AA4EFF87AD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DB9924E3-CCDB-4664-9424-7E7EDDEA9B51}"/>
              </a:ext>
            </a:extLst>
          </p:cNvPr>
          <p:cNvSpPr/>
          <p:nvPr/>
        </p:nvSpPr>
        <p:spPr>
          <a:xfrm>
            <a:off x="550361" y="1577895"/>
            <a:ext cx="5345399" cy="2787305"/>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新開發教材</a:t>
            </a:r>
            <a:endPar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endParaRP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社會：再造歷史現場、文化保存、臺灣史、傳統技藝</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藝術與人文：視覺、表演藝術</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環境、能源、防災：呼應向山致敬、向海致敬政策，開發國家綠道、愛樹護樹教育等內容</a:t>
            </a:r>
          </a:p>
        </p:txBody>
      </p:sp>
      <p:sp>
        <p:nvSpPr>
          <p:cNvPr id="8" name="等腰三角形 7">
            <a:extLst>
              <a:ext uri="{FF2B5EF4-FFF2-40B4-BE49-F238E27FC236}">
                <a16:creationId xmlns:a16="http://schemas.microsoft.com/office/drawing/2014/main" id="{BA3B31A7-03A8-440B-AA70-81E626B48CC2}"/>
              </a:ext>
            </a:extLst>
          </p:cNvPr>
          <p:cNvSpPr/>
          <p:nvPr/>
        </p:nvSpPr>
        <p:spPr>
          <a:xfrm rot="5400000">
            <a:off x="-35721" y="201853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9" name="矩形: 圓角 8">
            <a:extLst>
              <a:ext uri="{FF2B5EF4-FFF2-40B4-BE49-F238E27FC236}">
                <a16:creationId xmlns:a16="http://schemas.microsoft.com/office/drawing/2014/main" id="{ECFD187C-0119-4401-986A-AF296FE6EAE1}"/>
              </a:ext>
            </a:extLst>
          </p:cNvPr>
          <p:cNvSpPr/>
          <p:nvPr/>
        </p:nvSpPr>
        <p:spPr>
          <a:xfrm>
            <a:off x="550362" y="4772503"/>
            <a:ext cx="5345398" cy="1263291"/>
          </a:xfrm>
          <a:prstGeom prst="roundRect">
            <a:avLst>
              <a:gd name="adj" fmla="val 2486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持續優化教材</a:t>
            </a:r>
            <a:br>
              <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國語文、本土語文、英語文、數學、 自然</a:t>
            </a:r>
            <a:endPar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59C25956-B6FF-40B3-A905-051B31C00BD2}"/>
              </a:ext>
            </a:extLst>
          </p:cNvPr>
          <p:cNvSpPr/>
          <p:nvPr/>
        </p:nvSpPr>
        <p:spPr>
          <a:xfrm rot="5400000">
            <a:off x="-35720" y="499585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pic>
        <p:nvPicPr>
          <p:cNvPr id="11" name="圖片 10">
            <a:extLst>
              <a:ext uri="{FF2B5EF4-FFF2-40B4-BE49-F238E27FC236}">
                <a16:creationId xmlns:a16="http://schemas.microsoft.com/office/drawing/2014/main" id="{C7D7DD12-2D7C-4CE0-9A8A-15288B8170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748" y="1577895"/>
            <a:ext cx="5981777" cy="4457899"/>
          </a:xfrm>
          <a:prstGeom prst="roundRect">
            <a:avLst>
              <a:gd name="adj" fmla="val 4873"/>
            </a:avLst>
          </a:prstGeom>
        </p:spPr>
      </p:pic>
    </p:spTree>
    <p:extLst>
      <p:ext uri="{BB962C8B-B14F-4D97-AF65-F5344CB8AC3E}">
        <p14:creationId xmlns:p14="http://schemas.microsoft.com/office/powerpoint/2010/main" val="7828839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1B5FC-F8E9-4E4C-9405-E6A1BCCACA9F}"/>
              </a:ext>
            </a:extLst>
          </p:cNvPr>
          <p:cNvSpPr>
            <a:spLocks noGrp="1"/>
          </p:cNvSpPr>
          <p:nvPr>
            <p:ph type="title"/>
          </p:nvPr>
        </p:nvSpPr>
        <p:spPr/>
        <p:txBody>
          <a:bodyPr>
            <a:normAutofit fontScale="90000"/>
          </a:bodyPr>
          <a:lstStyle/>
          <a:p>
            <a:r>
              <a:rPr lang="zh-TW" altLang="en-US" dirty="0"/>
              <a:t>補助採購數位內容與教學軟體</a:t>
            </a:r>
          </a:p>
        </p:txBody>
      </p:sp>
      <p:sp>
        <p:nvSpPr>
          <p:cNvPr id="4" name="投影片編號版面配置區 3">
            <a:extLst>
              <a:ext uri="{FF2B5EF4-FFF2-40B4-BE49-F238E27FC236}">
                <a16:creationId xmlns:a16="http://schemas.microsoft.com/office/drawing/2014/main" id="{0AA267FC-3168-4A43-8F40-DD34FCD48DD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8019A915-7D75-4DE7-B5F3-09FE84D77346}"/>
              </a:ext>
            </a:extLst>
          </p:cNvPr>
          <p:cNvSpPr/>
          <p:nvPr/>
        </p:nvSpPr>
        <p:spPr>
          <a:xfrm>
            <a:off x="1044326" y="997730"/>
            <a:ext cx="4855828" cy="2769516"/>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每年二次產品公開徵求及審查，通過納入選購名單。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日公布第一次選購名單，</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84</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家及</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762</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項產品。</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月中旬公布第二次選購名單。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等腰三角形 5">
            <a:extLst>
              <a:ext uri="{FF2B5EF4-FFF2-40B4-BE49-F238E27FC236}">
                <a16:creationId xmlns:a16="http://schemas.microsoft.com/office/drawing/2014/main" id="{678A8299-F83E-4A52-9EF2-54DFE8CE6506}"/>
              </a:ext>
            </a:extLst>
          </p:cNvPr>
          <p:cNvSpPr/>
          <p:nvPr/>
        </p:nvSpPr>
        <p:spPr>
          <a:xfrm rot="5400000">
            <a:off x="-67056" y="1456312"/>
            <a:ext cx="972311" cy="838200"/>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1778791C-A123-4439-BFE0-186ECD3B3459}"/>
              </a:ext>
            </a:extLst>
          </p:cNvPr>
          <p:cNvSpPr/>
          <p:nvPr/>
        </p:nvSpPr>
        <p:spPr>
          <a:xfrm>
            <a:off x="1044326"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課堂教學軟體</a:t>
            </a:r>
          </a:p>
        </p:txBody>
      </p:sp>
      <p:pic>
        <p:nvPicPr>
          <p:cNvPr id="8" name="圖片 7">
            <a:extLst>
              <a:ext uri="{FF2B5EF4-FFF2-40B4-BE49-F238E27FC236}">
                <a16:creationId xmlns:a16="http://schemas.microsoft.com/office/drawing/2014/main" id="{ECE375CD-B2FD-4703-8ABF-828A52292C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0730" y="4601434"/>
            <a:ext cx="3903020" cy="1937478"/>
          </a:xfrm>
          <a:prstGeom prst="rect">
            <a:avLst/>
          </a:prstGeom>
        </p:spPr>
      </p:pic>
      <p:sp>
        <p:nvSpPr>
          <p:cNvPr id="11" name="矩形: 圓角 10">
            <a:extLst>
              <a:ext uri="{FF2B5EF4-FFF2-40B4-BE49-F238E27FC236}">
                <a16:creationId xmlns:a16="http://schemas.microsoft.com/office/drawing/2014/main" id="{D5D2FF39-2C55-4416-B49B-134F6870479D}"/>
              </a:ext>
            </a:extLst>
          </p:cNvPr>
          <p:cNvSpPr/>
          <p:nvPr/>
        </p:nvSpPr>
        <p:spPr>
          <a:xfrm>
            <a:off x="6497972" y="997730"/>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數位內容</a:t>
            </a:r>
          </a:p>
        </p:txBody>
      </p:sp>
      <p:pic>
        <p:nvPicPr>
          <p:cNvPr id="12" name="圖片 11">
            <a:extLst>
              <a:ext uri="{FF2B5EF4-FFF2-40B4-BE49-F238E27FC236}">
                <a16:creationId xmlns:a16="http://schemas.microsoft.com/office/drawing/2014/main" id="{15F6F997-0F99-47DD-9407-1C41481D94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4359" y="1586130"/>
            <a:ext cx="3863054" cy="2059628"/>
          </a:xfrm>
          <a:prstGeom prst="rect">
            <a:avLst/>
          </a:prstGeom>
        </p:spPr>
      </p:pic>
      <p:sp>
        <p:nvSpPr>
          <p:cNvPr id="14" name="矩形: 圓角 13">
            <a:extLst>
              <a:ext uri="{FF2B5EF4-FFF2-40B4-BE49-F238E27FC236}">
                <a16:creationId xmlns:a16="http://schemas.microsoft.com/office/drawing/2014/main" id="{A780AD38-DB3F-4CEC-9461-63C4AB5F03DE}"/>
              </a:ext>
            </a:extLst>
          </p:cNvPr>
          <p:cNvSpPr/>
          <p:nvPr/>
        </p:nvSpPr>
        <p:spPr>
          <a:xfrm>
            <a:off x="6497972"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遠距教學軟體</a:t>
            </a:r>
          </a:p>
        </p:txBody>
      </p:sp>
      <p:pic>
        <p:nvPicPr>
          <p:cNvPr id="15" name="圖片 14">
            <a:extLst>
              <a:ext uri="{FF2B5EF4-FFF2-40B4-BE49-F238E27FC236}">
                <a16:creationId xmlns:a16="http://schemas.microsoft.com/office/drawing/2014/main" id="{510A85B1-4C89-42CA-9594-AF271DE55D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4359" y="4582272"/>
            <a:ext cx="3863054" cy="1975802"/>
          </a:xfrm>
          <a:prstGeom prst="rect">
            <a:avLst/>
          </a:prstGeom>
        </p:spPr>
      </p:pic>
    </p:spTree>
    <p:extLst>
      <p:ext uri="{BB962C8B-B14F-4D97-AF65-F5344CB8AC3E}">
        <p14:creationId xmlns:p14="http://schemas.microsoft.com/office/powerpoint/2010/main" val="7764247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教育大數據分析</a:t>
            </a:r>
          </a:p>
        </p:txBody>
      </p:sp>
    </p:spTree>
    <p:extLst>
      <p:ext uri="{BB962C8B-B14F-4D97-AF65-F5344CB8AC3E}">
        <p14:creationId xmlns:p14="http://schemas.microsoft.com/office/powerpoint/2010/main" val="24245406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群組 112"/>
          <p:cNvGrpSpPr/>
          <p:nvPr/>
        </p:nvGrpSpPr>
        <p:grpSpPr>
          <a:xfrm>
            <a:off x="400983" y="866453"/>
            <a:ext cx="11674004" cy="5650160"/>
            <a:chOff x="400983" y="866453"/>
            <a:chExt cx="11674004" cy="5650160"/>
          </a:xfrm>
        </p:grpSpPr>
        <p:cxnSp>
          <p:nvCxnSpPr>
            <p:cNvPr id="6" name="接點: 肘形 5">
              <a:extLst>
                <a:ext uri="{FF2B5EF4-FFF2-40B4-BE49-F238E27FC236}">
                  <a16:creationId xmlns:a16="http://schemas.microsoft.com/office/drawing/2014/main" id="{BE73DBF8-74CB-458D-9922-C9E946C3BC68}"/>
                </a:ext>
              </a:extLst>
            </p:cNvPr>
            <p:cNvCxnSpPr>
              <a:stCxn id="15" idx="3"/>
              <a:endCxn id="10" idx="1"/>
            </p:cNvCxnSpPr>
            <p:nvPr/>
          </p:nvCxnSpPr>
          <p:spPr>
            <a:xfrm flipH="1">
              <a:off x="400983" y="5112842"/>
              <a:ext cx="11419304" cy="674226"/>
            </a:xfrm>
            <a:prstGeom prst="bentConnector5">
              <a:avLst>
                <a:gd name="adj1" fmla="val -2002"/>
                <a:gd name="adj2" fmla="val 227834"/>
                <a:gd name="adj3" fmla="val 10152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DFCD87F-DE02-4C7B-A59A-3CA30C572A07}"/>
                </a:ext>
              </a:extLst>
            </p:cNvPr>
            <p:cNvSpPr/>
            <p:nvPr/>
          </p:nvSpPr>
          <p:spPr>
            <a:xfrm>
              <a:off x="12029268" y="2947247"/>
              <a:ext cx="45719" cy="2165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498D2CE4-6F45-4958-8B15-0434DBDC251A}"/>
                </a:ext>
              </a:extLst>
            </p:cNvPr>
            <p:cNvSpPr/>
            <p:nvPr/>
          </p:nvSpPr>
          <p:spPr>
            <a:xfrm rot="16200000">
              <a:off x="11846817" y="3900496"/>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矩形 8">
              <a:extLst>
                <a:ext uri="{FF2B5EF4-FFF2-40B4-BE49-F238E27FC236}">
                  <a16:creationId xmlns:a16="http://schemas.microsoft.com/office/drawing/2014/main" id="{D488AA8A-03F9-49D0-A0DA-F32648C70D60}"/>
                </a:ext>
              </a:extLst>
            </p:cNvPr>
            <p:cNvSpPr/>
            <p:nvPr/>
          </p:nvSpPr>
          <p:spPr>
            <a:xfrm rot="16200000">
              <a:off x="11855674" y="2798814"/>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15B7558-225A-48BF-8F46-B1FCDB187328}"/>
                </a:ext>
              </a:extLst>
            </p:cNvPr>
            <p:cNvSpPr/>
            <p:nvPr/>
          </p:nvSpPr>
          <p:spPr>
            <a:xfrm>
              <a:off x="400983" y="5057522"/>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3332CE09-75F6-4634-B26A-CF1005B33C05}"/>
                </a:ext>
              </a:extLst>
            </p:cNvPr>
            <p:cNvSpPr/>
            <p:nvPr/>
          </p:nvSpPr>
          <p:spPr>
            <a:xfrm>
              <a:off x="403617" y="3183926"/>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E20D810E-1471-4450-A24E-625AE61CBF65}"/>
                </a:ext>
              </a:extLst>
            </p:cNvPr>
            <p:cNvSpPr/>
            <p:nvPr/>
          </p:nvSpPr>
          <p:spPr>
            <a:xfrm>
              <a:off x="404271" y="1295581"/>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A8D16DD9-FE70-45EB-A806-21BE58D6924B}"/>
                </a:ext>
              </a:extLst>
            </p:cNvPr>
            <p:cNvSpPr/>
            <p:nvPr/>
          </p:nvSpPr>
          <p:spPr>
            <a:xfrm>
              <a:off x="4900051" y="1307330"/>
              <a:ext cx="3237671" cy="102741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3DF7D6CF-0623-4103-B5AA-14CFAB6A2F6B}"/>
                </a:ext>
              </a:extLst>
            </p:cNvPr>
            <p:cNvSpPr/>
            <p:nvPr/>
          </p:nvSpPr>
          <p:spPr>
            <a:xfrm>
              <a:off x="8579330" y="5625946"/>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0A47C70-5DA7-4B65-AE67-D1FF463ACCB0}"/>
                </a:ext>
              </a:extLst>
            </p:cNvPr>
            <p:cNvSpPr/>
            <p:nvPr/>
          </p:nvSpPr>
          <p:spPr>
            <a:xfrm>
              <a:off x="8582616" y="4669692"/>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CD36DCE-92BA-4B2C-93EE-ED2060326C8F}"/>
                </a:ext>
              </a:extLst>
            </p:cNvPr>
            <p:cNvSpPr/>
            <p:nvPr/>
          </p:nvSpPr>
          <p:spPr>
            <a:xfrm>
              <a:off x="8582617" y="3551852"/>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44836E56-2477-46E2-8FEE-953B8C60474A}"/>
                </a:ext>
              </a:extLst>
            </p:cNvPr>
            <p:cNvSpPr/>
            <p:nvPr/>
          </p:nvSpPr>
          <p:spPr>
            <a:xfrm>
              <a:off x="8582618" y="2420967"/>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52FBFB2-82E1-495C-AD49-D8CCA78311A6}"/>
                </a:ext>
              </a:extLst>
            </p:cNvPr>
            <p:cNvSpPr/>
            <p:nvPr/>
          </p:nvSpPr>
          <p:spPr>
            <a:xfrm>
              <a:off x="8582618" y="1293331"/>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2C1CFF40-8FA5-486E-B627-E57B110C8A96}"/>
                </a:ext>
              </a:extLst>
            </p:cNvPr>
            <p:cNvCxnSpPr/>
            <p:nvPr/>
          </p:nvCxnSpPr>
          <p:spPr>
            <a:xfrm>
              <a:off x="8002846" y="410924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2C92441D-37C5-49D4-8F18-484855A0D33D}"/>
                </a:ext>
              </a:extLst>
            </p:cNvPr>
            <p:cNvSpPr txBox="1"/>
            <p:nvPr/>
          </p:nvSpPr>
          <p:spPr>
            <a:xfrm>
              <a:off x="1142499" y="1430002"/>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iPad</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BEBFFBEE-67E4-45FC-BBF1-96DCD687DB88}"/>
                </a:ext>
              </a:extLst>
            </p:cNvPr>
            <p:cNvSpPr txBox="1"/>
            <p:nvPr/>
          </p:nvSpPr>
          <p:spPr>
            <a:xfrm>
              <a:off x="1142499" y="1904549"/>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Chromebook</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03A91C85-131B-4028-8207-BFA0CD2CD911}"/>
                </a:ext>
              </a:extLst>
            </p:cNvPr>
            <p:cNvSpPr txBox="1"/>
            <p:nvPr/>
          </p:nvSpPr>
          <p:spPr>
            <a:xfrm>
              <a:off x="1142497" y="2353027"/>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Windows Laptop</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3" name="矩形 22">
              <a:extLst>
                <a:ext uri="{FF2B5EF4-FFF2-40B4-BE49-F238E27FC236}">
                  <a16:creationId xmlns:a16="http://schemas.microsoft.com/office/drawing/2014/main" id="{1E347CCD-A2CE-4134-A4A9-4FBA60C07121}"/>
                </a:ext>
              </a:extLst>
            </p:cNvPr>
            <p:cNvSpPr/>
            <p:nvPr/>
          </p:nvSpPr>
          <p:spPr>
            <a:xfrm>
              <a:off x="2755002" y="1841219"/>
              <a:ext cx="141744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載具管理系統</a:t>
              </a:r>
              <a:b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b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MDM</a:t>
              </a: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p>
          </p:txBody>
        </p:sp>
        <p:sp>
          <p:nvSpPr>
            <p:cNvPr id="24" name="文字方塊 23">
              <a:extLst>
                <a:ext uri="{FF2B5EF4-FFF2-40B4-BE49-F238E27FC236}">
                  <a16:creationId xmlns:a16="http://schemas.microsoft.com/office/drawing/2014/main" id="{5B59918D-FB43-400A-9B93-5C53D3E1C112}"/>
                </a:ext>
              </a:extLst>
            </p:cNvPr>
            <p:cNvSpPr txBox="1"/>
            <p:nvPr/>
          </p:nvSpPr>
          <p:spPr>
            <a:xfrm>
              <a:off x="817148" y="3309572"/>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中央學習平臺</a:t>
              </a:r>
            </a:p>
          </p:txBody>
        </p:sp>
        <p:sp>
          <p:nvSpPr>
            <p:cNvPr id="25" name="文字方塊 24">
              <a:extLst>
                <a:ext uri="{FF2B5EF4-FFF2-40B4-BE49-F238E27FC236}">
                  <a16:creationId xmlns:a16="http://schemas.microsoft.com/office/drawing/2014/main" id="{42578D05-6FD2-4DD6-BFDB-0309822120D5}"/>
                </a:ext>
              </a:extLst>
            </p:cNvPr>
            <p:cNvSpPr txBox="1"/>
            <p:nvPr/>
          </p:nvSpPr>
          <p:spPr>
            <a:xfrm>
              <a:off x="817147" y="3783100"/>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地方學習平臺</a:t>
              </a:r>
            </a:p>
          </p:txBody>
        </p:sp>
        <p:sp>
          <p:nvSpPr>
            <p:cNvPr id="26" name="文字方塊 25">
              <a:extLst>
                <a:ext uri="{FF2B5EF4-FFF2-40B4-BE49-F238E27FC236}">
                  <a16:creationId xmlns:a16="http://schemas.microsoft.com/office/drawing/2014/main" id="{2D434EE0-190D-47C1-BE8C-07D51C922899}"/>
                </a:ext>
              </a:extLst>
            </p:cNvPr>
            <p:cNvSpPr txBox="1"/>
            <p:nvPr/>
          </p:nvSpPr>
          <p:spPr>
            <a:xfrm>
              <a:off x="817147" y="4256627"/>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民間學習平臺</a:t>
              </a:r>
            </a:p>
          </p:txBody>
        </p:sp>
        <p:sp>
          <p:nvSpPr>
            <p:cNvPr id="27" name="矩形 26">
              <a:extLst>
                <a:ext uri="{FF2B5EF4-FFF2-40B4-BE49-F238E27FC236}">
                  <a16:creationId xmlns:a16="http://schemas.microsoft.com/office/drawing/2014/main" id="{595F30DD-DB58-4BD9-8C3A-2E250CAB2FA0}"/>
                </a:ext>
              </a:extLst>
            </p:cNvPr>
            <p:cNvSpPr/>
            <p:nvPr/>
          </p:nvSpPr>
          <p:spPr>
            <a:xfrm>
              <a:off x="2841569" y="3781654"/>
              <a:ext cx="14174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數位學習平臺</a:t>
              </a:r>
            </a:p>
          </p:txBody>
        </p:sp>
        <p:sp>
          <p:nvSpPr>
            <p:cNvPr id="28" name="文字方塊 27">
              <a:extLst>
                <a:ext uri="{FF2B5EF4-FFF2-40B4-BE49-F238E27FC236}">
                  <a16:creationId xmlns:a16="http://schemas.microsoft.com/office/drawing/2014/main" id="{899F8C3A-D089-42B9-82D8-B1BA258C2DA0}"/>
                </a:ext>
              </a:extLst>
            </p:cNvPr>
            <p:cNvSpPr txBox="1"/>
            <p:nvPr/>
          </p:nvSpPr>
          <p:spPr>
            <a:xfrm>
              <a:off x="1142497" y="5226868"/>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科技化評量</a:t>
              </a:r>
            </a:p>
          </p:txBody>
        </p:sp>
        <p:sp>
          <p:nvSpPr>
            <p:cNvPr id="29" name="文字方塊 28">
              <a:extLst>
                <a:ext uri="{FF2B5EF4-FFF2-40B4-BE49-F238E27FC236}">
                  <a16:creationId xmlns:a16="http://schemas.microsoft.com/office/drawing/2014/main" id="{966BF442-7CA3-4028-ACA0-492D81AC7805}"/>
                </a:ext>
              </a:extLst>
            </p:cNvPr>
            <p:cNvSpPr txBox="1"/>
            <p:nvPr/>
          </p:nvSpPr>
          <p:spPr>
            <a:xfrm>
              <a:off x="1142497" y="5677906"/>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國中會考</a:t>
              </a:r>
            </a:p>
          </p:txBody>
        </p:sp>
        <p:sp>
          <p:nvSpPr>
            <p:cNvPr id="30" name="文字方塊 29">
              <a:extLst>
                <a:ext uri="{FF2B5EF4-FFF2-40B4-BE49-F238E27FC236}">
                  <a16:creationId xmlns:a16="http://schemas.microsoft.com/office/drawing/2014/main" id="{92CD2010-06C4-4030-9C46-83EFB595F649}"/>
                </a:ext>
              </a:extLst>
            </p:cNvPr>
            <p:cNvSpPr txBox="1"/>
            <p:nvPr/>
          </p:nvSpPr>
          <p:spPr>
            <a:xfrm>
              <a:off x="1142497" y="6128942"/>
              <a:ext cx="1290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縣市學力檢測</a:t>
              </a:r>
            </a:p>
          </p:txBody>
        </p:sp>
        <p:sp>
          <p:nvSpPr>
            <p:cNvPr id="31" name="矩形 30">
              <a:extLst>
                <a:ext uri="{FF2B5EF4-FFF2-40B4-BE49-F238E27FC236}">
                  <a16:creationId xmlns:a16="http://schemas.microsoft.com/office/drawing/2014/main" id="{A3EC3016-C825-44DC-8F4D-978A4AB0C21E}"/>
                </a:ext>
              </a:extLst>
            </p:cNvPr>
            <p:cNvSpPr/>
            <p:nvPr/>
          </p:nvSpPr>
          <p:spPr>
            <a:xfrm>
              <a:off x="2841569" y="5669645"/>
              <a:ext cx="1417446"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學生學習成效資料</a:t>
              </a:r>
            </a:p>
          </p:txBody>
        </p:sp>
        <p:cxnSp>
          <p:nvCxnSpPr>
            <p:cNvPr id="32" name="直線單箭頭接點 31">
              <a:extLst>
                <a:ext uri="{FF2B5EF4-FFF2-40B4-BE49-F238E27FC236}">
                  <a16:creationId xmlns:a16="http://schemas.microsoft.com/office/drawing/2014/main" id="{295CAFB3-9AEB-43BE-AFBA-04D4D8E9D150}"/>
                </a:ext>
              </a:extLst>
            </p:cNvPr>
            <p:cNvCxnSpPr/>
            <p:nvPr/>
          </p:nvCxnSpPr>
          <p:spPr>
            <a:xfrm>
              <a:off x="2392275" y="2035136"/>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肘形接點 48">
              <a:extLst>
                <a:ext uri="{FF2B5EF4-FFF2-40B4-BE49-F238E27FC236}">
                  <a16:creationId xmlns:a16="http://schemas.microsoft.com/office/drawing/2014/main" id="{915B7C21-8EFE-40FA-AFBE-1E1A57ED5608}"/>
                </a:ext>
              </a:extLst>
            </p:cNvPr>
            <p:cNvCxnSpPr/>
            <p:nvPr/>
          </p:nvCxnSpPr>
          <p:spPr>
            <a:xfrm>
              <a:off x="2392275" y="1563329"/>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50">
              <a:extLst>
                <a:ext uri="{FF2B5EF4-FFF2-40B4-BE49-F238E27FC236}">
                  <a16:creationId xmlns:a16="http://schemas.microsoft.com/office/drawing/2014/main" id="{515B58C8-BD84-458F-90E2-CF213B939DC3}"/>
                </a:ext>
              </a:extLst>
            </p:cNvPr>
            <p:cNvCxnSpPr/>
            <p:nvPr/>
          </p:nvCxnSpPr>
          <p:spPr>
            <a:xfrm flipV="1">
              <a:off x="2392274" y="2035136"/>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DEF661F2-FF49-498D-81C3-B7A8BB48A5D5}"/>
                </a:ext>
              </a:extLst>
            </p:cNvPr>
            <p:cNvCxnSpPr/>
            <p:nvPr/>
          </p:nvCxnSpPr>
          <p:spPr>
            <a:xfrm>
              <a:off x="2392274" y="3920503"/>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A19E6E5-E450-4680-BB46-AFE5FE4C80FB}"/>
                </a:ext>
              </a:extLst>
            </p:cNvPr>
            <p:cNvCxnSpPr/>
            <p:nvPr/>
          </p:nvCxnSpPr>
          <p:spPr>
            <a:xfrm>
              <a:off x="2392274" y="5808492"/>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肘形接點 61">
              <a:extLst>
                <a:ext uri="{FF2B5EF4-FFF2-40B4-BE49-F238E27FC236}">
                  <a16:creationId xmlns:a16="http://schemas.microsoft.com/office/drawing/2014/main" id="{1D19DD31-3908-4E5F-8C16-5EA0558639E6}"/>
                </a:ext>
              </a:extLst>
            </p:cNvPr>
            <p:cNvCxnSpPr/>
            <p:nvPr/>
          </p:nvCxnSpPr>
          <p:spPr>
            <a:xfrm>
              <a:off x="2392274" y="3448697"/>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肘形接點 63">
              <a:extLst>
                <a:ext uri="{FF2B5EF4-FFF2-40B4-BE49-F238E27FC236}">
                  <a16:creationId xmlns:a16="http://schemas.microsoft.com/office/drawing/2014/main" id="{BB5C7415-970F-4880-8032-F6A78B3B476B}"/>
                </a:ext>
              </a:extLst>
            </p:cNvPr>
            <p:cNvCxnSpPr/>
            <p:nvPr/>
          </p:nvCxnSpPr>
          <p:spPr>
            <a:xfrm flipV="1">
              <a:off x="2392273" y="3920503"/>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65">
              <a:extLst>
                <a:ext uri="{FF2B5EF4-FFF2-40B4-BE49-F238E27FC236}">
                  <a16:creationId xmlns:a16="http://schemas.microsoft.com/office/drawing/2014/main" id="{005F3D56-F680-4630-9007-4F9AC5471597}"/>
                </a:ext>
              </a:extLst>
            </p:cNvPr>
            <p:cNvCxnSpPr/>
            <p:nvPr/>
          </p:nvCxnSpPr>
          <p:spPr>
            <a:xfrm flipV="1">
              <a:off x="2392273" y="5808492"/>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肘形接點 67">
              <a:extLst>
                <a:ext uri="{FF2B5EF4-FFF2-40B4-BE49-F238E27FC236}">
                  <a16:creationId xmlns:a16="http://schemas.microsoft.com/office/drawing/2014/main" id="{E38D58BA-3DC1-44F2-BFED-BEB5C53E3D18}"/>
                </a:ext>
              </a:extLst>
            </p:cNvPr>
            <p:cNvCxnSpPr/>
            <p:nvPr/>
          </p:nvCxnSpPr>
          <p:spPr>
            <a:xfrm>
              <a:off x="2392274" y="5336686"/>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832AECAF-DB43-4D4E-96E8-1F62DDFE4364}"/>
                </a:ext>
              </a:extLst>
            </p:cNvPr>
            <p:cNvSpPr/>
            <p:nvPr/>
          </p:nvSpPr>
          <p:spPr>
            <a:xfrm>
              <a:off x="5431070" y="4757904"/>
              <a:ext cx="1876737"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教育大數據資料庫</a:t>
              </a:r>
              <a:endPar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Edu LRS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+AI</a:t>
              </a: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分析</a:t>
              </a:r>
            </a:p>
          </p:txBody>
        </p:sp>
        <p:cxnSp>
          <p:nvCxnSpPr>
            <p:cNvPr id="42" name="直線單箭頭接點 41">
              <a:extLst>
                <a:ext uri="{FF2B5EF4-FFF2-40B4-BE49-F238E27FC236}">
                  <a16:creationId xmlns:a16="http://schemas.microsoft.com/office/drawing/2014/main" id="{2283A3B0-E996-4400-874C-AC138C118F61}"/>
                </a:ext>
              </a:extLst>
            </p:cNvPr>
            <p:cNvCxnSpPr>
              <a:stCxn id="27" idx="3"/>
            </p:cNvCxnSpPr>
            <p:nvPr/>
          </p:nvCxnSpPr>
          <p:spPr>
            <a:xfrm flipV="1">
              <a:off x="4259015" y="3914122"/>
              <a:ext cx="627342" cy="603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肘形接點 73">
              <a:extLst>
                <a:ext uri="{FF2B5EF4-FFF2-40B4-BE49-F238E27FC236}">
                  <a16:creationId xmlns:a16="http://schemas.microsoft.com/office/drawing/2014/main" id="{596F76DA-E8DE-45F4-9FAC-3A1EE064B40B}"/>
                </a:ext>
              </a:extLst>
            </p:cNvPr>
            <p:cNvCxnSpPr>
              <a:stCxn id="12" idx="3"/>
            </p:cNvCxnSpPr>
            <p:nvPr/>
          </p:nvCxnSpPr>
          <p:spPr>
            <a:xfrm>
              <a:off x="4259015" y="2025127"/>
              <a:ext cx="627342" cy="1888995"/>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肘形接點 75">
              <a:extLst>
                <a:ext uri="{FF2B5EF4-FFF2-40B4-BE49-F238E27FC236}">
                  <a16:creationId xmlns:a16="http://schemas.microsoft.com/office/drawing/2014/main" id="{40725316-C81F-4EFF-A8B0-082C8439523E}"/>
                </a:ext>
              </a:extLst>
            </p:cNvPr>
            <p:cNvCxnSpPr>
              <a:stCxn id="31" idx="3"/>
            </p:cNvCxnSpPr>
            <p:nvPr/>
          </p:nvCxnSpPr>
          <p:spPr>
            <a:xfrm flipV="1">
              <a:off x="4259015" y="3914122"/>
              <a:ext cx="627342" cy="1886084"/>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485A5BC7-FCC4-4317-B5F8-C5AB80023B63}"/>
                </a:ext>
              </a:extLst>
            </p:cNvPr>
            <p:cNvSpPr/>
            <p:nvPr/>
          </p:nvSpPr>
          <p:spPr>
            <a:xfrm>
              <a:off x="6333460" y="1402753"/>
              <a:ext cx="1601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公私研究單位從事</a:t>
              </a:r>
              <a:endPar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教育大數據分析研究</a:t>
              </a:r>
            </a:p>
          </p:txBody>
        </p:sp>
        <p:sp>
          <p:nvSpPr>
            <p:cNvPr id="46" name="矩形 45">
              <a:extLst>
                <a:ext uri="{FF2B5EF4-FFF2-40B4-BE49-F238E27FC236}">
                  <a16:creationId xmlns:a16="http://schemas.microsoft.com/office/drawing/2014/main" id="{42E4C381-E66D-4498-9A06-D105D58122C9}"/>
                </a:ext>
              </a:extLst>
            </p:cNvPr>
            <p:cNvSpPr/>
            <p:nvPr/>
          </p:nvSpPr>
          <p:spPr>
            <a:xfrm>
              <a:off x="6329266" y="1947319"/>
              <a:ext cx="15732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民間加值、創新應用</a:t>
              </a:r>
            </a:p>
          </p:txBody>
        </p:sp>
        <p:sp>
          <p:nvSpPr>
            <p:cNvPr id="47" name="矩形 46">
              <a:extLst>
                <a:ext uri="{FF2B5EF4-FFF2-40B4-BE49-F238E27FC236}">
                  <a16:creationId xmlns:a16="http://schemas.microsoft.com/office/drawing/2014/main" id="{561F8E6B-6E8E-423E-BCDC-BC14B068B475}"/>
                </a:ext>
              </a:extLst>
            </p:cNvPr>
            <p:cNvSpPr/>
            <p:nvPr/>
          </p:nvSpPr>
          <p:spPr>
            <a:xfrm>
              <a:off x="4846487" y="1982001"/>
              <a:ext cx="1432360"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去識別化資料</a:t>
              </a:r>
            </a:p>
          </p:txBody>
        </p:sp>
        <p:cxnSp>
          <p:nvCxnSpPr>
            <p:cNvPr id="49" name="接點: 肘形 48">
              <a:extLst>
                <a:ext uri="{FF2B5EF4-FFF2-40B4-BE49-F238E27FC236}">
                  <a16:creationId xmlns:a16="http://schemas.microsoft.com/office/drawing/2014/main" id="{88C6C04F-EBE0-4EE6-9D60-57B0710D3B42}"/>
                </a:ext>
              </a:extLst>
            </p:cNvPr>
            <p:cNvCxnSpPr>
              <a:endCxn id="16" idx="1"/>
            </p:cNvCxnSpPr>
            <p:nvPr/>
          </p:nvCxnSpPr>
          <p:spPr>
            <a:xfrm>
              <a:off x="8009711" y="3850444"/>
              <a:ext cx="572906" cy="227689"/>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肘形 49">
              <a:extLst>
                <a:ext uri="{FF2B5EF4-FFF2-40B4-BE49-F238E27FC236}">
                  <a16:creationId xmlns:a16="http://schemas.microsoft.com/office/drawing/2014/main" id="{D6AFF9AA-2E6C-40CE-A048-B09F27D1EF06}"/>
                </a:ext>
              </a:extLst>
            </p:cNvPr>
            <p:cNvCxnSpPr>
              <a:endCxn id="17" idx="1"/>
            </p:cNvCxnSpPr>
            <p:nvPr/>
          </p:nvCxnSpPr>
          <p:spPr>
            <a:xfrm flipV="1">
              <a:off x="8009711" y="2947248"/>
              <a:ext cx="572907" cy="903196"/>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接點: 肘形 50">
              <a:extLst>
                <a:ext uri="{FF2B5EF4-FFF2-40B4-BE49-F238E27FC236}">
                  <a16:creationId xmlns:a16="http://schemas.microsoft.com/office/drawing/2014/main" id="{3914568A-0E66-4B94-8819-59FD6C9C04D7}"/>
                </a:ext>
              </a:extLst>
            </p:cNvPr>
            <p:cNvCxnSpPr>
              <a:endCxn id="18" idx="1"/>
            </p:cNvCxnSpPr>
            <p:nvPr/>
          </p:nvCxnSpPr>
          <p:spPr>
            <a:xfrm flipV="1">
              <a:off x="8009711" y="1819612"/>
              <a:ext cx="572907" cy="2030832"/>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127892C-2983-48B9-8780-AFCD94CB4EEF}"/>
                </a:ext>
              </a:extLst>
            </p:cNvPr>
            <p:cNvCxnSpPr>
              <a:endCxn id="15" idx="1"/>
            </p:cNvCxnSpPr>
            <p:nvPr/>
          </p:nvCxnSpPr>
          <p:spPr>
            <a:xfrm>
              <a:off x="8009711" y="3850444"/>
              <a:ext cx="572905" cy="1262398"/>
            </a:xfrm>
            <a:prstGeom prst="bentConnector3">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接點: 肘形 52">
              <a:extLst>
                <a:ext uri="{FF2B5EF4-FFF2-40B4-BE49-F238E27FC236}">
                  <a16:creationId xmlns:a16="http://schemas.microsoft.com/office/drawing/2014/main" id="{799426C1-1894-44BD-A556-6995363F5B9E}"/>
                </a:ext>
              </a:extLst>
            </p:cNvPr>
            <p:cNvCxnSpPr>
              <a:endCxn id="14" idx="1"/>
            </p:cNvCxnSpPr>
            <p:nvPr/>
          </p:nvCxnSpPr>
          <p:spPr>
            <a:xfrm>
              <a:off x="8009711" y="3850444"/>
              <a:ext cx="569619" cy="2218652"/>
            </a:xfrm>
            <a:prstGeom prst="bentConnector3">
              <a:avLst>
                <a:gd name="adj1" fmla="val 5000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4471CA36-1F54-4860-9A2A-B910E0DD0B96}"/>
                </a:ext>
              </a:extLst>
            </p:cNvPr>
            <p:cNvCxnSpPr/>
            <p:nvPr/>
          </p:nvCxnSpPr>
          <p:spPr>
            <a:xfrm flipH="1" flipV="1">
              <a:off x="403617" y="3911273"/>
              <a:ext cx="11413384" cy="2147235"/>
            </a:xfrm>
            <a:prstGeom prst="bentConnector5">
              <a:avLst>
                <a:gd name="adj1" fmla="val -1120"/>
                <a:gd name="adj2" fmla="val -33273"/>
                <a:gd name="adj3" fmla="val 10233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grpSp>
          <p:nvGrpSpPr>
            <p:cNvPr id="56" name="群組 55">
              <a:extLst>
                <a:ext uri="{FF2B5EF4-FFF2-40B4-BE49-F238E27FC236}">
                  <a16:creationId xmlns:a16="http://schemas.microsoft.com/office/drawing/2014/main" id="{23D3099F-3874-4435-8B63-E8F3223863BA}"/>
                </a:ext>
              </a:extLst>
            </p:cNvPr>
            <p:cNvGrpSpPr/>
            <p:nvPr/>
          </p:nvGrpSpPr>
          <p:grpSpPr>
            <a:xfrm>
              <a:off x="8711751" y="3498038"/>
              <a:ext cx="966922" cy="1040211"/>
              <a:chOff x="8757967" y="3579856"/>
              <a:chExt cx="966922" cy="1040211"/>
            </a:xfrm>
          </p:grpSpPr>
          <p:sp>
            <p:nvSpPr>
              <p:cNvPr id="57" name="文字方塊 56">
                <a:extLst>
                  <a:ext uri="{FF2B5EF4-FFF2-40B4-BE49-F238E27FC236}">
                    <a16:creationId xmlns:a16="http://schemas.microsoft.com/office/drawing/2014/main" id="{A253D02B-8A2A-4738-AE88-3EA197E95F4B}"/>
                  </a:ext>
                </a:extLst>
              </p:cNvPr>
              <p:cNvSpPr txBox="1"/>
              <p:nvPr/>
            </p:nvSpPr>
            <p:spPr>
              <a:xfrm>
                <a:off x="8801210" y="4396439"/>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教師</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8" name="圖片 57">
                <a:extLst>
                  <a:ext uri="{FF2B5EF4-FFF2-40B4-BE49-F238E27FC236}">
                    <a16:creationId xmlns:a16="http://schemas.microsoft.com/office/drawing/2014/main" id="{09FF133B-AAC9-4BE0-A392-3D238CBD02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7967" y="3579856"/>
                <a:ext cx="966922" cy="966922"/>
              </a:xfrm>
              <a:prstGeom prst="rect">
                <a:avLst/>
              </a:prstGeom>
            </p:spPr>
          </p:pic>
        </p:grpSp>
        <p:grpSp>
          <p:nvGrpSpPr>
            <p:cNvPr id="59" name="群組 58">
              <a:extLst>
                <a:ext uri="{FF2B5EF4-FFF2-40B4-BE49-F238E27FC236}">
                  <a16:creationId xmlns:a16="http://schemas.microsoft.com/office/drawing/2014/main" id="{FBD052A4-248B-46F8-96D6-2CE0F16E315A}"/>
                </a:ext>
              </a:extLst>
            </p:cNvPr>
            <p:cNvGrpSpPr/>
            <p:nvPr/>
          </p:nvGrpSpPr>
          <p:grpSpPr>
            <a:xfrm>
              <a:off x="8750557" y="5568504"/>
              <a:ext cx="902698" cy="942320"/>
              <a:chOff x="8796773" y="5650322"/>
              <a:chExt cx="902698" cy="942320"/>
            </a:xfrm>
          </p:grpSpPr>
          <p:sp>
            <p:nvSpPr>
              <p:cNvPr id="60" name="文字方塊 59">
                <a:extLst>
                  <a:ext uri="{FF2B5EF4-FFF2-40B4-BE49-F238E27FC236}">
                    <a16:creationId xmlns:a16="http://schemas.microsoft.com/office/drawing/2014/main" id="{F852F353-9C88-4098-B9A9-AFAD15F3588F}"/>
                  </a:ext>
                </a:extLst>
              </p:cNvPr>
              <p:cNvSpPr txBox="1"/>
              <p:nvPr/>
            </p:nvSpPr>
            <p:spPr>
              <a:xfrm>
                <a:off x="8796773" y="6315643"/>
                <a:ext cx="90269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學習平臺</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1" name="圖片 60">
                <a:extLst>
                  <a:ext uri="{FF2B5EF4-FFF2-40B4-BE49-F238E27FC236}">
                    <a16:creationId xmlns:a16="http://schemas.microsoft.com/office/drawing/2014/main" id="{13EE6D68-D227-40F1-84A3-4654BDC4C5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891" y="5650322"/>
                <a:ext cx="777574" cy="775700"/>
              </a:xfrm>
              <a:prstGeom prst="rect">
                <a:avLst/>
              </a:prstGeom>
            </p:spPr>
          </p:pic>
        </p:grpSp>
        <p:grpSp>
          <p:nvGrpSpPr>
            <p:cNvPr id="62" name="群組 61">
              <a:extLst>
                <a:ext uri="{FF2B5EF4-FFF2-40B4-BE49-F238E27FC236}">
                  <a16:creationId xmlns:a16="http://schemas.microsoft.com/office/drawing/2014/main" id="{036EE098-4F8B-4D42-856D-8A07222CF306}"/>
                </a:ext>
              </a:extLst>
            </p:cNvPr>
            <p:cNvGrpSpPr/>
            <p:nvPr/>
          </p:nvGrpSpPr>
          <p:grpSpPr>
            <a:xfrm>
              <a:off x="9745423" y="1345288"/>
              <a:ext cx="2050520" cy="5138887"/>
              <a:chOff x="9898217" y="1427106"/>
              <a:chExt cx="2050520" cy="5138887"/>
            </a:xfrm>
          </p:grpSpPr>
          <p:sp>
            <p:nvSpPr>
              <p:cNvPr id="63" name="文字方塊 62">
                <a:extLst>
                  <a:ext uri="{FF2B5EF4-FFF2-40B4-BE49-F238E27FC236}">
                    <a16:creationId xmlns:a16="http://schemas.microsoft.com/office/drawing/2014/main" id="{D38F6FF8-FDBA-4C21-AA70-921A38F9335F}"/>
                  </a:ext>
                </a:extLst>
              </p:cNvPr>
              <p:cNvSpPr txBox="1"/>
              <p:nvPr/>
            </p:nvSpPr>
            <p:spPr>
              <a:xfrm>
                <a:off x="10313411" y="1767240"/>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預算規劃</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2E6575E4-F12F-428E-9F42-BD74D4DE4205}"/>
                  </a:ext>
                </a:extLst>
              </p:cNvPr>
              <p:cNvSpPr txBox="1"/>
              <p:nvPr/>
            </p:nvSpPr>
            <p:spPr>
              <a:xfrm>
                <a:off x="10313411" y="2525409"/>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學生預警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5" name="文字方塊 64">
                <a:extLst>
                  <a:ext uri="{FF2B5EF4-FFF2-40B4-BE49-F238E27FC236}">
                    <a16:creationId xmlns:a16="http://schemas.microsoft.com/office/drawing/2014/main" id="{8279E892-3E5A-49AA-AF72-35B69BC69995}"/>
                  </a:ext>
                </a:extLst>
              </p:cNvPr>
              <p:cNvSpPr txBox="1"/>
              <p:nvPr/>
            </p:nvSpPr>
            <p:spPr>
              <a:xfrm>
                <a:off x="10313411" y="3670681"/>
                <a:ext cx="16353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學生學習狀況分析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6" name="文字方塊 65">
                <a:extLst>
                  <a:ext uri="{FF2B5EF4-FFF2-40B4-BE49-F238E27FC236}">
                    <a16:creationId xmlns:a16="http://schemas.microsoft.com/office/drawing/2014/main" id="{6C4F701A-9DAA-410C-9314-AE2D59B22728}"/>
                  </a:ext>
                </a:extLst>
              </p:cNvPr>
              <p:cNvSpPr txBox="1"/>
              <p:nvPr/>
            </p:nvSpPr>
            <p:spPr>
              <a:xfrm>
                <a:off x="10313411" y="4005257"/>
                <a:ext cx="9558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概念診斷</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737A57D8-9CA6-4C3A-AF93-AC76230A351A}"/>
                  </a:ext>
                </a:extLst>
              </p:cNvPr>
              <p:cNvSpPr txBox="1"/>
              <p:nvPr/>
            </p:nvSpPr>
            <p:spPr>
              <a:xfrm>
                <a:off x="10313411" y="4358453"/>
                <a:ext cx="16314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教學引導、課程設計</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8" name="文字方塊 67">
                <a:extLst>
                  <a:ext uri="{FF2B5EF4-FFF2-40B4-BE49-F238E27FC236}">
                    <a16:creationId xmlns:a16="http://schemas.microsoft.com/office/drawing/2014/main" id="{5057DD32-6931-4C74-80B6-50CFA43BC278}"/>
                  </a:ext>
                </a:extLst>
              </p:cNvPr>
              <p:cNvSpPr txBox="1"/>
              <p:nvPr/>
            </p:nvSpPr>
            <p:spPr>
              <a:xfrm>
                <a:off x="10313411" y="2868563"/>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學習扶助</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9" name="文字方塊 68">
                <a:extLst>
                  <a:ext uri="{FF2B5EF4-FFF2-40B4-BE49-F238E27FC236}">
                    <a16:creationId xmlns:a16="http://schemas.microsoft.com/office/drawing/2014/main" id="{3D5C3F7E-9D0B-474D-97DD-9C5FE4BD66AD}"/>
                  </a:ext>
                </a:extLst>
              </p:cNvPr>
              <p:cNvSpPr txBox="1"/>
              <p:nvPr/>
            </p:nvSpPr>
            <p:spPr>
              <a:xfrm>
                <a:off x="10313411" y="4865098"/>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個人化診斷報告</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08330F21-B1AC-4882-8F5A-10C0B60946BF}"/>
                  </a:ext>
                </a:extLst>
              </p:cNvPr>
              <p:cNvSpPr txBox="1"/>
              <p:nvPr/>
            </p:nvSpPr>
            <p:spPr>
              <a:xfrm>
                <a:off x="10313411" y="5276391"/>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學習課程推薦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9426B840-E943-4E15-877E-E010B50C08B0}"/>
                  </a:ext>
                </a:extLst>
              </p:cNvPr>
              <p:cNvSpPr txBox="1"/>
              <p:nvPr/>
            </p:nvSpPr>
            <p:spPr>
              <a:xfrm>
                <a:off x="10313411" y="1449640"/>
                <a:ext cx="12954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城鄉差距分析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2" name="文字方塊 71">
                <a:extLst>
                  <a:ext uri="{FF2B5EF4-FFF2-40B4-BE49-F238E27FC236}">
                    <a16:creationId xmlns:a16="http://schemas.microsoft.com/office/drawing/2014/main" id="{AE435DA4-3CAF-4F0E-B546-F71C5E55ADD6}"/>
                  </a:ext>
                </a:extLst>
              </p:cNvPr>
              <p:cNvSpPr txBox="1"/>
              <p:nvPr/>
            </p:nvSpPr>
            <p:spPr>
              <a:xfrm>
                <a:off x="10313411" y="2107582"/>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課綱制定</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2D96943C-D4FE-4326-846F-F4E17A4F142A}"/>
                  </a:ext>
                </a:extLst>
              </p:cNvPr>
              <p:cNvSpPr txBox="1"/>
              <p:nvPr/>
            </p:nvSpPr>
            <p:spPr>
              <a:xfrm>
                <a:off x="10313411" y="3225155"/>
                <a:ext cx="11704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校訂課程建議</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858A259A-71EC-449D-B5D4-901DAACABF37}"/>
                  </a:ext>
                </a:extLst>
              </p:cNvPr>
              <p:cNvSpPr txBox="1"/>
              <p:nvPr/>
            </p:nvSpPr>
            <p:spPr>
              <a:xfrm>
                <a:off x="10313411" y="580074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介面調整</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5" name="文字方塊 74">
                <a:extLst>
                  <a:ext uri="{FF2B5EF4-FFF2-40B4-BE49-F238E27FC236}">
                    <a16:creationId xmlns:a16="http://schemas.microsoft.com/office/drawing/2014/main" id="{30A39371-292A-4CC4-812E-700D9D0A38F2}"/>
                  </a:ext>
                </a:extLst>
              </p:cNvPr>
              <p:cNvSpPr txBox="1"/>
              <p:nvPr/>
            </p:nvSpPr>
            <p:spPr>
              <a:xfrm>
                <a:off x="10313411" y="620448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內容改善</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6" name="圖片 75">
                <a:extLst>
                  <a:ext uri="{FF2B5EF4-FFF2-40B4-BE49-F238E27FC236}">
                    <a16:creationId xmlns:a16="http://schemas.microsoft.com/office/drawing/2014/main" id="{FE456AF1-5D42-439B-8DA7-2782B97B1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070" y="3160932"/>
                <a:ext cx="384156" cy="382010"/>
              </a:xfrm>
              <a:prstGeom prst="rect">
                <a:avLst/>
              </a:prstGeom>
            </p:spPr>
          </p:pic>
          <p:pic>
            <p:nvPicPr>
              <p:cNvPr id="77" name="圖片 76">
                <a:extLst>
                  <a:ext uri="{FF2B5EF4-FFF2-40B4-BE49-F238E27FC236}">
                    <a16:creationId xmlns:a16="http://schemas.microsoft.com/office/drawing/2014/main" id="{0ACE2930-2393-477A-B734-D0CEDB532D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2077" y="3621821"/>
                <a:ext cx="379631" cy="377510"/>
              </a:xfrm>
              <a:prstGeom prst="rect">
                <a:avLst/>
              </a:prstGeom>
            </p:spPr>
          </p:pic>
          <p:pic>
            <p:nvPicPr>
              <p:cNvPr id="78" name="圖片 77">
                <a:extLst>
                  <a:ext uri="{FF2B5EF4-FFF2-40B4-BE49-F238E27FC236}">
                    <a16:creationId xmlns:a16="http://schemas.microsoft.com/office/drawing/2014/main" id="{034C2AE5-9A90-4888-B212-22BB4FB62F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1405" y="4024955"/>
                <a:ext cx="283817" cy="282231"/>
              </a:xfrm>
              <a:prstGeom prst="rect">
                <a:avLst/>
              </a:prstGeom>
            </p:spPr>
          </p:pic>
          <p:pic>
            <p:nvPicPr>
              <p:cNvPr id="79" name="圖片 78">
                <a:extLst>
                  <a:ext uri="{FF2B5EF4-FFF2-40B4-BE49-F238E27FC236}">
                    <a16:creationId xmlns:a16="http://schemas.microsoft.com/office/drawing/2014/main" id="{E1315078-6C03-474A-BFEA-4B3B99E273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6058" y="4321818"/>
                <a:ext cx="311814" cy="310072"/>
              </a:xfrm>
              <a:prstGeom prst="rect">
                <a:avLst/>
              </a:prstGeom>
            </p:spPr>
          </p:pic>
          <p:pic>
            <p:nvPicPr>
              <p:cNvPr id="80" name="圖片 79">
                <a:extLst>
                  <a:ext uri="{FF2B5EF4-FFF2-40B4-BE49-F238E27FC236}">
                    <a16:creationId xmlns:a16="http://schemas.microsoft.com/office/drawing/2014/main" id="{148B79E7-3C4B-4A1F-AE73-3399B774AD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9959" y="4797964"/>
                <a:ext cx="363525" cy="361494"/>
              </a:xfrm>
              <a:prstGeom prst="rect">
                <a:avLst/>
              </a:prstGeom>
            </p:spPr>
          </p:pic>
          <p:pic>
            <p:nvPicPr>
              <p:cNvPr id="81" name="圖片 80">
                <a:extLst>
                  <a:ext uri="{FF2B5EF4-FFF2-40B4-BE49-F238E27FC236}">
                    <a16:creationId xmlns:a16="http://schemas.microsoft.com/office/drawing/2014/main" id="{07E1C159-C6DB-4B5D-899E-3FEFE9DAD5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39971" y="5206441"/>
                <a:ext cx="389011" cy="386838"/>
              </a:xfrm>
              <a:prstGeom prst="rect">
                <a:avLst/>
              </a:prstGeom>
            </p:spPr>
          </p:pic>
          <p:pic>
            <p:nvPicPr>
              <p:cNvPr id="82" name="圖片 81">
                <a:extLst>
                  <a:ext uri="{FF2B5EF4-FFF2-40B4-BE49-F238E27FC236}">
                    <a16:creationId xmlns:a16="http://schemas.microsoft.com/office/drawing/2014/main" id="{71EF89F9-1726-45EC-80BB-74C4E8BF17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98218" y="5704567"/>
                <a:ext cx="447189" cy="444691"/>
              </a:xfrm>
              <a:prstGeom prst="rect">
                <a:avLst/>
              </a:prstGeom>
            </p:spPr>
          </p:pic>
          <p:pic>
            <p:nvPicPr>
              <p:cNvPr id="83" name="圖片 82">
                <a:extLst>
                  <a:ext uri="{FF2B5EF4-FFF2-40B4-BE49-F238E27FC236}">
                    <a16:creationId xmlns:a16="http://schemas.microsoft.com/office/drawing/2014/main" id="{B88AF9CB-66A4-4AFD-9622-3FC9EFC6FC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98217" y="6121302"/>
                <a:ext cx="447189" cy="444691"/>
              </a:xfrm>
              <a:prstGeom prst="rect">
                <a:avLst/>
              </a:prstGeom>
            </p:spPr>
          </p:pic>
          <p:pic>
            <p:nvPicPr>
              <p:cNvPr id="84" name="圖片 83">
                <a:extLst>
                  <a:ext uri="{FF2B5EF4-FFF2-40B4-BE49-F238E27FC236}">
                    <a16:creationId xmlns:a16="http://schemas.microsoft.com/office/drawing/2014/main" id="{6941545B-63E1-4CAC-A792-6981968FC3E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91506" y="1427106"/>
                <a:ext cx="310455" cy="308721"/>
              </a:xfrm>
              <a:prstGeom prst="rect">
                <a:avLst/>
              </a:prstGeom>
            </p:spPr>
          </p:pic>
          <p:pic>
            <p:nvPicPr>
              <p:cNvPr id="85" name="圖片 84">
                <a:extLst>
                  <a:ext uri="{FF2B5EF4-FFF2-40B4-BE49-F238E27FC236}">
                    <a16:creationId xmlns:a16="http://schemas.microsoft.com/office/drawing/2014/main" id="{EB7E2731-4D5B-47CC-9335-36B846B1E2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24660" y="1715842"/>
                <a:ext cx="404322" cy="402063"/>
              </a:xfrm>
              <a:prstGeom prst="rect">
                <a:avLst/>
              </a:prstGeom>
            </p:spPr>
          </p:pic>
          <p:pic>
            <p:nvPicPr>
              <p:cNvPr id="86" name="圖片 85">
                <a:extLst>
                  <a:ext uri="{FF2B5EF4-FFF2-40B4-BE49-F238E27FC236}">
                    <a16:creationId xmlns:a16="http://schemas.microsoft.com/office/drawing/2014/main" id="{BFD1B8EF-FD43-4AD8-A004-374381A0999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21980" y="2037127"/>
                <a:ext cx="415928" cy="413604"/>
              </a:xfrm>
              <a:prstGeom prst="rect">
                <a:avLst/>
              </a:prstGeom>
            </p:spPr>
          </p:pic>
          <p:pic>
            <p:nvPicPr>
              <p:cNvPr id="87" name="圖片 86">
                <a:extLst>
                  <a:ext uri="{FF2B5EF4-FFF2-40B4-BE49-F238E27FC236}">
                    <a16:creationId xmlns:a16="http://schemas.microsoft.com/office/drawing/2014/main" id="{30BDBECA-31F6-45C1-BA78-21F40A8E097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44828" y="2467163"/>
                <a:ext cx="377078" cy="374971"/>
              </a:xfrm>
              <a:prstGeom prst="rect">
                <a:avLst/>
              </a:prstGeom>
            </p:spPr>
          </p:pic>
          <p:pic>
            <p:nvPicPr>
              <p:cNvPr id="88" name="圖片 87">
                <a:extLst>
                  <a:ext uri="{FF2B5EF4-FFF2-40B4-BE49-F238E27FC236}">
                    <a16:creationId xmlns:a16="http://schemas.microsoft.com/office/drawing/2014/main" id="{14845DB2-6C68-40A9-AAF1-779E3CBCE21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25350" y="2791706"/>
                <a:ext cx="415928" cy="413604"/>
              </a:xfrm>
              <a:prstGeom prst="rect">
                <a:avLst/>
              </a:prstGeom>
            </p:spPr>
          </p:pic>
        </p:grpSp>
        <p:grpSp>
          <p:nvGrpSpPr>
            <p:cNvPr id="89" name="群組 88">
              <a:extLst>
                <a:ext uri="{FF2B5EF4-FFF2-40B4-BE49-F238E27FC236}">
                  <a16:creationId xmlns:a16="http://schemas.microsoft.com/office/drawing/2014/main" id="{8A721EFA-2E75-43D2-A281-80C82F8434C5}"/>
                </a:ext>
              </a:extLst>
            </p:cNvPr>
            <p:cNvGrpSpPr/>
            <p:nvPr/>
          </p:nvGrpSpPr>
          <p:grpSpPr>
            <a:xfrm>
              <a:off x="8573988" y="2208375"/>
              <a:ext cx="1264923" cy="1264923"/>
              <a:chOff x="8620204" y="2290193"/>
              <a:chExt cx="1264923" cy="1264923"/>
            </a:xfrm>
          </p:grpSpPr>
          <p:pic>
            <p:nvPicPr>
              <p:cNvPr id="90" name="圖片 89">
                <a:extLst>
                  <a:ext uri="{FF2B5EF4-FFF2-40B4-BE49-F238E27FC236}">
                    <a16:creationId xmlns:a16="http://schemas.microsoft.com/office/drawing/2014/main" id="{031A7767-29D8-4154-A1EF-33FBE2BFD84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620204" y="2290193"/>
                <a:ext cx="1264923" cy="1264923"/>
              </a:xfrm>
              <a:prstGeom prst="rect">
                <a:avLst/>
              </a:prstGeom>
            </p:spPr>
          </p:pic>
          <p:sp>
            <p:nvSpPr>
              <p:cNvPr id="91" name="文字方塊 90">
                <a:extLst>
                  <a:ext uri="{FF2B5EF4-FFF2-40B4-BE49-F238E27FC236}">
                    <a16:creationId xmlns:a16="http://schemas.microsoft.com/office/drawing/2014/main" id="{AB89EF17-CC98-45B0-A4F3-09BF0733188F}"/>
                  </a:ext>
                </a:extLst>
              </p:cNvPr>
              <p:cNvSpPr txBox="1"/>
              <p:nvPr/>
            </p:nvSpPr>
            <p:spPr>
              <a:xfrm>
                <a:off x="8801209" y="3254532"/>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92" name="群組 91">
              <a:extLst>
                <a:ext uri="{FF2B5EF4-FFF2-40B4-BE49-F238E27FC236}">
                  <a16:creationId xmlns:a16="http://schemas.microsoft.com/office/drawing/2014/main" id="{8E657B4B-C0EC-41D5-872E-6345BD776EC6}"/>
                </a:ext>
              </a:extLst>
            </p:cNvPr>
            <p:cNvGrpSpPr/>
            <p:nvPr/>
          </p:nvGrpSpPr>
          <p:grpSpPr>
            <a:xfrm>
              <a:off x="8751792" y="4548916"/>
              <a:ext cx="919746" cy="919515"/>
              <a:chOff x="8798008" y="4630734"/>
              <a:chExt cx="919746" cy="919515"/>
            </a:xfrm>
          </p:grpSpPr>
          <p:pic>
            <p:nvPicPr>
              <p:cNvPr id="93" name="圖片 92">
                <a:extLst>
                  <a:ext uri="{FF2B5EF4-FFF2-40B4-BE49-F238E27FC236}">
                    <a16:creationId xmlns:a16="http://schemas.microsoft.com/office/drawing/2014/main" id="{B4F63DB4-E67D-4EAF-8F80-EDE05A19000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98008" y="4630734"/>
                <a:ext cx="919746" cy="917530"/>
              </a:xfrm>
              <a:prstGeom prst="rect">
                <a:avLst/>
              </a:prstGeom>
            </p:spPr>
          </p:pic>
          <p:sp>
            <p:nvSpPr>
              <p:cNvPr id="94" name="文字方塊 93">
                <a:extLst>
                  <a:ext uri="{FF2B5EF4-FFF2-40B4-BE49-F238E27FC236}">
                    <a16:creationId xmlns:a16="http://schemas.microsoft.com/office/drawing/2014/main" id="{97821B2E-B220-4C29-AD77-7698F5A5065C}"/>
                  </a:ext>
                </a:extLst>
              </p:cNvPr>
              <p:cNvSpPr txBox="1"/>
              <p:nvPr/>
            </p:nvSpPr>
            <p:spPr>
              <a:xfrm>
                <a:off x="8801210" y="5326621"/>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95" name="圖片 94">
              <a:extLst>
                <a:ext uri="{FF2B5EF4-FFF2-40B4-BE49-F238E27FC236}">
                  <a16:creationId xmlns:a16="http://schemas.microsoft.com/office/drawing/2014/main" id="{6153E1BF-E83A-426F-9968-0521F833ACE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28091" y="1239325"/>
              <a:ext cx="923521" cy="921295"/>
            </a:xfrm>
            <a:prstGeom prst="rect">
              <a:avLst/>
            </a:prstGeom>
          </p:spPr>
        </p:pic>
        <p:pic>
          <p:nvPicPr>
            <p:cNvPr id="96" name="圖片 95">
              <a:extLst>
                <a:ext uri="{FF2B5EF4-FFF2-40B4-BE49-F238E27FC236}">
                  <a16:creationId xmlns:a16="http://schemas.microsoft.com/office/drawing/2014/main" id="{0F131A26-AD39-4886-A780-05B40FA4992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28685" y="1773219"/>
              <a:ext cx="594713" cy="593280"/>
            </a:xfrm>
            <a:prstGeom prst="rect">
              <a:avLst/>
            </a:prstGeom>
          </p:spPr>
        </p:pic>
        <p:pic>
          <p:nvPicPr>
            <p:cNvPr id="97" name="圖片 96">
              <a:extLst>
                <a:ext uri="{FF2B5EF4-FFF2-40B4-BE49-F238E27FC236}">
                  <a16:creationId xmlns:a16="http://schemas.microsoft.com/office/drawing/2014/main" id="{23A770EF-F257-478E-A760-081EC1B9754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3762" y="3684600"/>
              <a:ext cx="594713" cy="593280"/>
            </a:xfrm>
            <a:prstGeom prst="rect">
              <a:avLst/>
            </a:prstGeom>
          </p:spPr>
        </p:pic>
        <p:pic>
          <p:nvPicPr>
            <p:cNvPr id="98" name="圖片 97">
              <a:extLst>
                <a:ext uri="{FF2B5EF4-FFF2-40B4-BE49-F238E27FC236}">
                  <a16:creationId xmlns:a16="http://schemas.microsoft.com/office/drawing/2014/main" id="{BEAD2124-C922-49F0-BBC8-3A84F903C2B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3762" y="5529384"/>
              <a:ext cx="594713" cy="593280"/>
            </a:xfrm>
            <a:prstGeom prst="rect">
              <a:avLst/>
            </a:prstGeom>
          </p:spPr>
        </p:pic>
        <p:sp>
          <p:nvSpPr>
            <p:cNvPr id="99" name="橢圓 98">
              <a:extLst>
                <a:ext uri="{FF2B5EF4-FFF2-40B4-BE49-F238E27FC236}">
                  <a16:creationId xmlns:a16="http://schemas.microsoft.com/office/drawing/2014/main" id="{EEE15D47-8F7E-4899-9D6C-3BC6B42F3EDB}"/>
                </a:ext>
              </a:extLst>
            </p:cNvPr>
            <p:cNvSpPr/>
            <p:nvPr/>
          </p:nvSpPr>
          <p:spPr>
            <a:xfrm>
              <a:off x="6272961" y="1493712"/>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橢圓 99">
              <a:extLst>
                <a:ext uri="{FF2B5EF4-FFF2-40B4-BE49-F238E27FC236}">
                  <a16:creationId xmlns:a16="http://schemas.microsoft.com/office/drawing/2014/main" id="{5380E9F4-2C3A-4B09-B6CC-6A948165FA0D}"/>
                </a:ext>
              </a:extLst>
            </p:cNvPr>
            <p:cNvSpPr/>
            <p:nvPr/>
          </p:nvSpPr>
          <p:spPr>
            <a:xfrm>
              <a:off x="6277353" y="2036877"/>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01" name="群組 100">
              <a:extLst>
                <a:ext uri="{FF2B5EF4-FFF2-40B4-BE49-F238E27FC236}">
                  <a16:creationId xmlns:a16="http://schemas.microsoft.com/office/drawing/2014/main" id="{975091D4-0A4C-4F01-9C98-0D046FDCE998}"/>
                </a:ext>
              </a:extLst>
            </p:cNvPr>
            <p:cNvGrpSpPr/>
            <p:nvPr/>
          </p:nvGrpSpPr>
          <p:grpSpPr>
            <a:xfrm>
              <a:off x="8628533" y="1081066"/>
              <a:ext cx="1187505" cy="1152668"/>
              <a:chOff x="8674749" y="1028516"/>
              <a:chExt cx="1187505" cy="1152668"/>
            </a:xfrm>
          </p:grpSpPr>
          <p:pic>
            <p:nvPicPr>
              <p:cNvPr id="102" name="圖片 101">
                <a:extLst>
                  <a:ext uri="{FF2B5EF4-FFF2-40B4-BE49-F238E27FC236}">
                    <a16:creationId xmlns:a16="http://schemas.microsoft.com/office/drawing/2014/main" id="{442F277A-C61A-4204-9CF5-CFDB91A738E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674749" y="1028516"/>
                <a:ext cx="1113491" cy="1110808"/>
              </a:xfrm>
              <a:prstGeom prst="rect">
                <a:avLst/>
              </a:prstGeom>
            </p:spPr>
          </p:pic>
          <p:sp>
            <p:nvSpPr>
              <p:cNvPr id="103" name="文字方塊 102">
                <a:extLst>
                  <a:ext uri="{FF2B5EF4-FFF2-40B4-BE49-F238E27FC236}">
                    <a16:creationId xmlns:a16="http://schemas.microsoft.com/office/drawing/2014/main" id="{E790BB43-3BFD-422B-869C-43D45EB1B5E3}"/>
                  </a:ext>
                </a:extLst>
              </p:cNvPr>
              <p:cNvSpPr txBox="1"/>
              <p:nvPr/>
            </p:nvSpPr>
            <p:spPr>
              <a:xfrm>
                <a:off x="8710191" y="1904185"/>
                <a:ext cx="11520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政府教育單位</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cxnSp>
          <p:nvCxnSpPr>
            <p:cNvPr id="105" name="直線單箭頭接點 104">
              <a:extLst>
                <a:ext uri="{FF2B5EF4-FFF2-40B4-BE49-F238E27FC236}">
                  <a16:creationId xmlns:a16="http://schemas.microsoft.com/office/drawing/2014/main" id="{E4AE4517-B6CF-45C6-88EC-0CBA25198391}"/>
                </a:ext>
              </a:extLst>
            </p:cNvPr>
            <p:cNvCxnSpPr/>
            <p:nvPr/>
          </p:nvCxnSpPr>
          <p:spPr>
            <a:xfrm flipV="1">
              <a:off x="6479820" y="2423052"/>
              <a:ext cx="0" cy="576228"/>
            </a:xfrm>
            <a:prstGeom prst="straightConnector1">
              <a:avLst/>
            </a:prstGeom>
            <a:ln w="38100">
              <a:solidFill>
                <a:srgbClr val="FF9933"/>
              </a:solidFill>
              <a:tailEnd type="triangle"/>
            </a:ln>
          </p:spPr>
          <p:style>
            <a:lnRef idx="1">
              <a:schemeClr val="accent4"/>
            </a:lnRef>
            <a:fillRef idx="0">
              <a:schemeClr val="accent4"/>
            </a:fillRef>
            <a:effectRef idx="0">
              <a:schemeClr val="accent4"/>
            </a:effectRef>
            <a:fontRef idx="minor">
              <a:schemeClr val="tx1"/>
            </a:fontRef>
          </p:style>
        </p:cxnSp>
        <p:cxnSp>
          <p:nvCxnSpPr>
            <p:cNvPr id="106" name="直線接點 105">
              <a:extLst>
                <a:ext uri="{FF2B5EF4-FFF2-40B4-BE49-F238E27FC236}">
                  <a16:creationId xmlns:a16="http://schemas.microsoft.com/office/drawing/2014/main" id="{88ABBA5D-593D-4C9B-A6B1-16F45BD9E83D}"/>
                </a:ext>
              </a:extLst>
            </p:cNvPr>
            <p:cNvCxnSpPr/>
            <p:nvPr/>
          </p:nvCxnSpPr>
          <p:spPr>
            <a:xfrm>
              <a:off x="7526401" y="3850444"/>
              <a:ext cx="756693" cy="0"/>
            </a:xfrm>
            <a:prstGeom prst="line">
              <a:avLst/>
            </a:prstGeom>
            <a:ln w="38100">
              <a:solidFill>
                <a:srgbClr val="FF9933"/>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07" name="圖片 106">
              <a:extLst>
                <a:ext uri="{FF2B5EF4-FFF2-40B4-BE49-F238E27FC236}">
                  <a16:creationId xmlns:a16="http://schemas.microsoft.com/office/drawing/2014/main" id="{998028D0-DB92-49D0-AB83-71CBE372D4F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245033" y="2819889"/>
              <a:ext cx="2175465" cy="2149255"/>
            </a:xfrm>
            <a:prstGeom prst="rect">
              <a:avLst/>
            </a:prstGeom>
          </p:spPr>
        </p:pic>
        <p:sp>
          <p:nvSpPr>
            <p:cNvPr id="108" name="文字方塊 107">
              <a:extLst>
                <a:ext uri="{FF2B5EF4-FFF2-40B4-BE49-F238E27FC236}">
                  <a16:creationId xmlns:a16="http://schemas.microsoft.com/office/drawing/2014/main" id="{07426F69-6D0A-4BBB-B326-AE03A6040308}"/>
                </a:ext>
              </a:extLst>
            </p:cNvPr>
            <p:cNvSpPr txBox="1"/>
            <p:nvPr/>
          </p:nvSpPr>
          <p:spPr>
            <a:xfrm>
              <a:off x="5550602" y="5554415"/>
              <a:ext cx="15899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、個資加密</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、去識別化</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、離線存取</a:t>
              </a:r>
            </a:p>
          </p:txBody>
        </p:sp>
        <p:sp>
          <p:nvSpPr>
            <p:cNvPr id="109" name="圓角矩形 108"/>
            <p:cNvSpPr/>
            <p:nvPr/>
          </p:nvSpPr>
          <p:spPr>
            <a:xfrm>
              <a:off x="400983" y="866453"/>
              <a:ext cx="3854744"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教育大數據資料庫</a:t>
              </a:r>
            </a:p>
          </p:txBody>
        </p:sp>
        <p:sp>
          <p:nvSpPr>
            <p:cNvPr id="110" name="圓角矩形 109"/>
            <p:cNvSpPr/>
            <p:nvPr/>
          </p:nvSpPr>
          <p:spPr>
            <a:xfrm>
              <a:off x="4914350" y="870863"/>
              <a:ext cx="3223372"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人才培育、業界加值應用</a:t>
              </a:r>
            </a:p>
          </p:txBody>
        </p:sp>
        <p:sp>
          <p:nvSpPr>
            <p:cNvPr id="111" name="圓角矩形 110"/>
            <p:cNvSpPr/>
            <p:nvPr/>
          </p:nvSpPr>
          <p:spPr>
            <a:xfrm>
              <a:off x="8420807" y="870583"/>
              <a:ext cx="3653718"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邁向適性學習及公平優質教育</a:t>
              </a:r>
            </a:p>
          </p:txBody>
        </p:sp>
      </p:grpSp>
      <p:sp>
        <p:nvSpPr>
          <p:cNvPr id="2" name="標題 1">
            <a:extLst>
              <a:ext uri="{FF2B5EF4-FFF2-40B4-BE49-F238E27FC236}">
                <a16:creationId xmlns:a16="http://schemas.microsoft.com/office/drawing/2014/main" id="{4B9153E2-CFB5-45C4-9A80-680FBD3C4630}"/>
              </a:ext>
            </a:extLst>
          </p:cNvPr>
          <p:cNvSpPr>
            <a:spLocks noGrp="1"/>
          </p:cNvSpPr>
          <p:nvPr>
            <p:ph type="title"/>
          </p:nvPr>
        </p:nvSpPr>
        <p:spPr/>
        <p:txBody>
          <a:bodyPr>
            <a:normAutofit fontScale="90000"/>
          </a:bodyPr>
          <a:lstStyle/>
          <a:p>
            <a:r>
              <a:rPr lang="zh-TW" altLang="en-US" dirty="0"/>
              <a:t>教育大數據分析計畫架構</a:t>
            </a:r>
          </a:p>
        </p:txBody>
      </p:sp>
      <p:sp>
        <p:nvSpPr>
          <p:cNvPr id="4" name="投影片編號版面配置區 3">
            <a:extLst>
              <a:ext uri="{FF2B5EF4-FFF2-40B4-BE49-F238E27FC236}">
                <a16:creationId xmlns:a16="http://schemas.microsoft.com/office/drawing/2014/main" id="{2E9EA894-ED7B-4B72-A561-A13842ECA74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172967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C4A9AC4-9CEB-12E1-FDD3-544003713BF2}"/>
              </a:ext>
            </a:extLst>
          </p:cNvPr>
          <p:cNvSpPr txBox="1"/>
          <p:nvPr/>
        </p:nvSpPr>
        <p:spPr>
          <a:xfrm>
            <a:off x="0" y="72749"/>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大數據分析提供學生個人化學習路徑</a:t>
            </a:r>
          </a:p>
        </p:txBody>
      </p:sp>
      <p:sp>
        <p:nvSpPr>
          <p:cNvPr id="3" name="投影片編號版面配置區 2">
            <a:extLst>
              <a:ext uri="{FF2B5EF4-FFF2-40B4-BE49-F238E27FC236}">
                <a16:creationId xmlns:a16="http://schemas.microsoft.com/office/drawing/2014/main" id="{39599EF5-359E-4F05-8918-4CF7B9EE23C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24" name="圖片 23">
            <a:extLst>
              <a:ext uri="{FF2B5EF4-FFF2-40B4-BE49-F238E27FC236}">
                <a16:creationId xmlns:a16="http://schemas.microsoft.com/office/drawing/2014/main" id="{024A34BC-B9A1-0711-BFE2-DCEFC29D7ED9}"/>
              </a:ext>
            </a:extLst>
          </p:cNvPr>
          <p:cNvPicPr>
            <a:picLocks noChangeAspect="1"/>
          </p:cNvPicPr>
          <p:nvPr/>
        </p:nvPicPr>
        <p:blipFill rotWithShape="1">
          <a:blip r:embed="rId2">
            <a:extLst>
              <a:ext uri="{28A0092B-C50C-407E-A947-70E740481C1C}">
                <a14:useLocalDpi xmlns:a14="http://schemas.microsoft.com/office/drawing/2010/main" val="0"/>
              </a:ext>
            </a:extLst>
          </a:blip>
          <a:srcRect b="4535"/>
          <a:stretch/>
        </p:blipFill>
        <p:spPr>
          <a:xfrm>
            <a:off x="8280770" y="2430000"/>
            <a:ext cx="3270304" cy="4428000"/>
          </a:xfrm>
          <a:prstGeom prst="rect">
            <a:avLst/>
          </a:prstGeom>
        </p:spPr>
      </p:pic>
      <p:pic>
        <p:nvPicPr>
          <p:cNvPr id="25" name="圖片 24">
            <a:extLst>
              <a:ext uri="{FF2B5EF4-FFF2-40B4-BE49-F238E27FC236}">
                <a16:creationId xmlns:a16="http://schemas.microsoft.com/office/drawing/2014/main" id="{C8E0377A-28FD-CD14-ACDD-65F003B3924C}"/>
              </a:ext>
            </a:extLst>
          </p:cNvPr>
          <p:cNvPicPr>
            <a:picLocks noChangeAspect="1"/>
          </p:cNvPicPr>
          <p:nvPr/>
        </p:nvPicPr>
        <p:blipFill rotWithShape="1">
          <a:blip r:embed="rId3">
            <a:extLst>
              <a:ext uri="{28A0092B-C50C-407E-A947-70E740481C1C}">
                <a14:useLocalDpi xmlns:a14="http://schemas.microsoft.com/office/drawing/2010/main" val="0"/>
              </a:ext>
            </a:extLst>
          </a:blip>
          <a:srcRect t="680" b="4169"/>
          <a:stretch/>
        </p:blipFill>
        <p:spPr>
          <a:xfrm>
            <a:off x="4484989" y="2430000"/>
            <a:ext cx="3194183" cy="4428000"/>
          </a:xfrm>
          <a:prstGeom prst="rect">
            <a:avLst/>
          </a:prstGeom>
        </p:spPr>
      </p:pic>
      <p:pic>
        <p:nvPicPr>
          <p:cNvPr id="26" name="圖片 25">
            <a:extLst>
              <a:ext uri="{FF2B5EF4-FFF2-40B4-BE49-F238E27FC236}">
                <a16:creationId xmlns:a16="http://schemas.microsoft.com/office/drawing/2014/main" id="{AF07B685-8572-0292-A353-B501021B0D78}"/>
              </a:ext>
            </a:extLst>
          </p:cNvPr>
          <p:cNvPicPr>
            <a:picLocks noChangeAspect="1"/>
          </p:cNvPicPr>
          <p:nvPr/>
        </p:nvPicPr>
        <p:blipFill rotWithShape="1">
          <a:blip r:embed="rId4">
            <a:extLst>
              <a:ext uri="{28A0092B-C50C-407E-A947-70E740481C1C}">
                <a14:useLocalDpi xmlns:a14="http://schemas.microsoft.com/office/drawing/2010/main" val="0"/>
              </a:ext>
            </a:extLst>
          </a:blip>
          <a:srcRect b="3991"/>
          <a:stretch/>
        </p:blipFill>
        <p:spPr>
          <a:xfrm>
            <a:off x="621262" y="2430000"/>
            <a:ext cx="3242465" cy="4428000"/>
          </a:xfrm>
          <a:prstGeom prst="rect">
            <a:avLst/>
          </a:prstGeom>
        </p:spPr>
      </p:pic>
      <p:sp>
        <p:nvSpPr>
          <p:cNvPr id="27" name="矩形: 圓角 11">
            <a:extLst>
              <a:ext uri="{FF2B5EF4-FFF2-40B4-BE49-F238E27FC236}">
                <a16:creationId xmlns:a16="http://schemas.microsoft.com/office/drawing/2014/main" id="{103438D8-58A1-A64A-4B7E-E64C485D325F}"/>
              </a:ext>
            </a:extLst>
          </p:cNvPr>
          <p:cNvSpPr/>
          <p:nvPr/>
        </p:nvSpPr>
        <p:spPr>
          <a:xfrm>
            <a:off x="611429" y="237243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甲生（高能力）</a:t>
            </a:r>
          </a:p>
        </p:txBody>
      </p:sp>
      <p:sp>
        <p:nvSpPr>
          <p:cNvPr id="28" name="矩形: 圓角 16">
            <a:extLst>
              <a:ext uri="{FF2B5EF4-FFF2-40B4-BE49-F238E27FC236}">
                <a16:creationId xmlns:a16="http://schemas.microsoft.com/office/drawing/2014/main" id="{2F709F29-4F5B-2B1F-0871-715DD6C55F23}"/>
              </a:ext>
            </a:extLst>
          </p:cNvPr>
          <p:cNvSpPr/>
          <p:nvPr/>
        </p:nvSpPr>
        <p:spPr>
          <a:xfrm>
            <a:off x="4437071" y="2373871"/>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乙生（中能力）</a:t>
            </a:r>
          </a:p>
        </p:txBody>
      </p:sp>
      <p:sp>
        <p:nvSpPr>
          <p:cNvPr id="29" name="矩形: 圓角 17">
            <a:extLst>
              <a:ext uri="{FF2B5EF4-FFF2-40B4-BE49-F238E27FC236}">
                <a16:creationId xmlns:a16="http://schemas.microsoft.com/office/drawing/2014/main" id="{FBDB0020-0E16-5CB7-DA4E-E8CE9D805DDC}"/>
              </a:ext>
            </a:extLst>
          </p:cNvPr>
          <p:cNvSpPr/>
          <p:nvPr/>
        </p:nvSpPr>
        <p:spPr>
          <a:xfrm>
            <a:off x="8269984" y="237243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丙生（低能力）</a:t>
            </a:r>
          </a:p>
        </p:txBody>
      </p:sp>
      <p:sp>
        <p:nvSpPr>
          <p:cNvPr id="50" name="矩形 49"/>
          <p:cNvSpPr/>
          <p:nvPr/>
        </p:nvSpPr>
        <p:spPr>
          <a:xfrm>
            <a:off x="436007" y="1010128"/>
            <a:ext cx="11223472" cy="1990288"/>
          </a:xfrm>
          <a:prstGeom prst="rect">
            <a:avLst/>
          </a:prstGeom>
        </p:spPr>
        <p:txBody>
          <a:bodyPr wrap="square">
            <a:spAutoFit/>
          </a:bodyPr>
          <a:lstStyle/>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建置</a:t>
            </a:r>
            <a:r>
              <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AI</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數位學習平台教育部因材網，應用大數據分析學生</a:t>
            </a:r>
            <a:r>
              <a:rPr kumimoji="0" lang="zh-TW"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rPr>
              <a:t>不同學習弱點</a:t>
            </a:r>
            <a:endParaRPr kumimoji="0" lang="en-US" altLang="zh-TW"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endParaRPr>
          </a:p>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類似</a:t>
            </a:r>
            <a:r>
              <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Google</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地圖一般，提供學生</a:t>
            </a:r>
            <a:r>
              <a:rPr kumimoji="0" lang="zh-TW"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rPr>
              <a:t>專屬的學習路徑</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，讓學習更有效</a:t>
            </a:r>
          </a:p>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endPar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endParaRPr>
          </a:p>
        </p:txBody>
      </p:sp>
    </p:spTree>
    <p:extLst>
      <p:ext uri="{BB962C8B-B14F-4D97-AF65-F5344CB8AC3E}">
        <p14:creationId xmlns:p14="http://schemas.microsoft.com/office/powerpoint/2010/main" val="3169922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5">
            <a:extLst>
              <a:ext uri="{FF2B5EF4-FFF2-40B4-BE49-F238E27FC236}">
                <a16:creationId xmlns:a16="http://schemas.microsoft.com/office/drawing/2014/main" id="{BE78DAE1-4547-4CBD-80E8-7082AAE047DB}"/>
              </a:ext>
            </a:extLst>
          </p:cNvPr>
          <p:cNvSpPr/>
          <p:nvPr/>
        </p:nvSpPr>
        <p:spPr>
          <a:xfrm>
            <a:off x="6989774" y="1024735"/>
            <a:ext cx="4935526" cy="5600653"/>
          </a:xfrm>
          <a:prstGeom prst="roundRect">
            <a:avLst>
              <a:gd name="adj" fmla="val 4913"/>
            </a:avLst>
          </a:prstGeom>
          <a:solidFill>
            <a:srgbClr val="E7E6E6"/>
          </a:solid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4E541624-EF65-414A-AB2C-E01459E18EAF}"/>
              </a:ext>
            </a:extLst>
          </p:cNvPr>
          <p:cNvSpPr>
            <a:spLocks noGrp="1"/>
          </p:cNvSpPr>
          <p:nvPr>
            <p:ph type="title"/>
          </p:nvPr>
        </p:nvSpPr>
        <p:spPr/>
        <p:txBody>
          <a:bodyPr>
            <a:normAutofit fontScale="90000"/>
          </a:bodyPr>
          <a:lstStyle/>
          <a:p>
            <a:r>
              <a:rPr lang="zh-TW" altLang="en-US" dirty="0"/>
              <a:t>教育部中小學數位教學指引（草案）</a:t>
            </a:r>
          </a:p>
        </p:txBody>
      </p:sp>
      <p:sp>
        <p:nvSpPr>
          <p:cNvPr id="4" name="投影片編號版面配置區 3">
            <a:extLst>
              <a:ext uri="{FF2B5EF4-FFF2-40B4-BE49-F238E27FC236}">
                <a16:creationId xmlns:a16="http://schemas.microsoft.com/office/drawing/2014/main" id="{B9A698F5-7B8A-4499-8C92-44EF6F16819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266700" y="1024735"/>
            <a:ext cx="6527897" cy="5600653"/>
          </a:xfrm>
          <a:prstGeom prst="roundRect">
            <a:avLst>
              <a:gd name="adj" fmla="val 491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壹、數位學習趨勢</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貳、三個重要概念：數位素養、數位學習與數位教學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一、數位素養</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二、數位學習</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三、數位教學</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參、教師數位教學實務</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一、教師數位教學的階段與進展</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二、數位教學設計的重要考量</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三、適性化的數位教學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四、家庭支持、家長溝通與協作</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五、教師數位教學專業發展的建議</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肆、支持系統</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伍、示例篇 </a:t>
            </a:r>
          </a:p>
        </p:txBody>
      </p:sp>
      <p:pic>
        <p:nvPicPr>
          <p:cNvPr id="3" name="圖片 2">
            <a:extLst>
              <a:ext uri="{FF2B5EF4-FFF2-40B4-BE49-F238E27FC236}">
                <a16:creationId xmlns:a16="http://schemas.microsoft.com/office/drawing/2014/main" id="{52808382-9981-487B-89F8-AFF42B8BD898}"/>
              </a:ext>
            </a:extLst>
          </p:cNvPr>
          <p:cNvPicPr>
            <a:picLocks noChangeAspect="1"/>
          </p:cNvPicPr>
          <p:nvPr/>
        </p:nvPicPr>
        <p:blipFill rotWithShape="1">
          <a:blip r:embed="rId2"/>
          <a:srcRect t="21684" r="4577" b="26280"/>
          <a:stretch/>
        </p:blipFill>
        <p:spPr>
          <a:xfrm>
            <a:off x="6989774" y="2040748"/>
            <a:ext cx="4935526" cy="3568625"/>
          </a:xfrm>
          <a:prstGeom prst="rect">
            <a:avLst/>
          </a:prstGeom>
        </p:spPr>
      </p:pic>
    </p:spTree>
    <p:extLst>
      <p:ext uri="{BB962C8B-B14F-4D97-AF65-F5344CB8AC3E}">
        <p14:creationId xmlns:p14="http://schemas.microsoft.com/office/powerpoint/2010/main" val="32938566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p:txBody>
          <a:bodyPr>
            <a:normAutofit fontScale="90000"/>
          </a:bodyPr>
          <a:lstStyle/>
          <a:p>
            <a:r>
              <a:rPr lang="zh-TW" altLang="en-US" dirty="0"/>
              <a:t>數位素養培訓</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3" name="圖片 12">
            <a:extLst>
              <a:ext uri="{FF2B5EF4-FFF2-40B4-BE49-F238E27FC236}">
                <a16:creationId xmlns:a16="http://schemas.microsoft.com/office/drawing/2014/main" id="{4CD6731F-5001-423C-A279-21A15894F84B}"/>
              </a:ext>
            </a:extLst>
          </p:cNvPr>
          <p:cNvPicPr>
            <a:picLocks noChangeAspect="1"/>
          </p:cNvPicPr>
          <p:nvPr/>
        </p:nvPicPr>
        <p:blipFill>
          <a:blip r:embed="rId2"/>
          <a:stretch>
            <a:fillRect/>
          </a:stretch>
        </p:blipFill>
        <p:spPr>
          <a:xfrm>
            <a:off x="1919513" y="3302080"/>
            <a:ext cx="8111178" cy="3296242"/>
          </a:xfrm>
          <a:prstGeom prst="roundRect">
            <a:avLst>
              <a:gd name="adj" fmla="val 5726"/>
            </a:avLst>
          </a:prstGeom>
          <a:ln w="28575">
            <a:solidFill>
              <a:srgbClr val="E7E6E6"/>
            </a:solidFill>
          </a:ln>
        </p:spPr>
      </p:pic>
      <p:sp>
        <p:nvSpPr>
          <p:cNvPr id="11" name="矩形: 圓角 10">
            <a:extLst>
              <a:ext uri="{FF2B5EF4-FFF2-40B4-BE49-F238E27FC236}">
                <a16:creationId xmlns:a16="http://schemas.microsoft.com/office/drawing/2014/main" id="{9A23E58B-6916-4C3B-AE23-A676B5361495}"/>
              </a:ext>
            </a:extLst>
          </p:cNvPr>
          <p:cNvSpPr/>
          <p:nvPr/>
        </p:nvSpPr>
        <p:spPr>
          <a:xfrm>
            <a:off x="2174816" y="1091706"/>
            <a:ext cx="9232630"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開發資訊素養與倫理教學資源、線上遊戲教材、辦理教案徵件競賽、培育種子教師、推動基地學校。</a:t>
            </a:r>
          </a:p>
        </p:txBody>
      </p:sp>
      <p:sp>
        <p:nvSpPr>
          <p:cNvPr id="6" name="圓角矩形 5"/>
          <p:cNvSpPr/>
          <p:nvPr/>
        </p:nvSpPr>
        <p:spPr>
          <a:xfrm>
            <a:off x="577254" y="1294631"/>
            <a:ext cx="1597562" cy="758913"/>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教師教學</a:t>
            </a:r>
          </a:p>
        </p:txBody>
      </p:sp>
      <p:sp>
        <p:nvSpPr>
          <p:cNvPr id="23" name="矩形: 圓角 10">
            <a:extLst>
              <a:ext uri="{FF2B5EF4-FFF2-40B4-BE49-F238E27FC236}">
                <a16:creationId xmlns:a16="http://schemas.microsoft.com/office/drawing/2014/main" id="{9A23E58B-6916-4C3B-AE23-A676B5361495}"/>
              </a:ext>
            </a:extLst>
          </p:cNvPr>
          <p:cNvSpPr/>
          <p:nvPr/>
        </p:nvSpPr>
        <p:spPr>
          <a:xfrm>
            <a:off x="2174816" y="2457706"/>
            <a:ext cx="8669212"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建置維護中小學網路及素養認知網</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(E-Teacher)</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a:t>
            </a:r>
          </a:p>
        </p:txBody>
      </p:sp>
      <p:sp>
        <p:nvSpPr>
          <p:cNvPr id="24" name="圓角矩形 23"/>
          <p:cNvSpPr/>
          <p:nvPr/>
        </p:nvSpPr>
        <p:spPr>
          <a:xfrm>
            <a:off x="607272" y="2457706"/>
            <a:ext cx="1567544" cy="669922"/>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資源平臺</a:t>
            </a:r>
          </a:p>
        </p:txBody>
      </p:sp>
      <p:sp>
        <p:nvSpPr>
          <p:cNvPr id="3" name="矩形 2">
            <a:extLst>
              <a:ext uri="{FF2B5EF4-FFF2-40B4-BE49-F238E27FC236}">
                <a16:creationId xmlns:a16="http://schemas.microsoft.com/office/drawing/2014/main" id="{E559AA81-0B73-4759-B38C-119031280CD5}"/>
              </a:ext>
            </a:extLst>
          </p:cNvPr>
          <p:cNvSpPr/>
          <p:nvPr/>
        </p:nvSpPr>
        <p:spPr>
          <a:xfrm>
            <a:off x="2100388" y="6356350"/>
            <a:ext cx="279095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https://eteacher.edu.tw/</a:t>
            </a:r>
          </a:p>
        </p:txBody>
      </p:sp>
    </p:spTree>
    <p:extLst>
      <p:ext uri="{BB962C8B-B14F-4D97-AF65-F5344CB8AC3E}">
        <p14:creationId xmlns:p14="http://schemas.microsoft.com/office/powerpoint/2010/main" val="4069500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E81353-1A77-4F6B-A05F-C05E0DAA2B48}"/>
              </a:ext>
            </a:extLst>
          </p:cNvPr>
          <p:cNvSpPr>
            <a:spLocks noGrp="1"/>
          </p:cNvSpPr>
          <p:nvPr>
            <p:ph type="title"/>
          </p:nvPr>
        </p:nvSpPr>
        <p:spPr/>
        <p:txBody>
          <a:bodyPr>
            <a:normAutofit fontScale="90000"/>
          </a:bodyPr>
          <a:lstStyle/>
          <a:p>
            <a:r>
              <a:rPr lang="zh-TW" altLang="en-US" dirty="0"/>
              <a:t>科技輔助自主學習教學模式</a:t>
            </a:r>
          </a:p>
        </p:txBody>
      </p:sp>
      <p:sp>
        <p:nvSpPr>
          <p:cNvPr id="4" name="投影片編號版面配置區 3">
            <a:extLst>
              <a:ext uri="{FF2B5EF4-FFF2-40B4-BE49-F238E27FC236}">
                <a16:creationId xmlns:a16="http://schemas.microsoft.com/office/drawing/2014/main" id="{35D7AE59-18C2-4CBC-8BD2-2F763116D56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1" name="矩形: 圓角 4">
            <a:extLst>
              <a:ext uri="{FF2B5EF4-FFF2-40B4-BE49-F238E27FC236}">
                <a16:creationId xmlns:a16="http://schemas.microsoft.com/office/drawing/2014/main" id="{00182C33-E443-4C39-A56D-931231AC1874}"/>
              </a:ext>
            </a:extLst>
          </p:cNvPr>
          <p:cNvSpPr/>
          <p:nvPr/>
        </p:nvSpPr>
        <p:spPr>
          <a:xfrm>
            <a:off x="550363" y="89659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學生自學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學生於學習平臺觀看教學影片、做練習題與回答老師提問進行「自學」，並發現個人的難點錯誤。</a:t>
            </a:r>
          </a:p>
        </p:txBody>
      </p:sp>
      <p:sp>
        <p:nvSpPr>
          <p:cNvPr id="12" name="等腰三角形 11">
            <a:extLst>
              <a:ext uri="{FF2B5EF4-FFF2-40B4-BE49-F238E27FC236}">
                <a16:creationId xmlns:a16="http://schemas.microsoft.com/office/drawing/2014/main" id="{1A0822B3-7475-4B37-9519-67A4A5AED221}"/>
              </a:ext>
            </a:extLst>
          </p:cNvPr>
          <p:cNvSpPr/>
          <p:nvPr/>
        </p:nvSpPr>
        <p:spPr>
          <a:xfrm rot="5400000">
            <a:off x="-35720" y="126481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4065" y="1657950"/>
            <a:ext cx="5605780" cy="4288036"/>
          </a:xfrm>
          <a:prstGeom prst="roundRect">
            <a:avLst>
              <a:gd name="adj" fmla="val 2854"/>
            </a:avLst>
          </a:prstGeom>
          <a:ln w="28575">
            <a:solidFill>
              <a:srgbClr val="E7E6E6"/>
            </a:solidFill>
          </a:ln>
        </p:spPr>
      </p:pic>
      <p:sp>
        <p:nvSpPr>
          <p:cNvPr id="20" name="矩形: 圓角 4">
            <a:extLst>
              <a:ext uri="{FF2B5EF4-FFF2-40B4-BE49-F238E27FC236}">
                <a16:creationId xmlns:a16="http://schemas.microsoft.com/office/drawing/2014/main" id="{00182C33-E443-4C39-A56D-931231AC1874}"/>
              </a:ext>
            </a:extLst>
          </p:cNvPr>
          <p:cNvSpPr/>
          <p:nvPr/>
        </p:nvSpPr>
        <p:spPr>
          <a:xfrm>
            <a:off x="550363" y="2406217"/>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組內共學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小組成員利用學習平臺中，老師指派討論內容進行觀點分享、討論達到小組共識。</a:t>
            </a:r>
          </a:p>
        </p:txBody>
      </p:sp>
      <p:sp>
        <p:nvSpPr>
          <p:cNvPr id="21" name="等腰三角形 20">
            <a:extLst>
              <a:ext uri="{FF2B5EF4-FFF2-40B4-BE49-F238E27FC236}">
                <a16:creationId xmlns:a16="http://schemas.microsoft.com/office/drawing/2014/main" id="{1A0822B3-7475-4B37-9519-67A4A5AED221}"/>
              </a:ext>
            </a:extLst>
          </p:cNvPr>
          <p:cNvSpPr/>
          <p:nvPr/>
        </p:nvSpPr>
        <p:spPr>
          <a:xfrm rot="5400000">
            <a:off x="-35720" y="27744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2" name="矩形: 圓角 4">
            <a:extLst>
              <a:ext uri="{FF2B5EF4-FFF2-40B4-BE49-F238E27FC236}">
                <a16:creationId xmlns:a16="http://schemas.microsoft.com/office/drawing/2014/main" id="{00182C33-E443-4C39-A56D-931231AC1874}"/>
              </a:ext>
            </a:extLst>
          </p:cNvPr>
          <p:cNvSpPr/>
          <p:nvPr/>
        </p:nvSpPr>
        <p:spPr>
          <a:xfrm>
            <a:off x="550363" y="3915835"/>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組間互學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各小組將討論結果上傳大屏或學習平臺進行小組發表並與其他小組成員互動、釋疑。</a:t>
            </a:r>
          </a:p>
        </p:txBody>
      </p:sp>
      <p:sp>
        <p:nvSpPr>
          <p:cNvPr id="23" name="等腰三角形 22">
            <a:extLst>
              <a:ext uri="{FF2B5EF4-FFF2-40B4-BE49-F238E27FC236}">
                <a16:creationId xmlns:a16="http://schemas.microsoft.com/office/drawing/2014/main" id="{1A0822B3-7475-4B37-9519-67A4A5AED221}"/>
              </a:ext>
            </a:extLst>
          </p:cNvPr>
          <p:cNvSpPr/>
          <p:nvPr/>
        </p:nvSpPr>
        <p:spPr>
          <a:xfrm rot="5400000">
            <a:off x="-35720" y="428404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4" name="矩形: 圓角 4">
            <a:extLst>
              <a:ext uri="{FF2B5EF4-FFF2-40B4-BE49-F238E27FC236}">
                <a16:creationId xmlns:a16="http://schemas.microsoft.com/office/drawing/2014/main" id="{00182C33-E443-4C39-A56D-931231AC1874}"/>
              </a:ext>
            </a:extLst>
          </p:cNvPr>
          <p:cNvSpPr/>
          <p:nvPr/>
        </p:nvSpPr>
        <p:spPr>
          <a:xfrm>
            <a:off x="550363" y="5425454"/>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教師導學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教師利用學生的學習結果，進行難點、概念總結與反思。</a:t>
            </a:r>
          </a:p>
        </p:txBody>
      </p:sp>
      <p:sp>
        <p:nvSpPr>
          <p:cNvPr id="25" name="等腰三角形 24">
            <a:extLst>
              <a:ext uri="{FF2B5EF4-FFF2-40B4-BE49-F238E27FC236}">
                <a16:creationId xmlns:a16="http://schemas.microsoft.com/office/drawing/2014/main" id="{1A0822B3-7475-4B37-9519-67A4A5AED221}"/>
              </a:ext>
            </a:extLst>
          </p:cNvPr>
          <p:cNvSpPr/>
          <p:nvPr/>
        </p:nvSpPr>
        <p:spPr>
          <a:xfrm rot="5400000">
            <a:off x="-35720" y="579366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2617191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7783F7-A69B-4E2C-8F1C-29697C25C39C}"/>
              </a:ext>
            </a:extLst>
          </p:cNvPr>
          <p:cNvSpPr>
            <a:spLocks noGrp="1"/>
          </p:cNvSpPr>
          <p:nvPr>
            <p:ph type="title"/>
          </p:nvPr>
        </p:nvSpPr>
        <p:spPr>
          <a:xfrm>
            <a:off x="192505" y="60470"/>
            <a:ext cx="11806990" cy="678366"/>
          </a:xfrm>
        </p:spPr>
        <p:txBody>
          <a:bodyPr>
            <a:noAutofit/>
          </a:bodyPr>
          <a:lstStyle/>
          <a:p>
            <a:r>
              <a:rPr lang="zh-TW" altLang="en-US" sz="3600" dirty="0"/>
              <a:t>教科文組織</a:t>
            </a:r>
            <a:r>
              <a:rPr lang="en-US" altLang="zh-TW" sz="3600" dirty="0"/>
              <a:t>2019</a:t>
            </a:r>
            <a:r>
              <a:rPr lang="zh-TW" altLang="en-US" sz="3600" dirty="0"/>
              <a:t>年首度發表關於人工智慧與教育的共識</a:t>
            </a:r>
          </a:p>
        </p:txBody>
      </p:sp>
      <p:sp>
        <p:nvSpPr>
          <p:cNvPr id="3" name="內容版面配置區 2">
            <a:extLst>
              <a:ext uri="{FF2B5EF4-FFF2-40B4-BE49-F238E27FC236}">
                <a16:creationId xmlns:a16="http://schemas.microsoft.com/office/drawing/2014/main" id="{917B3557-0510-4693-BEBB-99647B1CB2BA}"/>
              </a:ext>
            </a:extLst>
          </p:cNvPr>
          <p:cNvSpPr>
            <a:spLocks noGrp="1"/>
          </p:cNvSpPr>
          <p:nvPr>
            <p:ph idx="1"/>
          </p:nvPr>
        </p:nvSpPr>
        <p:spPr>
          <a:xfrm>
            <a:off x="141324" y="1845941"/>
            <a:ext cx="11858171" cy="3935005"/>
          </a:xfrm>
        </p:spPr>
        <p:txBody>
          <a:bodyPr anchor="t">
            <a:normAutofit/>
          </a:bodyPr>
          <a:lstStyle/>
          <a:p>
            <a:pPr>
              <a:lnSpc>
                <a:spcPct val="150000"/>
              </a:lnSpc>
            </a:pPr>
            <a:r>
              <a:rPr lang="zh-TW" altLang="en-US" sz="2400" dirty="0"/>
              <a:t>在益處明顯大於風險的情況下支持開發以</a:t>
            </a:r>
            <a:r>
              <a:rPr lang="zh-TW" altLang="en-US" sz="2400" u="sng" dirty="0">
                <a:solidFill>
                  <a:srgbClr val="EE4C3C"/>
                </a:solidFill>
              </a:rPr>
              <a:t>人工智慧技術為基礎的教育和培訓新模式，並藉助人工智慧工具提供個性化終身學習系統</a:t>
            </a:r>
            <a:r>
              <a:rPr lang="zh-TW" altLang="en-US" sz="2400" dirty="0"/>
              <a:t>，實現人人皆學、處處能學、時時可學。</a:t>
            </a:r>
          </a:p>
        </p:txBody>
      </p:sp>
      <p:sp>
        <p:nvSpPr>
          <p:cNvPr id="22" name="投影片編號版面配置區 21">
            <a:extLst>
              <a:ext uri="{FF2B5EF4-FFF2-40B4-BE49-F238E27FC236}">
                <a16:creationId xmlns:a16="http://schemas.microsoft.com/office/drawing/2014/main" id="{6A6EA7EF-B5DE-4C3C-8DCF-AB506930FA6E}"/>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15" name="群組 14">
            <a:extLst>
              <a:ext uri="{FF2B5EF4-FFF2-40B4-BE49-F238E27FC236}">
                <a16:creationId xmlns:a16="http://schemas.microsoft.com/office/drawing/2014/main" id="{4FF3E429-C9D3-4269-89A5-82FCBA94AAC6}"/>
              </a:ext>
            </a:extLst>
          </p:cNvPr>
          <p:cNvGrpSpPr/>
          <p:nvPr/>
        </p:nvGrpSpPr>
        <p:grpSpPr>
          <a:xfrm>
            <a:off x="7074243" y="3150961"/>
            <a:ext cx="4723958" cy="3773714"/>
            <a:chOff x="8153402" y="2768852"/>
            <a:chExt cx="3794153" cy="2888170"/>
          </a:xfrm>
        </p:grpSpPr>
        <p:pic>
          <p:nvPicPr>
            <p:cNvPr id="9" name="圖片 8">
              <a:extLst>
                <a:ext uri="{FF2B5EF4-FFF2-40B4-BE49-F238E27FC236}">
                  <a16:creationId xmlns:a16="http://schemas.microsoft.com/office/drawing/2014/main" id="{64117582-D69C-4102-9606-13C04462DC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53402" y="2768852"/>
              <a:ext cx="3794153" cy="2091072"/>
            </a:xfrm>
            <a:prstGeom prst="roundRect">
              <a:avLst>
                <a:gd name="adj" fmla="val 3826"/>
              </a:avLst>
            </a:prstGeom>
            <a:ln w="28575">
              <a:solidFill>
                <a:srgbClr val="E7E6E6"/>
              </a:solidFill>
            </a:ln>
          </p:spPr>
        </p:pic>
        <p:sp>
          <p:nvSpPr>
            <p:cNvPr id="10" name="矩形 9">
              <a:extLst>
                <a:ext uri="{FF2B5EF4-FFF2-40B4-BE49-F238E27FC236}">
                  <a16:creationId xmlns:a16="http://schemas.microsoft.com/office/drawing/2014/main" id="{E52B82B9-4B9D-4B89-BB0D-F45E46BB7734}"/>
                </a:ext>
              </a:extLst>
            </p:cNvPr>
            <p:cNvSpPr/>
            <p:nvPr/>
          </p:nvSpPr>
          <p:spPr>
            <a:xfrm>
              <a:off x="8153402" y="5010691"/>
              <a:ext cx="379415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a:sym typeface="Arial"/>
                  <a:hlinkClick r:id="rId3">
                    <a:extLst>
                      <a:ext uri="{A12FA001-AC4F-418D-AE19-62706E023703}">
                        <ahyp:hlinkClr xmlns:ahyp="http://schemas.microsoft.com/office/drawing/2018/hyperlinkcolor" val="tx"/>
                      </a:ext>
                    </a:extLst>
                  </a:hlinkClick>
                </a:rPr>
                <a:t>https://zh.unesco.org/news/jiao-ke-wen-zu-zhi-fa-biao-shou-ge-guan-yu-ren-gong-zhi-neng-yu-jiao-yu-gong-shi</a:t>
              </a:r>
              <a:endParaRPr kumimoji="0" lang="zh-TW" altLang="en-US" sz="1200" b="0" i="0" u="none" strike="noStrike" kern="1200" cap="none" spc="0" normalizeH="0" baseline="0" noProof="0" dirty="0">
                <a:ln>
                  <a:noFill/>
                </a:ln>
                <a:solidFill>
                  <a:prstClr val="black"/>
                </a:solidFill>
                <a:effectLst/>
                <a:uLnTx/>
                <a:uFillTx/>
                <a:latin typeface="微軟正黑體"/>
                <a:ea typeface="微軟正黑體"/>
                <a:cs typeface="+mn-cs"/>
              </a:endParaRPr>
            </a:p>
          </p:txBody>
        </p:sp>
      </p:grpSp>
      <p:sp>
        <p:nvSpPr>
          <p:cNvPr id="13" name="矩形: 圓角 12">
            <a:extLst>
              <a:ext uri="{FF2B5EF4-FFF2-40B4-BE49-F238E27FC236}">
                <a16:creationId xmlns:a16="http://schemas.microsoft.com/office/drawing/2014/main" id="{76EDB0DE-8249-45BC-843C-792D48789EFC}"/>
              </a:ext>
            </a:extLst>
          </p:cNvPr>
          <p:cNvSpPr/>
          <p:nvPr/>
        </p:nvSpPr>
        <p:spPr>
          <a:xfrm>
            <a:off x="2679032" y="1139030"/>
            <a:ext cx="6833936" cy="532638"/>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a:ea typeface="微軟正黑體"/>
                <a:cs typeface="+mn-cs"/>
                <a:sym typeface="Arial"/>
              </a:rPr>
              <a:t>教科文組織會員國政府及其他利益攸關方的建議</a:t>
            </a:r>
            <a:endPar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11" name="內容版面配置區 2">
            <a:extLst>
              <a:ext uri="{FF2B5EF4-FFF2-40B4-BE49-F238E27FC236}">
                <a16:creationId xmlns:a16="http://schemas.microsoft.com/office/drawing/2014/main" id="{917B3557-0510-4693-BEBB-99647B1CB2BA}"/>
              </a:ext>
            </a:extLst>
          </p:cNvPr>
          <p:cNvSpPr txBox="1">
            <a:spLocks/>
          </p:cNvSpPr>
          <p:nvPr/>
        </p:nvSpPr>
        <p:spPr>
          <a:xfrm>
            <a:off x="141324" y="3201761"/>
            <a:ext cx="6804120" cy="33033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TW" altLang="en-US" sz="3200" b="1" kern="1200" dirty="0">
                <a:solidFill>
                  <a:schemeClr val="tx1"/>
                </a:solidFill>
                <a:latin typeface="微軟正黑體" panose="020B0604030504040204" pitchFamily="34" charset="-120"/>
                <a:ea typeface="微軟正黑體" panose="020B0604030504040204" pitchFamily="34" charset="-120"/>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適時考慮使用</a:t>
            </a:r>
            <a:r>
              <a:rPr kumimoji="0" lang="zh-TW" altLang="en-US" sz="2400" b="1" i="0" u="sng"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j-cs"/>
              </a:rPr>
              <a:t>相關數據</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來推動</a:t>
            </a:r>
            <a:r>
              <a:rPr kumimoji="0" lang="zh-TW" altLang="en-US" sz="2400" b="1" i="0" u="sng"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j-cs"/>
              </a:rPr>
              <a:t>循證政策規劃</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的發展。</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確保人工智慧技術的使用旨在賦予教師權能，而非取代教師，制定適當的能力建設方案，</a:t>
            </a:r>
            <a:r>
              <a:rPr kumimoji="0" lang="zh-TW" altLang="en-US" sz="2400" b="1" i="0" u="sng"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j-cs"/>
              </a:rPr>
              <a:t>提高教師使用人工</a:t>
            </a:r>
            <a:r>
              <a:rPr lang="zh-TW" altLang="en-US" sz="2400" u="sng">
                <a:solidFill>
                  <a:srgbClr val="EE4C3C"/>
                </a:solidFill>
              </a:rPr>
              <a:t>智慧</a:t>
            </a:r>
            <a:r>
              <a:rPr kumimoji="0" lang="zh-TW" altLang="en-US" sz="2400" b="1" i="0" u="sng" strike="noStrike" kern="1200" cap="none" spc="0" normalizeH="0" baseline="0" noProof="0">
                <a:ln>
                  <a:noFill/>
                </a:ln>
                <a:solidFill>
                  <a:srgbClr val="EE4C3C"/>
                </a:solidFill>
                <a:effectLst/>
                <a:uLnTx/>
                <a:uFillTx/>
                <a:latin typeface="微軟正黑體" panose="020B0604030504040204" pitchFamily="34" charset="-120"/>
                <a:ea typeface="微軟正黑體" panose="020B0604030504040204" pitchFamily="34" charset="-120"/>
                <a:cs typeface="+mj-cs"/>
              </a:rPr>
              <a:t>系統</a:t>
            </a:r>
            <a:r>
              <a:rPr kumimoji="0" lang="zh-TW" altLang="en-US" sz="2400" b="1" i="0" u="sng"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j-cs"/>
              </a:rPr>
              <a:t>工作的能力</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rPr>
              <a:t>。</a:t>
            </a:r>
          </a:p>
        </p:txBody>
      </p:sp>
    </p:spTree>
    <p:extLst>
      <p:ext uri="{BB962C8B-B14F-4D97-AF65-F5344CB8AC3E}">
        <p14:creationId xmlns:p14="http://schemas.microsoft.com/office/powerpoint/2010/main" val="191246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fontScale="90000"/>
          </a:bodyPr>
          <a:lstStyle/>
          <a:p>
            <a:r>
              <a:rPr lang="zh-TW" altLang="en-US" dirty="0"/>
              <a:t>教師增能培訓</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2" y="3314579"/>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523624" y="913790"/>
            <a:ext cx="11230306" cy="1776870"/>
          </a:xfrm>
          <a:prstGeom prst="roundRect">
            <a:avLst>
              <a:gd name="adj" fmla="val 104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srgbClr val="1974C2"/>
                </a:solidFill>
                <a:effectLst/>
                <a:uLnTx/>
                <a:uFillTx/>
                <a:latin typeface="微軟正黑體"/>
                <a:ea typeface="微軟正黑體"/>
                <a:cs typeface="+mn-cs"/>
              </a:rPr>
              <a:t>一、師資生</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補助師資培育大學辦理數位及資訊科技增能課程、社群或活動，</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110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學年度已補助</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35</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所師資培育大學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占師資培育大學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70%)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「師資生運用數位教學」檢測工具研發中。</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4409" y="1119662"/>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91725" y="2743825"/>
            <a:ext cx="11257044" cy="4005363"/>
          </a:xfrm>
          <a:prstGeom prst="roundRect">
            <a:avLst>
              <a:gd name="adj" fmla="val 6380"/>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43C466"/>
              </a:solidFill>
              <a:effectLst/>
              <a:uLnTx/>
              <a:uFillTx/>
              <a:latin typeface="微軟正黑體"/>
              <a:ea typeface="微軟正黑體"/>
              <a:cs typeface="+mn-cs"/>
            </a:endParaRPr>
          </a:p>
        </p:txBody>
      </p:sp>
      <p:pic>
        <p:nvPicPr>
          <p:cNvPr id="13" name="內容版面配置區 4">
            <a:extLst>
              <a:ext uri="{FF2B5EF4-FFF2-40B4-BE49-F238E27FC236}">
                <a16:creationId xmlns:a16="http://schemas.microsoft.com/office/drawing/2014/main" id="{136B69A4-59DF-434B-9F23-FECB67E0B8A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269299" y="2690660"/>
            <a:ext cx="5889916" cy="3773935"/>
          </a:xfrm>
          <a:prstGeom prst="rect">
            <a:avLst/>
          </a:prstGeom>
        </p:spPr>
      </p:pic>
      <p:sp>
        <p:nvSpPr>
          <p:cNvPr id="3" name="文字方塊 2">
            <a:extLst>
              <a:ext uri="{FF2B5EF4-FFF2-40B4-BE49-F238E27FC236}">
                <a16:creationId xmlns:a16="http://schemas.microsoft.com/office/drawing/2014/main" id="{4EBF42DC-FBE0-4E97-907D-D40E4200428E}"/>
              </a:ext>
            </a:extLst>
          </p:cNvPr>
          <p:cNvSpPr txBox="1"/>
          <p:nvPr/>
        </p:nvSpPr>
        <p:spPr>
          <a:xfrm>
            <a:off x="7963993" y="6393723"/>
            <a:ext cx="3657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在職教師增能培訓機制</a:t>
            </a:r>
          </a:p>
        </p:txBody>
      </p:sp>
      <p:sp>
        <p:nvSpPr>
          <p:cNvPr id="10" name="矩形 9">
            <a:extLst>
              <a:ext uri="{FF2B5EF4-FFF2-40B4-BE49-F238E27FC236}">
                <a16:creationId xmlns:a16="http://schemas.microsoft.com/office/drawing/2014/main" id="{4D85B991-5406-4C88-9CCB-95D8CB38B069}"/>
              </a:ext>
            </a:extLst>
          </p:cNvPr>
          <p:cNvSpPr/>
          <p:nvPr/>
        </p:nvSpPr>
        <p:spPr>
          <a:xfrm>
            <a:off x="676939" y="2806599"/>
            <a:ext cx="5592360" cy="34464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二、在職教師</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規劃完整數位學習培訓機制，迄今已培訓</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30%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，今年預計</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46</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113</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年完成</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100%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數位素養教師增能研習，每年至少</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10%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教師參加。</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教師</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e</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學院已建置「資訊素養」課程。</a:t>
            </a:r>
            <a:endParaRPr kumimoji="0" lang="zh-TW" altLang="en-US" sz="2200" b="1" i="0" u="none" strike="noStrike" kern="1200" cap="none" spc="0" normalizeH="0" baseline="0" noProof="0" dirty="0">
              <a:ln>
                <a:noFill/>
              </a:ln>
              <a:solidFill>
                <a:srgbClr val="43C466"/>
              </a:solidFill>
              <a:effectLst/>
              <a:uLnTx/>
              <a:uFillTx/>
              <a:latin typeface="微軟正黑體"/>
              <a:ea typeface="微軟正黑體"/>
              <a:cs typeface="+mn-cs"/>
            </a:endParaRPr>
          </a:p>
        </p:txBody>
      </p:sp>
    </p:spTree>
    <p:extLst>
      <p:ext uri="{BB962C8B-B14F-4D97-AF65-F5344CB8AC3E}">
        <p14:creationId xmlns:p14="http://schemas.microsoft.com/office/powerpoint/2010/main" val="30396995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fontScale="90000"/>
          </a:bodyPr>
          <a:lstStyle/>
          <a:p>
            <a:r>
              <a:rPr lang="zh-TW" altLang="en-US" dirty="0"/>
              <a:t>行政人員與家長研習</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1" y="4025891"/>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86565" y="1649570"/>
            <a:ext cx="5545638" cy="1653150"/>
          </a:xfrm>
          <a:prstGeom prst="roundRect">
            <a:avLst>
              <a:gd name="adj" fmla="val 1530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一、行政人員</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校長科技領導</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資訊組長</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或資訊負責人員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增能研習</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5721" y="2017782"/>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75930" y="3657678"/>
            <a:ext cx="5545639" cy="2331725"/>
          </a:xfrm>
          <a:prstGeom prst="roundRect">
            <a:avLst>
              <a:gd name="adj" fmla="val 127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二、家長</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數位學習增能研習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講師培訓研習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與家長團體合作</a:t>
            </a:r>
          </a:p>
        </p:txBody>
      </p:sp>
      <p:pic>
        <p:nvPicPr>
          <p:cNvPr id="13" name="圖片 12">
            <a:extLst>
              <a:ext uri="{FF2B5EF4-FFF2-40B4-BE49-F238E27FC236}">
                <a16:creationId xmlns:a16="http://schemas.microsoft.com/office/drawing/2014/main" id="{93D421D4-EC14-41D7-BEC8-4E788AAC51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433" y="1164300"/>
            <a:ext cx="5958868" cy="4364630"/>
          </a:xfrm>
          <a:prstGeom prst="rect">
            <a:avLst/>
          </a:prstGeom>
        </p:spPr>
      </p:pic>
    </p:spTree>
    <p:extLst>
      <p:ext uri="{BB962C8B-B14F-4D97-AF65-F5344CB8AC3E}">
        <p14:creationId xmlns:p14="http://schemas.microsoft.com/office/powerpoint/2010/main" val="22227817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p:txBody>
          <a:bodyPr/>
          <a:lstStyle/>
          <a:p>
            <a:r>
              <a:rPr lang="zh-TW" altLang="en-US" dirty="0"/>
              <a:t>推動成效</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129977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110</a:t>
            </a:r>
            <a:r>
              <a:rPr lang="zh-TW" altLang="en-US" sz="3600" dirty="0"/>
              <a:t>年科技化評量通過率的影響</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aphicFrame>
        <p:nvGraphicFramePr>
          <p:cNvPr id="6" name="內容版面配置區 5">
            <a:extLst>
              <a:ext uri="{FF2B5EF4-FFF2-40B4-BE49-F238E27FC236}">
                <a16:creationId xmlns:a16="http://schemas.microsoft.com/office/drawing/2014/main" id="{7B3EBF59-A365-471A-A6D3-A7A109213788}"/>
              </a:ext>
            </a:extLst>
          </p:cNvPr>
          <p:cNvGraphicFramePr>
            <a:graphicFrameLocks noGrp="1"/>
          </p:cNvGraphicFramePr>
          <p:nvPr>
            <p:ph idx="1"/>
          </p:nvPr>
        </p:nvGraphicFramePr>
        <p:xfrm>
          <a:off x="448235" y="1030942"/>
          <a:ext cx="11187953" cy="5620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73371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2021</a:t>
            </a:r>
            <a:r>
              <a:rPr lang="zh-TW" altLang="en-US" sz="3600" dirty="0"/>
              <a:t>年縣市學力測驗的影響</a:t>
            </a:r>
          </a:p>
        </p:txBody>
      </p:sp>
      <p:sp>
        <p:nvSpPr>
          <p:cNvPr id="4" name="投影片編號版面配置區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文字方塊 5"/>
          <p:cNvSpPr txBox="1"/>
          <p:nvPr/>
        </p:nvSpPr>
        <p:spPr>
          <a:xfrm>
            <a:off x="345758" y="2567280"/>
            <a:ext cx="492443" cy="1631216"/>
          </a:xfrm>
          <a:prstGeom prst="rect">
            <a:avLst/>
          </a:prstGeom>
          <a:noFill/>
        </p:spPr>
        <p:txBody>
          <a:bodyPr vert="eaVert" wrap="none" rtlCol="0">
            <a:spAutoFit/>
          </a:bodyPr>
          <a:lstStyle>
            <a:defPPr>
              <a:defRPr lang="en-US"/>
            </a:defPPr>
            <a:lvl1pPr algn="ctr">
              <a:defRPr sz="2160" b="1" i="0" u="none" strike="noStrike" spc="0" baseline="0">
                <a:solidFill>
                  <a:prstClr val="black">
                    <a:lumMod val="65000"/>
                    <a:lumOff val="35000"/>
                  </a:prst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a:ea typeface="微軟正黑體"/>
                <a:cs typeface="+mn-cs"/>
              </a:rPr>
              <a:t>測驗平均分數</a:t>
            </a:r>
          </a:p>
        </p:txBody>
      </p:sp>
      <p:graphicFrame>
        <p:nvGraphicFramePr>
          <p:cNvPr id="8" name="內容版面配置區 7">
            <a:extLst>
              <a:ext uri="{FF2B5EF4-FFF2-40B4-BE49-F238E27FC236}">
                <a16:creationId xmlns:a16="http://schemas.microsoft.com/office/drawing/2014/main" id="{14A34082-6685-40A3-9A34-6768E2D6EE48}"/>
              </a:ext>
            </a:extLst>
          </p:cNvPr>
          <p:cNvGraphicFramePr>
            <a:graphicFrameLocks noGrp="1"/>
          </p:cNvGraphicFramePr>
          <p:nvPr>
            <p:ph idx="1"/>
          </p:nvPr>
        </p:nvGraphicFramePr>
        <p:xfrm>
          <a:off x="838200" y="973138"/>
          <a:ext cx="10515600" cy="5748337"/>
        </p:xfrm>
        <a:graphic>
          <a:graphicData uri="http://schemas.openxmlformats.org/drawingml/2006/chart">
            <c:chart xmlns:c="http://schemas.openxmlformats.org/drawingml/2006/chart" xmlns:r="http://schemas.openxmlformats.org/officeDocument/2006/relationships" r:id="rId2"/>
          </a:graphicData>
        </a:graphic>
      </p:graphicFrame>
      <p:sp>
        <p:nvSpPr>
          <p:cNvPr id="3" name="矩形 2"/>
          <p:cNvSpPr/>
          <p:nvPr/>
        </p:nvSpPr>
        <p:spPr>
          <a:xfrm>
            <a:off x="7987553" y="6201521"/>
            <a:ext cx="1479176" cy="43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348741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a:extLst>
              <a:ext uri="{FF2B5EF4-FFF2-40B4-BE49-F238E27FC236}">
                <a16:creationId xmlns:a16="http://schemas.microsoft.com/office/drawing/2014/main" id="{3B56A8DD-326E-42D2-B31D-DB6959ECEA97}"/>
              </a:ext>
            </a:extLst>
          </p:cNvPr>
          <p:cNvSpPr txBox="1"/>
          <p:nvPr/>
        </p:nvSpPr>
        <p:spPr bwMode="auto">
          <a:xfrm>
            <a:off x="1024494" y="130032"/>
            <a:ext cx="10166059" cy="12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495">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新細明體" panose="02020500000000000000" pitchFamily="18" charset="-120"/>
              </a:defRPr>
            </a:lvl1pPr>
            <a:lvl2pPr marL="382905" indent="-182880" defTabSz="912495">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新細明體" panose="02020500000000000000" pitchFamily="18" charset="-120"/>
              </a:defRPr>
            </a:lvl2pPr>
            <a:lvl3pPr marL="567055"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3pPr>
            <a:lvl4pPr marL="749300"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4pPr>
            <a:lvl5pPr marL="932180"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5pPr>
            <a:lvl6pPr marL="13893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6pPr>
            <a:lvl7pPr marL="18465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7pPr>
            <a:lvl8pPr marL="23037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8pPr>
            <a:lvl9pPr marL="27609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9pPr>
          </a:lstStyle>
          <a:p>
            <a:pPr marL="0" marR="0" lvl="0" indent="0" algn="ctr" defTabSz="912495" rtl="0" eaLnBrk="1" fontAlgn="base" latinLnBrk="0" hangingPunct="1">
              <a:lnSpc>
                <a:spcPct val="100000"/>
              </a:lnSpc>
              <a:spcBef>
                <a:spcPct val="0"/>
              </a:spcBef>
              <a:spcAft>
                <a:spcPct val="0"/>
              </a:spcAft>
              <a:buClrTx/>
              <a:buSzTx/>
              <a:buFont typeface="Calibri" panose="020F0502020204030204" pitchFamily="34" charset="0"/>
              <a:buNone/>
              <a:tabLst/>
              <a:defRPr/>
            </a:pPr>
            <a:r>
              <a:rPr kumimoji="0" lang="zh-TW" altLang="en-US" sz="3200" b="1" i="0" u="none" strike="noStrike" kern="1200" cap="none" spc="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運用數位學習平臺提升自主學習能力及學習成效</a:t>
            </a:r>
          </a:p>
        </p:txBody>
      </p:sp>
      <p:grpSp>
        <p:nvGrpSpPr>
          <p:cNvPr id="8" name="群組 7">
            <a:extLst>
              <a:ext uri="{FF2B5EF4-FFF2-40B4-BE49-F238E27FC236}">
                <a16:creationId xmlns:a16="http://schemas.microsoft.com/office/drawing/2014/main" id="{20B9377F-BD51-43C5-9286-E5378C1BA2F0}"/>
              </a:ext>
            </a:extLst>
          </p:cNvPr>
          <p:cNvGrpSpPr/>
          <p:nvPr/>
        </p:nvGrpSpPr>
        <p:grpSpPr>
          <a:xfrm>
            <a:off x="658388" y="1571570"/>
            <a:ext cx="10737043" cy="4554322"/>
            <a:chOff x="658388" y="1571570"/>
            <a:chExt cx="10737043" cy="4554322"/>
          </a:xfrm>
        </p:grpSpPr>
        <p:sp>
          <p:nvSpPr>
            <p:cNvPr id="15" name="箭號: 向下 14">
              <a:extLst>
                <a:ext uri="{FF2B5EF4-FFF2-40B4-BE49-F238E27FC236}">
                  <a16:creationId xmlns:a16="http://schemas.microsoft.com/office/drawing/2014/main" id="{B80CE583-1582-4202-9B89-C781DF1B8AFC}"/>
                </a:ext>
              </a:extLst>
            </p:cNvPr>
            <p:cNvSpPr/>
            <p:nvPr/>
          </p:nvSpPr>
          <p:spPr>
            <a:xfrm rot="13072693">
              <a:off x="3941677" y="2607241"/>
              <a:ext cx="415136" cy="1829009"/>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grpSp>
          <p:nvGrpSpPr>
            <p:cNvPr id="21" name="群組 20">
              <a:extLst>
                <a:ext uri="{FF2B5EF4-FFF2-40B4-BE49-F238E27FC236}">
                  <a16:creationId xmlns:a16="http://schemas.microsoft.com/office/drawing/2014/main" id="{6570DBA3-2E86-4869-A79E-6B6E9E844D71}"/>
                </a:ext>
              </a:extLst>
            </p:cNvPr>
            <p:cNvGrpSpPr/>
            <p:nvPr/>
          </p:nvGrpSpPr>
          <p:grpSpPr>
            <a:xfrm>
              <a:off x="950987" y="4364578"/>
              <a:ext cx="3368054" cy="1258144"/>
              <a:chOff x="2386428" y="4244009"/>
              <a:chExt cx="2851494" cy="1641317"/>
            </a:xfrm>
          </p:grpSpPr>
          <p:sp>
            <p:nvSpPr>
              <p:cNvPr id="9" name="矩形: 圓角 8">
                <a:extLst>
                  <a:ext uri="{FF2B5EF4-FFF2-40B4-BE49-F238E27FC236}">
                    <a16:creationId xmlns:a16="http://schemas.microsoft.com/office/drawing/2014/main" id="{3F69AB8E-6B16-4B21-956D-62F3C51D578A}"/>
                  </a:ext>
                </a:extLst>
              </p:cNvPr>
              <p:cNvSpPr/>
              <p:nvPr/>
            </p:nvSpPr>
            <p:spPr>
              <a:xfrm>
                <a:off x="2386428" y="4244009"/>
                <a:ext cx="2851494" cy="1641317"/>
              </a:xfrm>
              <a:prstGeom prst="roundRect">
                <a:avLst/>
              </a:prstGeom>
              <a:noFill/>
              <a:ln w="38100">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自主學習</a:t>
                </a:r>
              </a:p>
            </p:txBody>
          </p:sp>
          <p:sp>
            <p:nvSpPr>
              <p:cNvPr id="11" name="矩形: 圓角 10">
                <a:extLst>
                  <a:ext uri="{FF2B5EF4-FFF2-40B4-BE49-F238E27FC236}">
                    <a16:creationId xmlns:a16="http://schemas.microsoft.com/office/drawing/2014/main" id="{52A20C23-B136-4B77-8B03-03C90CC66410}"/>
                  </a:ext>
                </a:extLst>
              </p:cNvPr>
              <p:cNvSpPr/>
              <p:nvPr/>
            </p:nvSpPr>
            <p:spPr>
              <a:xfrm>
                <a:off x="2517455" y="4386573"/>
                <a:ext cx="2589440" cy="1356188"/>
              </a:xfrm>
              <a:prstGeom prst="roundRect">
                <a:avLst/>
              </a:prstGeom>
              <a:solidFill>
                <a:schemeClr val="accent6">
                  <a:lumMod val="60000"/>
                  <a:lumOff val="40000"/>
                </a:scheme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70AD47">
                        <a:lumMod val="50000"/>
                      </a:srgbClr>
                    </a:solidFill>
                    <a:effectLst/>
                    <a:uLnTx/>
                    <a:uFillTx/>
                    <a:latin typeface="微軟正黑體" panose="020B0604030504040204" pitchFamily="34" charset="-120"/>
                    <a:ea typeface="微軟正黑體" panose="020B0604030504040204" pitchFamily="34" charset="-120"/>
                    <a:cs typeface="+mn-cs"/>
                  </a:rPr>
                  <a:t>自主學習</a:t>
                </a:r>
              </a:p>
            </p:txBody>
          </p:sp>
        </p:grpSp>
        <p:grpSp>
          <p:nvGrpSpPr>
            <p:cNvPr id="23" name="群組 22">
              <a:extLst>
                <a:ext uri="{FF2B5EF4-FFF2-40B4-BE49-F238E27FC236}">
                  <a16:creationId xmlns:a16="http://schemas.microsoft.com/office/drawing/2014/main" id="{758514FA-F406-4412-B199-C2F4EDB93CE3}"/>
                </a:ext>
              </a:extLst>
            </p:cNvPr>
            <p:cNvGrpSpPr/>
            <p:nvPr/>
          </p:nvGrpSpPr>
          <p:grpSpPr>
            <a:xfrm>
              <a:off x="7946597" y="4374337"/>
              <a:ext cx="3448834" cy="1258144"/>
              <a:chOff x="7339775" y="4244008"/>
              <a:chExt cx="2935558" cy="1641317"/>
            </a:xfrm>
          </p:grpSpPr>
          <p:sp>
            <p:nvSpPr>
              <p:cNvPr id="10" name="矩形: 圓角 9">
                <a:extLst>
                  <a:ext uri="{FF2B5EF4-FFF2-40B4-BE49-F238E27FC236}">
                    <a16:creationId xmlns:a16="http://schemas.microsoft.com/office/drawing/2014/main" id="{8FAFA880-7569-4CA8-BB6A-18F5C81AB889}"/>
                  </a:ext>
                </a:extLst>
              </p:cNvPr>
              <p:cNvSpPr/>
              <p:nvPr/>
            </p:nvSpPr>
            <p:spPr>
              <a:xfrm>
                <a:off x="7458148" y="4386572"/>
                <a:ext cx="2695271" cy="1356188"/>
              </a:xfrm>
              <a:prstGeom prst="roundRect">
                <a:avLst/>
              </a:prstGeom>
              <a:solidFill>
                <a:srgbClr val="FF6699"/>
              </a:solidFill>
              <a:ln>
                <a:noFill/>
              </a:ln>
              <a:effectLst>
                <a:glow rad="101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C000">
                        <a:lumMod val="20000"/>
                        <a:lumOff val="80000"/>
                      </a:srgbClr>
                    </a:solidFill>
                    <a:effectLst/>
                    <a:uLnTx/>
                    <a:uFillTx/>
                    <a:latin typeface="微軟正黑體" panose="020B0604030504040204" pitchFamily="34" charset="-120"/>
                    <a:ea typeface="微軟正黑體" panose="020B0604030504040204" pitchFamily="34" charset="-120"/>
                    <a:cs typeface="+mn-cs"/>
                  </a:rPr>
                  <a:t>學習成效</a:t>
                </a:r>
              </a:p>
            </p:txBody>
          </p:sp>
          <p:sp>
            <p:nvSpPr>
              <p:cNvPr id="12" name="矩形: 圓角 11">
                <a:extLst>
                  <a:ext uri="{FF2B5EF4-FFF2-40B4-BE49-F238E27FC236}">
                    <a16:creationId xmlns:a16="http://schemas.microsoft.com/office/drawing/2014/main" id="{A4FFCC2E-2EB5-46F2-AD45-D664BFD6C145}"/>
                  </a:ext>
                </a:extLst>
              </p:cNvPr>
              <p:cNvSpPr/>
              <p:nvPr/>
            </p:nvSpPr>
            <p:spPr>
              <a:xfrm>
                <a:off x="7339775" y="4244008"/>
                <a:ext cx="2935558" cy="1641317"/>
              </a:xfrm>
              <a:prstGeom prst="roundRect">
                <a:avLst/>
              </a:prstGeom>
              <a:noFill/>
              <a:ln w="38100">
                <a:solidFill>
                  <a:srgbClr val="FF66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22" name="群組 21">
              <a:extLst>
                <a:ext uri="{FF2B5EF4-FFF2-40B4-BE49-F238E27FC236}">
                  <a16:creationId xmlns:a16="http://schemas.microsoft.com/office/drawing/2014/main" id="{977376D6-0F06-4A77-99DB-A8F42D44ECA3}"/>
                </a:ext>
              </a:extLst>
            </p:cNvPr>
            <p:cNvGrpSpPr/>
            <p:nvPr/>
          </p:nvGrpSpPr>
          <p:grpSpPr>
            <a:xfrm>
              <a:off x="4268451" y="1571570"/>
              <a:ext cx="3678146" cy="1206800"/>
              <a:chOff x="4714432" y="1504544"/>
              <a:chExt cx="3359282" cy="1728477"/>
            </a:xfrm>
          </p:grpSpPr>
          <p:sp>
            <p:nvSpPr>
              <p:cNvPr id="7" name="矩形: 圓角 6">
                <a:extLst>
                  <a:ext uri="{FF2B5EF4-FFF2-40B4-BE49-F238E27FC236}">
                    <a16:creationId xmlns:a16="http://schemas.microsoft.com/office/drawing/2014/main" id="{9803EA0B-4E49-43EB-85D4-D5B8DC1732D9}"/>
                  </a:ext>
                </a:extLst>
              </p:cNvPr>
              <p:cNvSpPr/>
              <p:nvPr/>
            </p:nvSpPr>
            <p:spPr>
              <a:xfrm>
                <a:off x="4893823" y="1690689"/>
                <a:ext cx="3000500" cy="1356188"/>
              </a:xfrm>
              <a:prstGeom prst="roundRect">
                <a:avLst/>
              </a:prstGeom>
              <a:solidFill>
                <a:schemeClr val="accent2">
                  <a:lumMod val="40000"/>
                  <a:lumOff val="60000"/>
                </a:scheme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D7D31">
                        <a:lumMod val="50000"/>
                      </a:srgbClr>
                    </a:solidFill>
                    <a:effectLst/>
                    <a:uLnTx/>
                    <a:uFillTx/>
                    <a:latin typeface="微軟正黑體" panose="020B0604030504040204" pitchFamily="34" charset="-120"/>
                    <a:ea typeface="微軟正黑體" panose="020B0604030504040204" pitchFamily="34" charset="-120"/>
                    <a:cs typeface="+mn-cs"/>
                  </a:rPr>
                  <a:t>因材網使用</a:t>
                </a:r>
              </a:p>
            </p:txBody>
          </p:sp>
          <p:sp>
            <p:nvSpPr>
              <p:cNvPr id="13" name="矩形: 圓角 12">
                <a:extLst>
                  <a:ext uri="{FF2B5EF4-FFF2-40B4-BE49-F238E27FC236}">
                    <a16:creationId xmlns:a16="http://schemas.microsoft.com/office/drawing/2014/main" id="{F7D2B28E-0CD7-484B-8103-21FD161B0875}"/>
                  </a:ext>
                </a:extLst>
              </p:cNvPr>
              <p:cNvSpPr/>
              <p:nvPr/>
            </p:nvSpPr>
            <p:spPr>
              <a:xfrm>
                <a:off x="4714432" y="1504544"/>
                <a:ext cx="3359282" cy="1728477"/>
              </a:xfrm>
              <a:prstGeom prst="roundRect">
                <a:avLst/>
              </a:prstGeom>
              <a:noFill/>
              <a:ln w="38100">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4" name="箭號: 向下 13">
              <a:extLst>
                <a:ext uri="{FF2B5EF4-FFF2-40B4-BE49-F238E27FC236}">
                  <a16:creationId xmlns:a16="http://schemas.microsoft.com/office/drawing/2014/main" id="{B07B4F08-5F1B-4163-A010-D2EC2AC21E4E}"/>
                </a:ext>
              </a:extLst>
            </p:cNvPr>
            <p:cNvSpPr/>
            <p:nvPr/>
          </p:nvSpPr>
          <p:spPr>
            <a:xfrm rot="2122739">
              <a:off x="4417758" y="2734062"/>
              <a:ext cx="412371" cy="1785253"/>
            </a:xfrm>
            <a:prstGeom prst="downArrow">
              <a:avLst>
                <a:gd name="adj1" fmla="val 53332"/>
                <a:gd name="adj2" fmla="val 50000"/>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6" name="箭號: 向下 15">
              <a:extLst>
                <a:ext uri="{FF2B5EF4-FFF2-40B4-BE49-F238E27FC236}">
                  <a16:creationId xmlns:a16="http://schemas.microsoft.com/office/drawing/2014/main" id="{2EBDC78B-AA92-4F40-B414-3D4C487E880A}"/>
                </a:ext>
              </a:extLst>
            </p:cNvPr>
            <p:cNvSpPr/>
            <p:nvPr/>
          </p:nvSpPr>
          <p:spPr>
            <a:xfrm rot="19784265">
              <a:off x="7623495" y="2771847"/>
              <a:ext cx="429432" cy="1684416"/>
            </a:xfrm>
            <a:prstGeom prst="downArrow">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7" name="箭號: 向下 16">
              <a:extLst>
                <a:ext uri="{FF2B5EF4-FFF2-40B4-BE49-F238E27FC236}">
                  <a16:creationId xmlns:a16="http://schemas.microsoft.com/office/drawing/2014/main" id="{223CBF75-179C-4F69-AF4B-F9A76E15E883}"/>
                </a:ext>
              </a:extLst>
            </p:cNvPr>
            <p:cNvSpPr/>
            <p:nvPr/>
          </p:nvSpPr>
          <p:spPr>
            <a:xfrm rot="16200000">
              <a:off x="5890291" y="3151378"/>
              <a:ext cx="500154" cy="3588154"/>
            </a:xfrm>
            <a:prstGeom prst="down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9" name="圖說文字: 直線加上強調線 18">
              <a:extLst>
                <a:ext uri="{FF2B5EF4-FFF2-40B4-BE49-F238E27FC236}">
                  <a16:creationId xmlns:a16="http://schemas.microsoft.com/office/drawing/2014/main" id="{187C6AC9-071C-4CFF-A4EC-D49930C66D79}"/>
                </a:ext>
              </a:extLst>
            </p:cNvPr>
            <p:cNvSpPr/>
            <p:nvPr/>
          </p:nvSpPr>
          <p:spPr>
            <a:xfrm>
              <a:off x="658388" y="3057854"/>
              <a:ext cx="2579643" cy="493984"/>
            </a:xfrm>
            <a:prstGeom prst="accentCallout1">
              <a:avLst>
                <a:gd name="adj1" fmla="val 41833"/>
                <a:gd name="adj2" fmla="val 106938"/>
                <a:gd name="adj3" fmla="val 40306"/>
                <a:gd name="adj4" fmla="val 137586"/>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自主學習能力越強者</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使用因材網時數越多</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0" name="圖說文字: 直線加上強調線 19">
              <a:extLst>
                <a:ext uri="{FF2B5EF4-FFF2-40B4-BE49-F238E27FC236}">
                  <a16:creationId xmlns:a16="http://schemas.microsoft.com/office/drawing/2014/main" id="{2B956BC4-C173-4EB9-B865-D393CB3EBE7F}"/>
                </a:ext>
              </a:extLst>
            </p:cNvPr>
            <p:cNvSpPr/>
            <p:nvPr/>
          </p:nvSpPr>
          <p:spPr>
            <a:xfrm>
              <a:off x="8385205" y="3247885"/>
              <a:ext cx="3010226" cy="378714"/>
            </a:xfrm>
            <a:prstGeom prst="accentCallout1">
              <a:avLst>
                <a:gd name="adj1" fmla="val 50865"/>
                <a:gd name="adj2" fmla="val -20"/>
                <a:gd name="adj3" fmla="val 52763"/>
                <a:gd name="adj4" fmla="val -1587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因材網使用時數越多</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學習成效提升越大</a:t>
              </a:r>
            </a:p>
          </p:txBody>
        </p:sp>
        <p:sp>
          <p:nvSpPr>
            <p:cNvPr id="24" name="圖說文字: 直線加上強調線 23">
              <a:extLst>
                <a:ext uri="{FF2B5EF4-FFF2-40B4-BE49-F238E27FC236}">
                  <a16:creationId xmlns:a16="http://schemas.microsoft.com/office/drawing/2014/main" id="{321E81DD-45F7-48D3-B10B-216094903099}"/>
                </a:ext>
              </a:extLst>
            </p:cNvPr>
            <p:cNvSpPr/>
            <p:nvPr/>
          </p:nvSpPr>
          <p:spPr>
            <a:xfrm>
              <a:off x="5046900" y="3521745"/>
              <a:ext cx="2489677" cy="478232"/>
            </a:xfrm>
            <a:prstGeom prst="accentCallout1">
              <a:avLst>
                <a:gd name="adj1" fmla="val 54121"/>
                <a:gd name="adj2" fmla="val 215"/>
                <a:gd name="adj3" fmla="val 55294"/>
                <a:gd name="adj4" fmla="val -1643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因材網提升學生的</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自主學習能力</a:t>
              </a:r>
            </a:p>
          </p:txBody>
        </p:sp>
        <p:sp>
          <p:nvSpPr>
            <p:cNvPr id="27" name="圖說文字: 折線加上強調線 26">
              <a:extLst>
                <a:ext uri="{FF2B5EF4-FFF2-40B4-BE49-F238E27FC236}">
                  <a16:creationId xmlns:a16="http://schemas.microsoft.com/office/drawing/2014/main" id="{E58CC890-E4E9-49CD-BF27-D338CE8A1007}"/>
                </a:ext>
              </a:extLst>
            </p:cNvPr>
            <p:cNvSpPr/>
            <p:nvPr/>
          </p:nvSpPr>
          <p:spPr>
            <a:xfrm>
              <a:off x="5268559" y="5513440"/>
              <a:ext cx="2665884" cy="612452"/>
            </a:xfrm>
            <a:prstGeom prst="accentCallout2">
              <a:avLst>
                <a:gd name="adj1" fmla="val 18750"/>
                <a:gd name="adj2" fmla="val -1095"/>
                <a:gd name="adj3" fmla="val 18750"/>
                <a:gd name="adj4" fmla="val -16667"/>
                <a:gd name="adj5" fmla="val -68989"/>
                <a:gd name="adj6" fmla="val -164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直接效果：學生自主學習能力高提升學習成就好</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28" name="圖片 27">
              <a:extLst>
                <a:ext uri="{FF2B5EF4-FFF2-40B4-BE49-F238E27FC236}">
                  <a16:creationId xmlns:a16="http://schemas.microsoft.com/office/drawing/2014/main" id="{AD6EDB0E-05C8-4F75-8806-196FAC82F32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000" b="93333" l="10000" r="90000">
                          <a14:foregroundMark x1="36667" y1="32000" x2="38667" y2="28000"/>
                          <a14:foregroundMark x1="37333" y1="29333" x2="34000" y2="29333"/>
                          <a14:foregroundMark x1="35667" y1="27333" x2="35667" y2="27333"/>
                          <a14:foregroundMark x1="36000" y1="25000" x2="36000" y2="25000"/>
                          <a14:foregroundMark x1="36000" y1="24333" x2="36000" y2="24333"/>
                          <a14:foregroundMark x1="35667" y1="23333" x2="35667" y2="23333"/>
                          <a14:foregroundMark x1="36000" y1="22000" x2="36000" y2="22000"/>
                          <a14:foregroundMark x1="32333" y1="28333" x2="32333" y2="28333"/>
                          <a14:foregroundMark x1="48667" y1="65333" x2="48667" y2="65333"/>
                          <a14:foregroundMark x1="48000" y1="65000" x2="50333" y2="67667"/>
                          <a14:foregroundMark x1="50667" y1="68667" x2="56667" y2="76000"/>
                          <a14:foregroundMark x1="57333" y1="77000" x2="57333" y2="77000"/>
                          <a14:foregroundMark x1="58000" y1="76333" x2="58000" y2="76333"/>
                          <a14:foregroundMark x1="56000" y1="77667" x2="47000" y2="66000"/>
                          <a14:foregroundMark x1="46333" y1="65333" x2="46333" y2="65333"/>
                          <a14:foregroundMark x1="10000" y1="93000" x2="45000" y2="66667"/>
                          <a14:foregroundMark x1="55667" y1="78667" x2="40667" y2="93333"/>
                          <a14:foregroundMark x1="47667" y1="80333" x2="34000" y2="83333"/>
                          <a14:foregroundMark x1="38333" y1="85000" x2="23667" y2="89667"/>
                        </a14:backgroundRemoval>
                      </a14:imgEffect>
                    </a14:imgLayer>
                  </a14:imgProps>
                </a:ext>
                <a:ext uri="{28A0092B-C50C-407E-A947-70E740481C1C}">
                  <a14:useLocalDpi xmlns:a14="http://schemas.microsoft.com/office/drawing/2010/main"/>
                </a:ext>
              </a:extLst>
            </a:blip>
            <a:srcRect l="11894" t="6823" r="10442" b="7420"/>
            <a:stretch/>
          </p:blipFill>
          <p:spPr>
            <a:xfrm>
              <a:off x="10106394" y="4529626"/>
              <a:ext cx="853761" cy="942733"/>
            </a:xfrm>
            <a:prstGeom prst="rect">
              <a:avLst/>
            </a:prstGeom>
          </p:spPr>
        </p:pic>
        <p:grpSp>
          <p:nvGrpSpPr>
            <p:cNvPr id="2" name="群組 1">
              <a:extLst>
                <a:ext uri="{FF2B5EF4-FFF2-40B4-BE49-F238E27FC236}">
                  <a16:creationId xmlns:a16="http://schemas.microsoft.com/office/drawing/2014/main" id="{61B4DDFB-E0AA-427F-8B94-F0B183AF33DC}"/>
                </a:ext>
              </a:extLst>
            </p:cNvPr>
            <p:cNvGrpSpPr/>
            <p:nvPr/>
          </p:nvGrpSpPr>
          <p:grpSpPr>
            <a:xfrm>
              <a:off x="2942997" y="4508930"/>
              <a:ext cx="1014711" cy="969439"/>
              <a:chOff x="2708806" y="4842313"/>
              <a:chExt cx="929947" cy="1105777"/>
            </a:xfrm>
          </p:grpSpPr>
          <p:sp>
            <p:nvSpPr>
              <p:cNvPr id="29" name="Oval 9">
                <a:extLst>
                  <a:ext uri="{FF2B5EF4-FFF2-40B4-BE49-F238E27FC236}">
                    <a16:creationId xmlns:a16="http://schemas.microsoft.com/office/drawing/2014/main" id="{16AA4437-A360-4DD4-8B6D-A04BF0383481}"/>
                  </a:ext>
                </a:extLst>
              </p:cNvPr>
              <p:cNvSpPr/>
              <p:nvPr/>
            </p:nvSpPr>
            <p:spPr>
              <a:xfrm>
                <a:off x="2791487" y="5065599"/>
                <a:ext cx="705410" cy="66867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000" b="0" i="0" u="none" strike="noStrike" kern="1200" cap="none" spc="0" normalizeH="0" baseline="0" noProof="0">
                  <a:ln>
                    <a:noFill/>
                  </a:ln>
                  <a:solidFill>
                    <a:prstClr val="white"/>
                  </a:solidFill>
                  <a:effectLst/>
                  <a:uLnTx/>
                  <a:uFillTx/>
                  <a:latin typeface="微軟正黑體" panose="020B0604030504040204" pitchFamily="34" charset="-120"/>
                  <a:ea typeface="+mn-ea"/>
                  <a:cs typeface="+mn-cs"/>
                </a:endParaRPr>
              </a:p>
            </p:txBody>
          </p:sp>
          <p:sp>
            <p:nvSpPr>
              <p:cNvPr id="30" name="TextBox 6">
                <a:extLst>
                  <a:ext uri="{FF2B5EF4-FFF2-40B4-BE49-F238E27FC236}">
                    <a16:creationId xmlns:a16="http://schemas.microsoft.com/office/drawing/2014/main" id="{DE9B1254-165B-4849-8449-70F97972D5A9}"/>
                  </a:ext>
                </a:extLst>
              </p:cNvPr>
              <p:cNvSpPr txBox="1"/>
              <p:nvPr/>
            </p:nvSpPr>
            <p:spPr>
              <a:xfrm>
                <a:off x="3063336" y="5500534"/>
                <a:ext cx="202532"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擇策</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1" name="TextBox 7">
                <a:extLst>
                  <a:ext uri="{FF2B5EF4-FFF2-40B4-BE49-F238E27FC236}">
                    <a16:creationId xmlns:a16="http://schemas.microsoft.com/office/drawing/2014/main" id="{8767DA73-9341-465C-91C0-B57E5E8920CC}"/>
                  </a:ext>
                </a:extLst>
              </p:cNvPr>
              <p:cNvSpPr txBox="1"/>
              <p:nvPr/>
            </p:nvSpPr>
            <p:spPr>
              <a:xfrm>
                <a:off x="2708806" y="5192872"/>
                <a:ext cx="199174"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監評</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2" name="TextBox 8">
                <a:extLst>
                  <a:ext uri="{FF2B5EF4-FFF2-40B4-BE49-F238E27FC236}">
                    <a16:creationId xmlns:a16="http://schemas.microsoft.com/office/drawing/2014/main" id="{C1B4FAA9-DB33-4296-83CA-8D31603D4D49}"/>
                  </a:ext>
                </a:extLst>
              </p:cNvPr>
              <p:cNvSpPr txBox="1"/>
              <p:nvPr/>
            </p:nvSpPr>
            <p:spPr>
              <a:xfrm>
                <a:off x="3056092" y="4842313"/>
                <a:ext cx="209776"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調</a:t>
                </a:r>
                <a:r>
                  <a:rPr kumimoji="0" lang="zh-TW" altLang="en-US"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節</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3" name="TextBox 10">
                <a:extLst>
                  <a:ext uri="{FF2B5EF4-FFF2-40B4-BE49-F238E27FC236}">
                    <a16:creationId xmlns:a16="http://schemas.microsoft.com/office/drawing/2014/main" id="{8AD64E38-67A8-4AD4-800E-8D34CC1AA14E}"/>
                  </a:ext>
                </a:extLst>
              </p:cNvPr>
              <p:cNvSpPr txBox="1"/>
              <p:nvPr/>
            </p:nvSpPr>
            <p:spPr>
              <a:xfrm>
                <a:off x="3421178" y="5188273"/>
                <a:ext cx="217575" cy="451723"/>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定標</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4" name="等腰三角形 33">
                <a:extLst>
                  <a:ext uri="{FF2B5EF4-FFF2-40B4-BE49-F238E27FC236}">
                    <a16:creationId xmlns:a16="http://schemas.microsoft.com/office/drawing/2014/main" id="{AE2C4325-F041-4719-9E88-515BFDB549BD}"/>
                  </a:ext>
                </a:extLst>
              </p:cNvPr>
              <p:cNvSpPr/>
              <p:nvPr/>
            </p:nvSpPr>
            <p:spPr>
              <a:xfrm>
                <a:off x="3312102" y="5650796"/>
                <a:ext cx="55154"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5" name="等腰三角形 34">
                <a:extLst>
                  <a:ext uri="{FF2B5EF4-FFF2-40B4-BE49-F238E27FC236}">
                    <a16:creationId xmlns:a16="http://schemas.microsoft.com/office/drawing/2014/main" id="{B4B8C6F4-308D-4670-AAAB-FF0144157AD0}"/>
                  </a:ext>
                </a:extLst>
              </p:cNvPr>
              <p:cNvSpPr/>
              <p:nvPr/>
            </p:nvSpPr>
            <p:spPr>
              <a:xfrm rot="3289542">
                <a:off x="2938447" y="5649541"/>
                <a:ext cx="50063"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6" name="等腰三角形 35">
                <a:extLst>
                  <a:ext uri="{FF2B5EF4-FFF2-40B4-BE49-F238E27FC236}">
                    <a16:creationId xmlns:a16="http://schemas.microsoft.com/office/drawing/2014/main" id="{A8B3A678-7DAF-4C15-BBC2-2693C4B662E7}"/>
                  </a:ext>
                </a:extLst>
              </p:cNvPr>
              <p:cNvSpPr/>
              <p:nvPr/>
            </p:nvSpPr>
            <p:spPr>
              <a:xfrm rot="3289542">
                <a:off x="2931113" y="5103537"/>
                <a:ext cx="50063"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7" name="等腰三角形 36">
                <a:extLst>
                  <a:ext uri="{FF2B5EF4-FFF2-40B4-BE49-F238E27FC236}">
                    <a16:creationId xmlns:a16="http://schemas.microsoft.com/office/drawing/2014/main" id="{ED5CD12B-7457-4E85-A3B3-519A7A8FE8CD}"/>
                  </a:ext>
                </a:extLst>
              </p:cNvPr>
              <p:cNvSpPr/>
              <p:nvPr/>
            </p:nvSpPr>
            <p:spPr>
              <a:xfrm rot="362826">
                <a:off x="3317485" y="5096827"/>
                <a:ext cx="61714" cy="4729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pic>
          <p:nvPicPr>
            <p:cNvPr id="41" name="圖片 40">
              <a:extLst>
                <a:ext uri="{FF2B5EF4-FFF2-40B4-BE49-F238E27FC236}">
                  <a16:creationId xmlns:a16="http://schemas.microsoft.com/office/drawing/2014/main" id="{0C4064D0-DEEE-4B8B-8227-299A77EE8A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8185" y="1749914"/>
              <a:ext cx="860261" cy="881767"/>
            </a:xfrm>
            <a:prstGeom prst="rect">
              <a:avLst/>
            </a:prstGeom>
          </p:spPr>
        </p:pic>
      </p:grpSp>
      <p:sp>
        <p:nvSpPr>
          <p:cNvPr id="3" name="投影片編號版面配置區 2">
            <a:extLst>
              <a:ext uri="{FF2B5EF4-FFF2-40B4-BE49-F238E27FC236}">
                <a16:creationId xmlns:a16="http://schemas.microsoft.com/office/drawing/2014/main" id="{7A2DAAAD-8509-4AEB-B5DB-1269F301D0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8" name="燕尾形 43">
            <a:extLst>
              <a:ext uri="{FF2B5EF4-FFF2-40B4-BE49-F238E27FC236}">
                <a16:creationId xmlns:a16="http://schemas.microsoft.com/office/drawing/2014/main" id="{3E7C8C80-B3EA-44F8-8D70-035D0D574449}"/>
              </a:ext>
            </a:extLst>
          </p:cNvPr>
          <p:cNvSpPr/>
          <p:nvPr/>
        </p:nvSpPr>
        <p:spPr>
          <a:xfrm>
            <a:off x="1115582" y="574701"/>
            <a:ext cx="450573" cy="317461"/>
          </a:xfrm>
          <a:prstGeom prst="chevron">
            <a:avLst/>
          </a:prstGeom>
          <a:solidFill>
            <a:srgbClr val="23B08D"/>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 lastClr="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1101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橢圓 9">
            <a:extLst>
              <a:ext uri="{FF2B5EF4-FFF2-40B4-BE49-F238E27FC236}">
                <a16:creationId xmlns:a16="http://schemas.microsoft.com/office/drawing/2014/main" id="{960C71FF-241F-D58F-3C53-DD93D57EB4CB}"/>
              </a:ext>
            </a:extLst>
          </p:cNvPr>
          <p:cNvSpPr/>
          <p:nvPr/>
        </p:nvSpPr>
        <p:spPr>
          <a:xfrm>
            <a:off x="3987174" y="3318500"/>
            <a:ext cx="979709" cy="979709"/>
          </a:xfrm>
          <a:prstGeom prst="ellipse">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4D655D26-4AB4-A2E1-9D58-B7A3F1983C6A}"/>
              </a:ext>
            </a:extLst>
          </p:cNvPr>
          <p:cNvSpPr/>
          <p:nvPr/>
        </p:nvSpPr>
        <p:spPr>
          <a:xfrm>
            <a:off x="1553889" y="1909151"/>
            <a:ext cx="2433285" cy="24353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2EBCDB0E-4B7E-0943-527D-62E15E95555E}"/>
              </a:ext>
            </a:extLst>
          </p:cNvPr>
          <p:cNvSpPr/>
          <p:nvPr/>
        </p:nvSpPr>
        <p:spPr>
          <a:xfrm>
            <a:off x="1017674" y="4201521"/>
            <a:ext cx="851541" cy="851541"/>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6726952A-4156-C805-0D24-B5F4EFEFAA8D}"/>
              </a:ext>
            </a:extLst>
          </p:cNvPr>
          <p:cNvSpPr/>
          <p:nvPr/>
        </p:nvSpPr>
        <p:spPr>
          <a:xfrm>
            <a:off x="4293933" y="1396024"/>
            <a:ext cx="1494763" cy="149476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本框 62">
            <a:extLst>
              <a:ext uri="{FF2B5EF4-FFF2-40B4-BE49-F238E27FC236}">
                <a16:creationId xmlns:a16="http://schemas.microsoft.com/office/drawing/2014/main" id="{21E81824-DC3E-FEFA-5508-F91CD54C49F2}"/>
              </a:ext>
            </a:extLst>
          </p:cNvPr>
          <p:cNvSpPr txBox="1"/>
          <p:nvPr/>
        </p:nvSpPr>
        <p:spPr>
          <a:xfrm>
            <a:off x="7273159" y="4725922"/>
            <a:ext cx="3559479" cy="923330"/>
          </a:xfrm>
          <a:prstGeom prst="rect">
            <a:avLst/>
          </a:prstGeom>
          <a:noFill/>
        </p:spPr>
        <p:txBody>
          <a:bodyPr wrap="square" rtlCol="0">
            <a:spAutoFit/>
          </a:bodyPr>
          <a:lstStyle/>
          <a:p>
            <a:pPr algn="ctr"/>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感謝聆聽</a:t>
            </a:r>
          </a:p>
        </p:txBody>
      </p:sp>
    </p:spTree>
    <p:extLst>
      <p:ext uri="{BB962C8B-B14F-4D97-AF65-F5344CB8AC3E}">
        <p14:creationId xmlns:p14="http://schemas.microsoft.com/office/powerpoint/2010/main" val="341918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A7D6E7CC-535B-4CD1-9A5F-A5C8D5DCADC0}"/>
              </a:ext>
            </a:extLst>
          </p:cNvPr>
          <p:cNvSpPr/>
          <p:nvPr/>
        </p:nvSpPr>
        <p:spPr>
          <a:xfrm>
            <a:off x="0" y="-1"/>
            <a:ext cx="12192000" cy="1332217"/>
          </a:xfrm>
          <a:prstGeom prst="roundRect">
            <a:avLst>
              <a:gd name="adj" fmla="val 31748"/>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uLnTx/>
                <a:uFillTx/>
                <a:latin typeface="微軟正黑體"/>
                <a:ea typeface="微軟正黑體"/>
                <a:cs typeface="+mn-cs"/>
              </a:rPr>
              <a:t>人工智慧與教育政策制定者指南</a:t>
            </a:r>
            <a:r>
              <a:rPr kumimoji="0" lang="en-US" altLang="zh-TW" sz="4000" b="1" i="0" u="none" strike="noStrike" kern="1200" cap="none" spc="0" normalizeH="0" baseline="0" noProof="0" dirty="0">
                <a:ln>
                  <a:noFill/>
                </a:ln>
                <a:solidFill>
                  <a:prstClr val="white"/>
                </a:solidFill>
                <a:effectLst/>
                <a:uLnTx/>
                <a:uFillTx/>
                <a:latin typeface="微軟正黑體"/>
                <a:ea typeface="微軟正黑體"/>
                <a:cs typeface="+mn-cs"/>
              </a:rPr>
              <a:t>(2021)</a:t>
            </a:r>
            <a:endParaRPr kumimoji="0" lang="zh-TW" altLang="en-US" sz="40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8" name="標題 7">
            <a:extLst>
              <a:ext uri="{FF2B5EF4-FFF2-40B4-BE49-F238E27FC236}">
                <a16:creationId xmlns:a16="http://schemas.microsoft.com/office/drawing/2014/main" id="{0A3DC799-E391-45BF-9FFD-EDFCB6B43A78}"/>
              </a:ext>
            </a:extLst>
          </p:cNvPr>
          <p:cNvSpPr>
            <a:spLocks noGrp="1"/>
          </p:cNvSpPr>
          <p:nvPr>
            <p:ph type="title"/>
          </p:nvPr>
        </p:nvSpPr>
        <p:spPr/>
        <p:txBody>
          <a:bodyPr>
            <a:normAutofit/>
          </a:bodyPr>
          <a:lstStyle/>
          <a:p>
            <a:r>
              <a:rPr lang="zh-TW" altLang="en-US" sz="3200" dirty="0"/>
              <a:t>聯合國教科文組織</a:t>
            </a:r>
          </a:p>
        </p:txBody>
      </p:sp>
      <p:sp>
        <p:nvSpPr>
          <p:cNvPr id="28" name="投影片編號版面配置區 27">
            <a:extLst>
              <a:ext uri="{FF2B5EF4-FFF2-40B4-BE49-F238E27FC236}">
                <a16:creationId xmlns:a16="http://schemas.microsoft.com/office/drawing/2014/main" id="{762E991F-1C38-45C2-9AD3-2E4BAC3EF378}"/>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4" name="圖片 13">
            <a:extLst>
              <a:ext uri="{FF2B5EF4-FFF2-40B4-BE49-F238E27FC236}">
                <a16:creationId xmlns:a16="http://schemas.microsoft.com/office/drawing/2014/main" id="{8D7DA74D-1371-4726-A149-3B9BF58763DB}"/>
              </a:ext>
            </a:extLst>
          </p:cNvPr>
          <p:cNvPicPr>
            <a:picLocks noChangeAspect="1"/>
          </p:cNvPicPr>
          <p:nvPr/>
        </p:nvPicPr>
        <p:blipFill>
          <a:blip r:embed="rId2"/>
          <a:stretch>
            <a:fillRect/>
          </a:stretch>
        </p:blipFill>
        <p:spPr>
          <a:xfrm>
            <a:off x="3891206" y="1839382"/>
            <a:ext cx="7744221" cy="4647865"/>
          </a:xfrm>
          <a:prstGeom prst="roundRect">
            <a:avLst>
              <a:gd name="adj" fmla="val 7592"/>
            </a:avLst>
          </a:prstGeom>
        </p:spPr>
      </p:pic>
      <p:sp>
        <p:nvSpPr>
          <p:cNvPr id="16" name="矩形: 圓角 15">
            <a:extLst>
              <a:ext uri="{FF2B5EF4-FFF2-40B4-BE49-F238E27FC236}">
                <a16:creationId xmlns:a16="http://schemas.microsoft.com/office/drawing/2014/main" id="{0F7D2A15-68B0-4365-9695-217C828F1A77}"/>
              </a:ext>
            </a:extLst>
          </p:cNvPr>
          <p:cNvSpPr/>
          <p:nvPr/>
        </p:nvSpPr>
        <p:spPr>
          <a:xfrm>
            <a:off x="481643" y="1839383"/>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000" b="1" i="0" u="none" strike="noStrike" kern="0" cap="none" spc="0" normalizeH="0" baseline="0" noProof="0" dirty="0">
                <a:ln>
                  <a:noFill/>
                </a:ln>
                <a:solidFill>
                  <a:prstClr val="black"/>
                </a:solidFill>
                <a:effectLst/>
                <a:uLnTx/>
                <a:uFillTx/>
                <a:latin typeface="微軟正黑體"/>
                <a:ea typeface="微軟正黑體"/>
                <a:cs typeface="+mn-cs"/>
                <a:sym typeface="Arial"/>
              </a:rPr>
              <a:t>政策制定者的人工智慧必備知識</a:t>
            </a:r>
            <a:endParaRPr kumimoji="0" lang="en-US" altLang="zh-TW" sz="2400" b="1" i="0" u="none" strike="noStrike" kern="0" cap="none" spc="0" normalizeH="0" baseline="0" noProof="0" dirty="0">
              <a:ln>
                <a:noFill/>
              </a:ln>
              <a:solidFill>
                <a:prstClr val="black"/>
              </a:solidFill>
              <a:effectLst/>
              <a:uLnTx/>
              <a:uFillTx/>
              <a:latin typeface="微軟正黑體"/>
              <a:ea typeface="微軟正黑體"/>
              <a:cs typeface="+mn-cs"/>
              <a:sym typeface="Arial"/>
            </a:endParaRPr>
          </a:p>
        </p:txBody>
      </p:sp>
      <p:sp>
        <p:nvSpPr>
          <p:cNvPr id="17" name="矩形: 圓角 16">
            <a:extLst>
              <a:ext uri="{FF2B5EF4-FFF2-40B4-BE49-F238E27FC236}">
                <a16:creationId xmlns:a16="http://schemas.microsoft.com/office/drawing/2014/main" id="{96AA5D04-FC78-421E-A4B8-AD8C40A4F808}"/>
              </a:ext>
            </a:extLst>
          </p:cNvPr>
          <p:cNvSpPr/>
          <p:nvPr/>
        </p:nvSpPr>
        <p:spPr>
          <a:xfrm>
            <a:off x="481643" y="3461474"/>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000" b="1" i="0" u="none" strike="noStrike" kern="0" cap="none" spc="0" normalizeH="0" baseline="0" noProof="0" dirty="0">
                <a:ln>
                  <a:noFill/>
                </a:ln>
                <a:solidFill>
                  <a:prstClr val="black"/>
                </a:solidFill>
                <a:effectLst/>
                <a:uLnTx/>
                <a:uFillTx/>
                <a:latin typeface="微軟正黑體"/>
                <a:ea typeface="微軟正黑體"/>
                <a:cs typeface="+mn-cs"/>
                <a:sym typeface="Arial"/>
              </a:rPr>
              <a:t>人工智慧與教育如何實踐與效益風險</a:t>
            </a:r>
            <a:endParaRPr kumimoji="0" lang="en-US" altLang="zh-TW" sz="2000" b="1" i="0" u="none" strike="noStrike" kern="0" cap="none" spc="0" normalizeH="0" baseline="0" noProof="0" dirty="0">
              <a:ln>
                <a:noFill/>
              </a:ln>
              <a:solidFill>
                <a:prstClr val="black"/>
              </a:solidFill>
              <a:effectLst/>
              <a:uLnTx/>
              <a:uFillTx/>
              <a:latin typeface="微軟正黑體"/>
              <a:ea typeface="微軟正黑體"/>
              <a:cs typeface="+mn-cs"/>
              <a:sym typeface="Arial"/>
            </a:endParaRPr>
          </a:p>
        </p:txBody>
      </p:sp>
      <p:sp>
        <p:nvSpPr>
          <p:cNvPr id="18" name="矩形: 圓角 17">
            <a:extLst>
              <a:ext uri="{FF2B5EF4-FFF2-40B4-BE49-F238E27FC236}">
                <a16:creationId xmlns:a16="http://schemas.microsoft.com/office/drawing/2014/main" id="{9FC14295-6ADC-41EE-A828-92F0675E457B}"/>
              </a:ext>
            </a:extLst>
          </p:cNvPr>
          <p:cNvSpPr/>
          <p:nvPr/>
        </p:nvSpPr>
        <p:spPr>
          <a:xfrm>
            <a:off x="481643" y="5083565"/>
            <a:ext cx="3040591" cy="1403683"/>
          </a:xfrm>
          <a:prstGeom prst="roundRect">
            <a:avLst>
              <a:gd name="adj" fmla="val 25516"/>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000" b="1" i="0" u="none" strike="noStrike" kern="0" cap="none" spc="0" normalizeH="0" baseline="0" noProof="0" dirty="0">
                <a:ln>
                  <a:noFill/>
                </a:ln>
                <a:solidFill>
                  <a:prstClr val="black"/>
                </a:solidFill>
                <a:effectLst/>
                <a:uLnTx/>
                <a:uFillTx/>
                <a:latin typeface="微軟正黑體"/>
                <a:ea typeface="微軟正黑體"/>
                <a:cs typeface="+mn-cs"/>
                <a:sym typeface="Arial"/>
              </a:rPr>
              <a:t>利用人工智慧實現</a:t>
            </a:r>
            <a:r>
              <a:rPr kumimoji="0" lang="en-US" altLang="zh-TW" sz="2000" b="1" i="0" u="none" strike="noStrike" kern="0" cap="none" spc="0" normalizeH="0" baseline="0" noProof="0" dirty="0">
                <a:ln>
                  <a:noFill/>
                </a:ln>
                <a:solidFill>
                  <a:prstClr val="black"/>
                </a:solidFill>
                <a:effectLst/>
                <a:uLnTx/>
                <a:uFillTx/>
                <a:latin typeface="微軟正黑體"/>
                <a:ea typeface="微軟正黑體"/>
                <a:cs typeface="+mn-cs"/>
                <a:sym typeface="Arial"/>
              </a:rPr>
              <a:t>SDG4</a:t>
            </a:r>
            <a:r>
              <a:rPr kumimoji="0" lang="zh-TW" altLang="en-US" sz="2000" b="1" i="0" u="none" strike="noStrike" kern="0" cap="none" spc="0" normalizeH="0" baseline="0" noProof="0" dirty="0">
                <a:ln>
                  <a:noFill/>
                </a:ln>
                <a:solidFill>
                  <a:prstClr val="black"/>
                </a:solidFill>
                <a:effectLst/>
                <a:uLnTx/>
                <a:uFillTx/>
                <a:latin typeface="微軟正黑體"/>
                <a:ea typeface="微軟正黑體"/>
                <a:cs typeface="+mn-cs"/>
                <a:sym typeface="Arial"/>
              </a:rPr>
              <a:t> （優質教育）</a:t>
            </a:r>
          </a:p>
        </p:txBody>
      </p:sp>
    </p:spTree>
    <p:extLst>
      <p:ext uri="{BB962C8B-B14F-4D97-AF65-F5344CB8AC3E}">
        <p14:creationId xmlns:p14="http://schemas.microsoft.com/office/powerpoint/2010/main" val="17040084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fontScale="90000"/>
          </a:bodyPr>
          <a:lstStyle/>
          <a:p>
            <a:r>
              <a:rPr lang="zh-TW" altLang="en-US" dirty="0"/>
              <a:t>美國 數位學習指引</a:t>
            </a:r>
          </a:p>
        </p:txBody>
      </p:sp>
      <p:sp>
        <p:nvSpPr>
          <p:cNvPr id="25" name="投影片編號版面配置區 24">
            <a:extLst>
              <a:ext uri="{FF2B5EF4-FFF2-40B4-BE49-F238E27FC236}">
                <a16:creationId xmlns:a16="http://schemas.microsoft.com/office/drawing/2014/main" id="{B912BF33-43F0-46B1-9FBB-06241F497C69}"/>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460569" y="1156491"/>
            <a:ext cx="3740727" cy="5093855"/>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學校領導者</a:t>
            </a:r>
            <a:endPar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endParaRPr>
          </a:p>
        </p:txBody>
      </p:sp>
      <p:pic>
        <p:nvPicPr>
          <p:cNvPr id="12" name="內容版面配置區 9">
            <a:extLst>
              <a:ext uri="{FF2B5EF4-FFF2-40B4-BE49-F238E27FC236}">
                <a16:creationId xmlns:a16="http://schemas.microsoft.com/office/drawing/2014/main" id="{D7E39DF2-FC4D-4AA8-8C74-5FB748237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716" y="1932338"/>
            <a:ext cx="3097983" cy="4017385"/>
          </a:xfrm>
          <a:prstGeom prst="roundRect">
            <a:avLst>
              <a:gd name="adj" fmla="val 3468"/>
            </a:avLst>
          </a:prstGeom>
          <a:effectLst>
            <a:outerShdw blurRad="50800" dist="38100" dir="5400000" algn="t" rotWithShape="0">
              <a:prstClr val="black">
                <a:alpha val="40000"/>
              </a:prstClr>
            </a:outerShdw>
          </a:effectLst>
        </p:spPr>
      </p:pic>
      <p:sp>
        <p:nvSpPr>
          <p:cNvPr id="18" name="手繪多邊形: 圖案 17">
            <a:extLst>
              <a:ext uri="{FF2B5EF4-FFF2-40B4-BE49-F238E27FC236}">
                <a16:creationId xmlns:a16="http://schemas.microsoft.com/office/drawing/2014/main" id="{0190FFEF-D972-4546-9069-FCDDE6E7B9A0}"/>
              </a:ext>
            </a:extLst>
          </p:cNvPr>
          <p:cNvSpPr/>
          <p:nvPr/>
        </p:nvSpPr>
        <p:spPr>
          <a:xfrm>
            <a:off x="8129901" y="1156491"/>
            <a:ext cx="360951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家長</a:t>
            </a:r>
            <a:r>
              <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rPr>
              <a:t>(</a:t>
            </a: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家庭</a:t>
            </a:r>
            <a:r>
              <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rPr>
              <a:t>)</a:t>
            </a:r>
            <a:endParaRPr kumimoji="0" lang="en-US" altLang="zh-TW" sz="28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pic>
        <p:nvPicPr>
          <p:cNvPr id="14" name="內容版面配置區 9">
            <a:extLst>
              <a:ext uri="{FF2B5EF4-FFF2-40B4-BE49-F238E27FC236}">
                <a16:creationId xmlns:a16="http://schemas.microsoft.com/office/drawing/2014/main" id="{522856A9-3BC3-4CD3-BC30-BF7419D3B6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1261" y="1940890"/>
            <a:ext cx="3046798" cy="3944330"/>
          </a:xfrm>
          <a:prstGeom prst="roundRect">
            <a:avLst>
              <a:gd name="adj" fmla="val 3468"/>
            </a:avLst>
          </a:prstGeom>
          <a:effectLst>
            <a:outerShdw blurRad="50800" dist="38100" dir="5400000" algn="t" rotWithShape="0">
              <a:prstClr val="black">
                <a:alpha val="40000"/>
              </a:prstClr>
            </a:outerShdw>
          </a:effectLst>
        </p:spPr>
      </p:pic>
      <p:pic>
        <p:nvPicPr>
          <p:cNvPr id="8" name="內容版面配置區 9">
            <a:extLst>
              <a:ext uri="{FF2B5EF4-FFF2-40B4-BE49-F238E27FC236}">
                <a16:creationId xmlns:a16="http://schemas.microsoft.com/office/drawing/2014/main" id="{46CAC5F8-D227-47C2-A8EB-0413483798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3920" y="1901132"/>
            <a:ext cx="3183909" cy="4067217"/>
          </a:xfrm>
          <a:prstGeom prst="roundRect">
            <a:avLst>
              <a:gd name="adj" fmla="val 3468"/>
            </a:avLst>
          </a:prstGeom>
          <a:effectLst>
            <a:outerShdw blurRad="50800" dist="38100" dir="5400000" algn="t" rotWithShape="0">
              <a:prstClr val="black">
                <a:alpha val="40000"/>
              </a:prstClr>
            </a:outerShdw>
          </a:effectLst>
        </p:spPr>
      </p:pic>
      <p:sp>
        <p:nvSpPr>
          <p:cNvPr id="9" name="手繪多邊形: 圖案 8">
            <a:extLst>
              <a:ext uri="{FF2B5EF4-FFF2-40B4-BE49-F238E27FC236}">
                <a16:creationId xmlns:a16="http://schemas.microsoft.com/office/drawing/2014/main" id="{CCF7F4A2-337B-472B-8014-EFE65D2AA0D1}"/>
              </a:ext>
            </a:extLst>
          </p:cNvPr>
          <p:cNvSpPr/>
          <p:nvPr/>
        </p:nvSpPr>
        <p:spPr>
          <a:xfrm>
            <a:off x="4295511" y="1156491"/>
            <a:ext cx="374072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教師</a:t>
            </a:r>
            <a:endParaRPr kumimoji="0" lang="en-US" altLang="zh-TW" sz="32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sp>
        <p:nvSpPr>
          <p:cNvPr id="3" name="矩形 2">
            <a:extLst>
              <a:ext uri="{FF2B5EF4-FFF2-40B4-BE49-F238E27FC236}">
                <a16:creationId xmlns:a16="http://schemas.microsoft.com/office/drawing/2014/main" id="{3A432055-7E8D-4068-B796-65B2CE2155B4}"/>
              </a:ext>
            </a:extLst>
          </p:cNvPr>
          <p:cNvSpPr/>
          <p:nvPr/>
        </p:nvSpPr>
        <p:spPr>
          <a:xfrm>
            <a:off x="117475" y="6356251"/>
            <a:ext cx="3105337" cy="30777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rPr>
              <a:t>(</a:t>
            </a:r>
            <a:r>
              <a:rPr kumimoji="0" lang="zh-TW" altLang="en-US" sz="1400" b="1" i="0" u="none" strike="noStrike" kern="0" cap="none" spc="0" normalizeH="0" baseline="0" noProof="0" dirty="0">
                <a:ln>
                  <a:noFill/>
                </a:ln>
                <a:solidFill>
                  <a:srgbClr val="1974C2"/>
                </a:solidFill>
                <a:effectLst/>
                <a:uLnTx/>
                <a:uFillTx/>
                <a:latin typeface="微軟正黑體"/>
                <a:ea typeface="微軟正黑體"/>
                <a:cs typeface="+mn-cs"/>
                <a:sym typeface="Arial"/>
              </a:rPr>
              <a:t>美國教育部、教育技術辦公室</a:t>
            </a:r>
            <a:r>
              <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rPr>
              <a:t>)</a:t>
            </a:r>
          </a:p>
        </p:txBody>
      </p:sp>
    </p:spTree>
    <p:extLst>
      <p:ext uri="{BB962C8B-B14F-4D97-AF65-F5344CB8AC3E}">
        <p14:creationId xmlns:p14="http://schemas.microsoft.com/office/powerpoint/2010/main" val="1852485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fontScale="90000"/>
          </a:bodyPr>
          <a:lstStyle/>
          <a:p>
            <a:r>
              <a:rPr lang="zh-TW" altLang="en-US" dirty="0"/>
              <a:t>美國 數位學習學校領導者指引</a:t>
            </a:r>
          </a:p>
        </p:txBody>
      </p:sp>
      <p:sp>
        <p:nvSpPr>
          <p:cNvPr id="21" name="投影片編號版面配置區 20">
            <a:extLst>
              <a:ext uri="{FF2B5EF4-FFF2-40B4-BE49-F238E27FC236}">
                <a16:creationId xmlns:a16="http://schemas.microsoft.com/office/drawing/2014/main" id="{537C4E47-BA17-4349-96CB-3624DEE4E360}"/>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378691" y="1010653"/>
            <a:ext cx="6054007"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sp>
        <p:nvSpPr>
          <p:cNvPr id="11" name="矩形 10">
            <a:extLst>
              <a:ext uri="{FF2B5EF4-FFF2-40B4-BE49-F238E27FC236}">
                <a16:creationId xmlns:a16="http://schemas.microsoft.com/office/drawing/2014/main" id="{3E675E91-3F0B-4D42-AAD4-AAD6D0B50BB5}"/>
              </a:ext>
            </a:extLst>
          </p:cNvPr>
          <p:cNvSpPr/>
          <p:nvPr/>
        </p:nvSpPr>
        <p:spPr>
          <a:xfrm>
            <a:off x="6539560" y="1289236"/>
            <a:ext cx="5534965" cy="29565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擁抱數位學習領導力</a:t>
            </a:r>
            <a:endPar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評估、建</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置</a:t>
            </a: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與維護基礎設施</a:t>
            </a:r>
            <a:endParaRPr kumimoji="0" lang="en-US" altLang="zh-TW"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學生個人化學習</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聯合家長</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家庭</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支持</a:t>
            </a:r>
            <a:endParaRPr kumimoji="0" lang="zh-TW" altLang="en-US" sz="32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3" name="圖片 2">
            <a:extLst>
              <a:ext uri="{FF2B5EF4-FFF2-40B4-BE49-F238E27FC236}">
                <a16:creationId xmlns:a16="http://schemas.microsoft.com/office/drawing/2014/main" id="{B85E25A6-3108-4BF6-B48B-29FDF364FFA0}"/>
              </a:ext>
            </a:extLst>
          </p:cNvPr>
          <p:cNvPicPr>
            <a:picLocks noChangeAspect="1"/>
          </p:cNvPicPr>
          <p:nvPr/>
        </p:nvPicPr>
        <p:blipFill rotWithShape="1">
          <a:blip r:embed="rId2"/>
          <a:srcRect r="26681"/>
          <a:stretch/>
        </p:blipFill>
        <p:spPr>
          <a:xfrm>
            <a:off x="571483" y="1289236"/>
            <a:ext cx="5668422" cy="5568764"/>
          </a:xfrm>
          <a:prstGeom prst="rect">
            <a:avLst/>
          </a:prstGeom>
        </p:spPr>
      </p:pic>
    </p:spTree>
    <p:extLst>
      <p:ext uri="{BB962C8B-B14F-4D97-AF65-F5344CB8AC3E}">
        <p14:creationId xmlns:p14="http://schemas.microsoft.com/office/powerpoint/2010/main" val="8978280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65720" cy="720157"/>
          </a:xfrm>
        </p:spPr>
        <p:txBody>
          <a:bodyPr anchor="t"/>
          <a:lstStyle/>
          <a:p>
            <a:r>
              <a:rPr lang="zh-TW" altLang="en-US" b="1" dirty="0">
                <a:solidFill>
                  <a:srgbClr val="F1C232"/>
                </a:solidFill>
                <a:latin typeface="Microsoft JhengHei"/>
                <a:ea typeface="Microsoft JhengHei"/>
                <a:sym typeface="Microsoft JhengHei"/>
              </a:rPr>
              <a:t>協作目的</a:t>
            </a:r>
            <a:endParaRPr lang="zh-TW" altLang="en-US" dirty="0"/>
          </a:p>
        </p:txBody>
      </p:sp>
      <p:sp>
        <p:nvSpPr>
          <p:cNvPr id="19" name="Google Shape;3109;p84"/>
          <p:cNvSpPr/>
          <p:nvPr/>
        </p:nvSpPr>
        <p:spPr>
          <a:xfrm>
            <a:off x="1501111" y="1403787"/>
            <a:ext cx="1375318" cy="1131859"/>
          </a:xfrm>
          <a:prstGeom prst="homePlate">
            <a:avLst>
              <a:gd name="adj" fmla="val 29885"/>
            </a:avLst>
          </a:prstGeom>
          <a:solidFill>
            <a:srgbClr val="F8841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6" name="Google Shape;3112;p84"/>
          <p:cNvSpPr/>
          <p:nvPr/>
        </p:nvSpPr>
        <p:spPr>
          <a:xfrm>
            <a:off x="1501112" y="2800203"/>
            <a:ext cx="1368530" cy="1126272"/>
          </a:xfrm>
          <a:prstGeom prst="homePlate">
            <a:avLst>
              <a:gd name="adj" fmla="val 29885"/>
            </a:avLst>
          </a:prstGeom>
          <a:solidFill>
            <a:srgbClr val="9BBB4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7" name="Google Shape;633;p18"/>
          <p:cNvSpPr txBox="1"/>
          <p:nvPr/>
        </p:nvSpPr>
        <p:spPr>
          <a:xfrm>
            <a:off x="3176350" y="3104798"/>
            <a:ext cx="7631961" cy="1202758"/>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800" b="1" dirty="0">
                <a:solidFill>
                  <a:srgbClr val="9BBB40"/>
                </a:solidFill>
                <a:latin typeface="Calibri"/>
                <a:ea typeface="Calibri"/>
                <a:cs typeface="Calibri"/>
                <a:sym typeface="Calibri"/>
              </a:rPr>
              <a:t>深化教師數位教學能力</a:t>
            </a:r>
          </a:p>
        </p:txBody>
      </p:sp>
      <p:sp>
        <p:nvSpPr>
          <p:cNvPr id="38" name="Google Shape;3110;p84"/>
          <p:cNvSpPr/>
          <p:nvPr/>
        </p:nvSpPr>
        <p:spPr>
          <a:xfrm>
            <a:off x="1507290" y="4221285"/>
            <a:ext cx="1313098" cy="1057811"/>
          </a:xfrm>
          <a:prstGeom prst="homePlate">
            <a:avLst>
              <a:gd name="adj" fmla="val 28209"/>
            </a:avLst>
          </a:prstGeom>
          <a:solidFill>
            <a:srgbClr val="5EC6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633;p18"/>
          <p:cNvSpPr txBox="1"/>
          <p:nvPr/>
        </p:nvSpPr>
        <p:spPr>
          <a:xfrm>
            <a:off x="3176351" y="4423208"/>
            <a:ext cx="7631960" cy="1202758"/>
          </a:xfrm>
          <a:prstGeom prst="rect">
            <a:avLst/>
          </a:prstGeom>
          <a:noFill/>
          <a:ln>
            <a:noFill/>
          </a:ln>
        </p:spPr>
        <p:txBody>
          <a:bodyPr spcFirstLastPara="1" wrap="square" lIns="91425" tIns="45700" rIns="91425" bIns="45700" anchor="t" anchorCtr="0">
            <a:noAutofit/>
          </a:bodyPr>
          <a:lstStyle/>
          <a:p>
            <a:pPr lvl="0">
              <a:lnSpc>
                <a:spcPct val="120000"/>
              </a:lnSpc>
              <a:buClr>
                <a:srgbClr val="000000"/>
              </a:buClr>
              <a:buSzPts val="2400"/>
            </a:pPr>
            <a:r>
              <a:rPr lang="zh-TW" altLang="en-US" sz="2800" b="1" dirty="0">
                <a:solidFill>
                  <a:srgbClr val="5EC6D3"/>
                </a:solidFill>
                <a:latin typeface="Calibri"/>
                <a:ea typeface="Calibri"/>
                <a:cs typeface="Calibri"/>
                <a:sym typeface="Calibri"/>
              </a:rPr>
              <a:t>培養學生運用科技輔助自主學習能力</a:t>
            </a:r>
          </a:p>
        </p:txBody>
      </p:sp>
      <p:sp>
        <p:nvSpPr>
          <p:cNvPr id="40" name="Google Shape;3744;p98">
            <a:extLst>
              <a:ext uri="{FF2B5EF4-FFF2-40B4-BE49-F238E27FC236}">
                <a16:creationId xmlns:a16="http://schemas.microsoft.com/office/drawing/2014/main" id="{3E8CDC4D-E996-4907-891F-F5BE14783EA0}"/>
              </a:ext>
            </a:extLst>
          </p:cNvPr>
          <p:cNvSpPr txBox="1"/>
          <p:nvPr/>
        </p:nvSpPr>
        <p:spPr>
          <a:xfrm>
            <a:off x="3176350" y="1636189"/>
            <a:ext cx="6961007" cy="830997"/>
          </a:xfrm>
          <a:prstGeom prst="rect">
            <a:avLst/>
          </a:prstGeom>
          <a:noFill/>
          <a:ln>
            <a:noFill/>
          </a:ln>
        </p:spPr>
        <p:txBody>
          <a:bodyPr spcFirstLastPara="1" wrap="square" lIns="91425" tIns="45700" rIns="91425" bIns="45700" anchor="t" anchorCtr="0">
            <a:noAutofit/>
          </a:bodyPr>
          <a:lstStyle/>
          <a:p>
            <a:pPr>
              <a:lnSpc>
                <a:spcPct val="120000"/>
              </a:lnSpc>
              <a:buClr>
                <a:srgbClr val="000000"/>
              </a:buClr>
              <a:buSzPts val="2400"/>
              <a:buFont typeface="Arial"/>
              <a:buNone/>
            </a:pPr>
            <a:r>
              <a:rPr lang="zh-TW" altLang="en-US" sz="2800" b="1" kern="0" dirty="0">
                <a:solidFill>
                  <a:srgbClr val="F8841D"/>
                </a:solidFill>
                <a:latin typeface="Calibri"/>
                <a:ea typeface="Calibri"/>
                <a:cs typeface="Calibri"/>
                <a:sym typeface="Calibri"/>
              </a:rPr>
              <a:t>提升校長、主任科技領導能力</a:t>
            </a:r>
            <a:endParaRPr sz="1600" kern="0" dirty="0">
              <a:solidFill>
                <a:srgbClr val="000000"/>
              </a:solidFill>
              <a:ea typeface="Arial"/>
              <a:cs typeface="Arial"/>
              <a:sym typeface="Arial"/>
            </a:endParaRPr>
          </a:p>
        </p:txBody>
      </p:sp>
      <p:sp>
        <p:nvSpPr>
          <p:cNvPr id="41" name="Google Shape;921;p28">
            <a:extLst>
              <a:ext uri="{FF2B5EF4-FFF2-40B4-BE49-F238E27FC236}">
                <a16:creationId xmlns:a16="http://schemas.microsoft.com/office/drawing/2014/main" id="{AD15DA40-D479-4D5B-A1C0-FA0713894D92}"/>
              </a:ext>
            </a:extLst>
          </p:cNvPr>
          <p:cNvSpPr/>
          <p:nvPr/>
        </p:nvSpPr>
        <p:spPr>
          <a:xfrm>
            <a:off x="1711943" y="1553895"/>
            <a:ext cx="739305" cy="7489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267"/>
              <a:buFont typeface="Arial"/>
              <a:buNone/>
            </a:pPr>
            <a:r>
              <a:rPr lang="zh-CN" sz="4267" b="1" i="0" u="none" strike="noStrike" cap="none" dirty="0">
                <a:solidFill>
                  <a:schemeClr val="lt1"/>
                </a:solidFill>
                <a:latin typeface="Calibri"/>
                <a:ea typeface="Calibri"/>
                <a:cs typeface="Calibri"/>
                <a:sym typeface="Calibri"/>
              </a:rPr>
              <a:t>01</a:t>
            </a:r>
            <a:endParaRPr sz="4267" b="0" i="0" u="none" strike="noStrike" cap="none" dirty="0">
              <a:solidFill>
                <a:schemeClr val="lt1"/>
              </a:solidFill>
              <a:latin typeface="Calibri"/>
              <a:ea typeface="Calibri"/>
              <a:cs typeface="Calibri"/>
              <a:sym typeface="Calibri"/>
            </a:endParaRPr>
          </a:p>
        </p:txBody>
      </p:sp>
      <p:sp>
        <p:nvSpPr>
          <p:cNvPr id="42" name="Google Shape;924;p28">
            <a:extLst>
              <a:ext uri="{FF2B5EF4-FFF2-40B4-BE49-F238E27FC236}">
                <a16:creationId xmlns:a16="http://schemas.microsoft.com/office/drawing/2014/main" id="{6053F9CE-F1B5-4DD0-B3B6-2FC9EFFA3E0D}"/>
              </a:ext>
            </a:extLst>
          </p:cNvPr>
          <p:cNvSpPr/>
          <p:nvPr/>
        </p:nvSpPr>
        <p:spPr>
          <a:xfrm>
            <a:off x="1711943" y="2944382"/>
            <a:ext cx="739305" cy="7489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267"/>
              <a:buFont typeface="Arial"/>
              <a:buNone/>
            </a:pPr>
            <a:r>
              <a:rPr lang="zh-CN" sz="4267" b="1" i="0" u="none" strike="noStrike" cap="none" dirty="0">
                <a:solidFill>
                  <a:schemeClr val="lt1"/>
                </a:solidFill>
                <a:latin typeface="Calibri"/>
                <a:ea typeface="Calibri"/>
                <a:cs typeface="Calibri"/>
                <a:sym typeface="Calibri"/>
              </a:rPr>
              <a:t>02</a:t>
            </a:r>
            <a:endParaRPr sz="4267" b="0" i="0" u="none" strike="noStrike" cap="none" dirty="0">
              <a:solidFill>
                <a:schemeClr val="lt1"/>
              </a:solidFill>
              <a:latin typeface="Calibri"/>
              <a:ea typeface="Calibri"/>
              <a:cs typeface="Calibri"/>
              <a:sym typeface="Calibri"/>
            </a:endParaRPr>
          </a:p>
        </p:txBody>
      </p:sp>
      <p:sp>
        <p:nvSpPr>
          <p:cNvPr id="43" name="Google Shape;927;p28">
            <a:extLst>
              <a:ext uri="{FF2B5EF4-FFF2-40B4-BE49-F238E27FC236}">
                <a16:creationId xmlns:a16="http://schemas.microsoft.com/office/drawing/2014/main" id="{A676DB4C-ADE7-4FEC-8BAC-213A3835C041}"/>
              </a:ext>
            </a:extLst>
          </p:cNvPr>
          <p:cNvSpPr/>
          <p:nvPr/>
        </p:nvSpPr>
        <p:spPr>
          <a:xfrm>
            <a:off x="1711942" y="4345642"/>
            <a:ext cx="739305" cy="7489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267"/>
              <a:buFont typeface="Arial"/>
              <a:buNone/>
            </a:pPr>
            <a:r>
              <a:rPr lang="zh-CN" sz="4267" b="1" i="0" u="none" strike="noStrike" cap="none" dirty="0">
                <a:solidFill>
                  <a:schemeClr val="lt1"/>
                </a:solidFill>
                <a:latin typeface="Calibri"/>
                <a:ea typeface="Calibri"/>
                <a:cs typeface="Calibri"/>
                <a:sym typeface="Calibri"/>
              </a:rPr>
              <a:t>03</a:t>
            </a:r>
            <a:endParaRPr sz="4267"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0224748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te_moe">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自訂 2">
      <a:majorFont>
        <a:latin typeface="微軟正黑體"/>
        <a:ea typeface="微軟正黑體"/>
        <a:cs typeface=""/>
      </a:majorFont>
      <a:minorFont>
        <a:latin typeface="微軟正黑體"/>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7030A0"/>
          </a:solidFill>
          <a:prstDash val="solid"/>
          <a:tailEnd type="triangle"/>
        </a:ln>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te_mo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7030A0"/>
          </a:solidFill>
          <a:prstDash val="solid"/>
          <a:tailEnd type="triangle"/>
        </a:ln>
      </a:spPr>
      <a:bodyPr/>
      <a:lstStyle/>
      <a:style>
        <a:lnRef idx="1">
          <a:schemeClr val="accent2"/>
        </a:lnRef>
        <a:fillRef idx="0">
          <a:schemeClr val="accent2"/>
        </a:fillRef>
        <a:effectRef idx="0">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12592</TotalTime>
  <Words>4731</Words>
  <Application>Microsoft Office PowerPoint</Application>
  <PresentationFormat>寬螢幕</PresentationFormat>
  <Paragraphs>561</Paragraphs>
  <Slides>56</Slides>
  <Notes>5</Notes>
  <HiddenSlides>10</HiddenSlides>
  <MMClips>0</MMClips>
  <ScaleCrop>false</ScaleCrop>
  <HeadingPairs>
    <vt:vector size="6" baseType="variant">
      <vt:variant>
        <vt:lpstr>使用字型</vt:lpstr>
      </vt:variant>
      <vt:variant>
        <vt:i4>14</vt:i4>
      </vt:variant>
      <vt:variant>
        <vt:lpstr>佈景主題</vt:lpstr>
      </vt:variant>
      <vt:variant>
        <vt:i4>3</vt:i4>
      </vt:variant>
      <vt:variant>
        <vt:lpstr>投影片標題</vt:lpstr>
      </vt:variant>
      <vt:variant>
        <vt:i4>56</vt:i4>
      </vt:variant>
    </vt:vector>
  </HeadingPairs>
  <TitlesOfParts>
    <vt:vector size="73" baseType="lpstr">
      <vt:lpstr>Helvetica Neue Light</vt:lpstr>
      <vt:lpstr>微软雅黑</vt:lpstr>
      <vt:lpstr>思源黑體 TW Heavy</vt:lpstr>
      <vt:lpstr>Microsoft JhengHei</vt:lpstr>
      <vt:lpstr>Microsoft JhengHei</vt:lpstr>
      <vt:lpstr>PMingLiU</vt:lpstr>
      <vt:lpstr>Arial</vt:lpstr>
      <vt:lpstr>Bell MT</vt:lpstr>
      <vt:lpstr>Calibri</vt:lpstr>
      <vt:lpstr>Calibri Light</vt:lpstr>
      <vt:lpstr>Impact</vt:lpstr>
      <vt:lpstr>Roboto Light</vt:lpstr>
      <vt:lpstr>Times New Roman</vt:lpstr>
      <vt:lpstr>Wingdings</vt:lpstr>
      <vt:lpstr>Office 主题</vt:lpstr>
      <vt:lpstr>dite_moe</vt:lpstr>
      <vt:lpstr>2_dite_moe</vt:lpstr>
      <vt:lpstr>PowerPoint 簡報</vt:lpstr>
      <vt:lpstr>議題背景</vt:lpstr>
      <vt:lpstr> 國際數位學習趨勢</vt:lpstr>
      <vt:lpstr>各國生生用平板政策</vt:lpstr>
      <vt:lpstr>教科文組織2019年首度發表關於人工智慧與教育的共識</vt:lpstr>
      <vt:lpstr>聯合國教科文組織</vt:lpstr>
      <vt:lpstr>美國 數位學習指引</vt:lpstr>
      <vt:lpstr>美國 數位學習學校領導者指引</vt:lpstr>
      <vt:lpstr>協作目的</vt:lpstr>
      <vt:lpstr>協作過程</vt:lpstr>
      <vt:lpstr>PowerPoint 簡報</vt:lpstr>
      <vt:lpstr>校長科技領導分區座談會議</vt:lpstr>
      <vt:lpstr>PowerPoint 簡報</vt:lpstr>
      <vt:lpstr>PowerPoint 簡報</vt:lpstr>
      <vt:lpstr>PowerPoint 簡報</vt:lpstr>
      <vt:lpstr>PowerPoint 簡報</vt:lpstr>
      <vt:lpstr>PowerPoint 簡報</vt:lpstr>
      <vt:lpstr>PowerPoint 簡報</vt:lpstr>
      <vt:lpstr>從願景、制度及軟硬體建構</vt:lpstr>
      <vt:lpstr>從願景、制度及軟硬體建構</vt:lpstr>
      <vt:lpstr>從願景、制度及軟硬體建構</vt:lpstr>
      <vt:lpstr>協助教師、學生與家長 進行數位學習</vt:lpstr>
      <vt:lpstr>協助教師、學生與家長 進行數位學習</vt:lpstr>
      <vt:lpstr>協助教師、學生與家長 進行數位學習</vt:lpstr>
      <vt:lpstr>促進中小學數位學習精進方案推動</vt:lpstr>
      <vt:lpstr>科技領導策進方向</vt:lpstr>
      <vt:lpstr>推動中小學數位學習精進方案</vt:lpstr>
      <vt:lpstr>PowerPoint 簡報</vt:lpstr>
      <vt:lpstr>  推動中小學數位學習精進方案</vt:lpstr>
      <vt:lpstr>執行重點</vt:lpstr>
      <vt:lpstr>執行重點</vt:lpstr>
      <vt:lpstr>學習載具畫面</vt:lpstr>
      <vt:lpstr>數位學習入口網(測試版)</vt:lpstr>
      <vt:lpstr>提供師生跨平台單一登入帳號(OPEN ID)</vt:lpstr>
      <vt:lpstr>分層分區輔導架構</vt:lpstr>
      <vt:lpstr>數位學習推動辦公室</vt:lpstr>
      <vt:lpstr>雙語數位學伴</vt:lpstr>
      <vt:lpstr>延伸學習載具方案BYOD &amp; THSD</vt:lpstr>
      <vt:lpstr>  推動中小學數位學習精進方案</vt:lpstr>
      <vt:lpstr>現有數位內容</vt:lpstr>
      <vt:lpstr>素養導向數位內容</vt:lpstr>
      <vt:lpstr>未來教材開發方向</vt:lpstr>
      <vt:lpstr>補助採購數位內容與教學軟體</vt:lpstr>
      <vt:lpstr>  推動中小學數位學習精進方案</vt:lpstr>
      <vt:lpstr>教育大數據分析計畫架構</vt:lpstr>
      <vt:lpstr>PowerPoint 簡報</vt:lpstr>
      <vt:lpstr>教育部中小學數位教學指引（草案）</vt:lpstr>
      <vt:lpstr>數位素養培訓</vt:lpstr>
      <vt:lpstr>科技輔助自主學習教學模式</vt:lpstr>
      <vt:lpstr>教師增能培訓</vt:lpstr>
      <vt:lpstr>行政人員與家長研習</vt:lpstr>
      <vt:lpstr>推動成效</vt:lpstr>
      <vt:lpstr>因材網使用對於110年科技化評量通過率的影響</vt:lpstr>
      <vt:lpstr>因材網使用對於2021年縣市學力測驗的影響</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ACER</dc:creator>
  <cp:lastModifiedBy>蔡鎮名</cp:lastModifiedBy>
  <cp:revision>189</cp:revision>
  <dcterms:created xsi:type="dcterms:W3CDTF">2014-08-16T07:30:14Z</dcterms:created>
  <dcterms:modified xsi:type="dcterms:W3CDTF">2022-08-11T03:17:21Z</dcterms:modified>
</cp:coreProperties>
</file>